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461" r:id="rId2"/>
    <p:sldId id="1024" r:id="rId3"/>
    <p:sldId id="1317" r:id="rId4"/>
    <p:sldId id="1374" r:id="rId5"/>
    <p:sldId id="1339" r:id="rId6"/>
    <p:sldId id="1340" r:id="rId7"/>
    <p:sldId id="1318" r:id="rId8"/>
    <p:sldId id="1270" r:id="rId9"/>
    <p:sldId id="1335" r:id="rId10"/>
    <p:sldId id="1272" r:id="rId11"/>
    <p:sldId id="1273" r:id="rId12"/>
    <p:sldId id="1275" r:id="rId13"/>
    <p:sldId id="1370" r:id="rId14"/>
    <p:sldId id="1371" r:id="rId15"/>
    <p:sldId id="1297" r:id="rId16"/>
    <p:sldId id="1366" r:id="rId17"/>
    <p:sldId id="1336" r:id="rId18"/>
    <p:sldId id="1389" r:id="rId19"/>
    <p:sldId id="1390" r:id="rId20"/>
    <p:sldId id="1337" r:id="rId21"/>
    <p:sldId id="1280" r:id="rId22"/>
    <p:sldId id="1281" r:id="rId23"/>
    <p:sldId id="1301" r:id="rId24"/>
    <p:sldId id="1279" r:id="rId25"/>
    <p:sldId id="1285" r:id="rId26"/>
    <p:sldId id="1289" r:id="rId27"/>
    <p:sldId id="1338" r:id="rId28"/>
    <p:sldId id="1375" r:id="rId29"/>
    <p:sldId id="1321" r:id="rId30"/>
    <p:sldId id="1319" r:id="rId31"/>
    <p:sldId id="1258" r:id="rId32"/>
    <p:sldId id="1320" r:id="rId33"/>
    <p:sldId id="1323" r:id="rId34"/>
    <p:sldId id="1378" r:id="rId35"/>
    <p:sldId id="1381" r:id="rId36"/>
    <p:sldId id="1379" r:id="rId37"/>
    <p:sldId id="1380" r:id="rId38"/>
    <p:sldId id="1344" r:id="rId39"/>
    <p:sldId id="1386" r:id="rId40"/>
    <p:sldId id="1383" r:id="rId41"/>
    <p:sldId id="1369" r:id="rId42"/>
  </p:sldIdLst>
  <p:sldSz cx="9906000" cy="6858000" type="A4"/>
  <p:notesSz cx="9866313" cy="6662738"/>
  <p:defaultTextStyle>
    <a:defPPr>
      <a:defRPr lang="ko-KR"/>
    </a:defPPr>
    <a:lvl1pPr algn="l" rtl="0" fontAlgn="base" latinLnBrk="1">
      <a:spcBef>
        <a:spcPct val="0"/>
      </a:spcBef>
      <a:spcAft>
        <a:spcPct val="0"/>
      </a:spcAft>
      <a:defRPr kumimoji="1" sz="2400" kern="1200">
        <a:solidFill>
          <a:schemeClr val="tx1"/>
        </a:solidFill>
        <a:latin typeface="Times New Roman" pitchFamily="18" charset="0"/>
        <a:ea typeface="굴림" charset="-127"/>
        <a:cs typeface="+mn-cs"/>
      </a:defRPr>
    </a:lvl1pPr>
    <a:lvl2pPr marL="457200" algn="l" rtl="0" fontAlgn="base" latinLnBrk="1">
      <a:spcBef>
        <a:spcPct val="0"/>
      </a:spcBef>
      <a:spcAft>
        <a:spcPct val="0"/>
      </a:spcAft>
      <a:defRPr kumimoji="1" sz="2400" kern="1200">
        <a:solidFill>
          <a:schemeClr val="tx1"/>
        </a:solidFill>
        <a:latin typeface="Times New Roman" pitchFamily="18" charset="0"/>
        <a:ea typeface="굴림" charset="-127"/>
        <a:cs typeface="+mn-cs"/>
      </a:defRPr>
    </a:lvl2pPr>
    <a:lvl3pPr marL="914400" algn="l" rtl="0" fontAlgn="base" latinLnBrk="1">
      <a:spcBef>
        <a:spcPct val="0"/>
      </a:spcBef>
      <a:spcAft>
        <a:spcPct val="0"/>
      </a:spcAft>
      <a:defRPr kumimoji="1" sz="2400" kern="1200">
        <a:solidFill>
          <a:schemeClr val="tx1"/>
        </a:solidFill>
        <a:latin typeface="Times New Roman" pitchFamily="18" charset="0"/>
        <a:ea typeface="굴림" charset="-127"/>
        <a:cs typeface="+mn-cs"/>
      </a:defRPr>
    </a:lvl3pPr>
    <a:lvl4pPr marL="1371600" algn="l" rtl="0" fontAlgn="base" latinLnBrk="1">
      <a:spcBef>
        <a:spcPct val="0"/>
      </a:spcBef>
      <a:spcAft>
        <a:spcPct val="0"/>
      </a:spcAft>
      <a:defRPr kumimoji="1" sz="2400" kern="1200">
        <a:solidFill>
          <a:schemeClr val="tx1"/>
        </a:solidFill>
        <a:latin typeface="Times New Roman" pitchFamily="18" charset="0"/>
        <a:ea typeface="굴림" charset="-127"/>
        <a:cs typeface="+mn-cs"/>
      </a:defRPr>
    </a:lvl4pPr>
    <a:lvl5pPr marL="1828800" algn="l" rtl="0" fontAlgn="base" latinLnBrk="1">
      <a:spcBef>
        <a:spcPct val="0"/>
      </a:spcBef>
      <a:spcAft>
        <a:spcPct val="0"/>
      </a:spcAft>
      <a:defRPr kumimoji="1" sz="2400" kern="1200">
        <a:solidFill>
          <a:schemeClr val="tx1"/>
        </a:solidFill>
        <a:latin typeface="Times New Roman" pitchFamily="18" charset="0"/>
        <a:ea typeface="굴림" charset="-127"/>
        <a:cs typeface="+mn-cs"/>
      </a:defRPr>
    </a:lvl5pPr>
    <a:lvl6pPr marL="2286000" algn="l" defTabSz="914400" rtl="0" eaLnBrk="1" latinLnBrk="1" hangingPunct="1">
      <a:defRPr kumimoji="1" sz="2400" kern="1200">
        <a:solidFill>
          <a:schemeClr val="tx1"/>
        </a:solidFill>
        <a:latin typeface="Times New Roman" pitchFamily="18" charset="0"/>
        <a:ea typeface="굴림" charset="-127"/>
        <a:cs typeface="+mn-cs"/>
      </a:defRPr>
    </a:lvl6pPr>
    <a:lvl7pPr marL="2743200" algn="l" defTabSz="914400" rtl="0" eaLnBrk="1" latinLnBrk="1" hangingPunct="1">
      <a:defRPr kumimoji="1" sz="2400" kern="1200">
        <a:solidFill>
          <a:schemeClr val="tx1"/>
        </a:solidFill>
        <a:latin typeface="Times New Roman" pitchFamily="18" charset="0"/>
        <a:ea typeface="굴림" charset="-127"/>
        <a:cs typeface="+mn-cs"/>
      </a:defRPr>
    </a:lvl7pPr>
    <a:lvl8pPr marL="3200400" algn="l" defTabSz="914400" rtl="0" eaLnBrk="1" latinLnBrk="1" hangingPunct="1">
      <a:defRPr kumimoji="1" sz="2400" kern="1200">
        <a:solidFill>
          <a:schemeClr val="tx1"/>
        </a:solidFill>
        <a:latin typeface="Times New Roman" pitchFamily="18" charset="0"/>
        <a:ea typeface="굴림" charset="-127"/>
        <a:cs typeface="+mn-cs"/>
      </a:defRPr>
    </a:lvl8pPr>
    <a:lvl9pPr marL="3657600" algn="l" defTabSz="914400" rtl="0" eaLnBrk="1" latinLnBrk="1" hangingPunct="1">
      <a:defRPr kumimoji="1" sz="2400" kern="1200">
        <a:solidFill>
          <a:schemeClr val="tx1"/>
        </a:solidFill>
        <a:latin typeface="Times New Roman" pitchFamily="18" charset="0"/>
        <a:ea typeface="굴림" charset="-127"/>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0000"/>
    <a:srgbClr val="BC8F00"/>
    <a:srgbClr val="0000FF"/>
    <a:srgbClr val="D9EFFF"/>
    <a:srgbClr val="9FD6FF"/>
    <a:srgbClr val="D4CBCB"/>
    <a:srgbClr val="05BEFF"/>
    <a:srgbClr val="00FF00"/>
    <a:srgbClr val="0066CC"/>
    <a:srgbClr val="9804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70" autoAdjust="0"/>
    <p:restoredTop sz="93673" autoAdjust="0"/>
  </p:normalViewPr>
  <p:slideViewPr>
    <p:cSldViewPr showGuides="1">
      <p:cViewPr>
        <p:scale>
          <a:sx n="100" d="100"/>
          <a:sy n="100" d="100"/>
        </p:scale>
        <p:origin x="-798" y="102"/>
      </p:cViewPr>
      <p:guideLst>
        <p:guide orient="horz" pos="4247"/>
        <p:guide pos="3120"/>
        <p:guide pos="580"/>
        <p:guide pos="57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18"/>
    </p:cViewPr>
  </p:sorterViewPr>
  <p:notesViewPr>
    <p:cSldViewPr showGuides="1">
      <p:cViewPr>
        <p:scale>
          <a:sx n="85" d="100"/>
          <a:sy n="85" d="100"/>
        </p:scale>
        <p:origin x="-1140" y="-90"/>
      </p:cViewPr>
      <p:guideLst>
        <p:guide orient="horz" pos="1397"/>
        <p:guide pos="410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588" y="7938"/>
            <a:ext cx="4275138" cy="311150"/>
          </a:xfrm>
          <a:prstGeom prst="rect">
            <a:avLst/>
          </a:prstGeom>
          <a:noFill/>
          <a:ln w="9525">
            <a:noFill/>
            <a:miter lim="800000"/>
            <a:headEnd/>
            <a:tailEnd/>
          </a:ln>
          <a:effectLst/>
        </p:spPr>
        <p:txBody>
          <a:bodyPr vert="horz" wrap="square" lIns="18942" tIns="0" rIns="18942" bIns="0" numCol="1" anchor="t" anchorCtr="0" compatLnSpc="1">
            <a:prstTxWarp prst="textNoShape">
              <a:avLst/>
            </a:prstTxWarp>
          </a:bodyPr>
          <a:lstStyle>
            <a:lvl1pPr algn="l" defTabSz="923925" eaLnBrk="0" latinLnBrk="0" hangingPunct="0">
              <a:defRPr sz="1000" i="1">
                <a:effectLst/>
                <a:ea typeface="돋움" pitchFamily="50" charset="-127"/>
              </a:defRPr>
            </a:lvl1pPr>
          </a:lstStyle>
          <a:p>
            <a:pPr>
              <a:defRPr/>
            </a:pPr>
            <a:endParaRPr lang="en-US" altLang="ko-KR"/>
          </a:p>
        </p:txBody>
      </p:sp>
      <p:sp>
        <p:nvSpPr>
          <p:cNvPr id="3075" name="Rectangle 3"/>
          <p:cNvSpPr>
            <a:spLocks noGrp="1" noChangeArrowheads="1"/>
          </p:cNvSpPr>
          <p:nvPr>
            <p:ph type="dt" sz="quarter" idx="1"/>
          </p:nvPr>
        </p:nvSpPr>
        <p:spPr bwMode="auto">
          <a:xfrm>
            <a:off x="5592763" y="7938"/>
            <a:ext cx="4275137" cy="311150"/>
          </a:xfrm>
          <a:prstGeom prst="rect">
            <a:avLst/>
          </a:prstGeom>
          <a:noFill/>
          <a:ln w="9525">
            <a:noFill/>
            <a:miter lim="800000"/>
            <a:headEnd/>
            <a:tailEnd/>
          </a:ln>
          <a:effectLst/>
        </p:spPr>
        <p:txBody>
          <a:bodyPr vert="horz" wrap="square" lIns="18942" tIns="0" rIns="18942" bIns="0" numCol="1" anchor="t" anchorCtr="0" compatLnSpc="1">
            <a:prstTxWarp prst="textNoShape">
              <a:avLst/>
            </a:prstTxWarp>
          </a:bodyPr>
          <a:lstStyle>
            <a:lvl1pPr algn="r" defTabSz="923925" eaLnBrk="0" latinLnBrk="0" hangingPunct="0">
              <a:defRPr sz="1000" i="1">
                <a:effectLst/>
                <a:ea typeface="돋움" pitchFamily="50" charset="-127"/>
              </a:defRPr>
            </a:lvl1pPr>
          </a:lstStyle>
          <a:p>
            <a:pPr>
              <a:defRPr/>
            </a:pPr>
            <a:endParaRPr lang="en-US" altLang="ko-KR"/>
          </a:p>
        </p:txBody>
      </p:sp>
      <p:sp>
        <p:nvSpPr>
          <p:cNvPr id="3076" name="Rectangle 4"/>
          <p:cNvSpPr>
            <a:spLocks noGrp="1" noChangeArrowheads="1"/>
          </p:cNvSpPr>
          <p:nvPr>
            <p:ph type="ftr" sz="quarter" idx="2"/>
          </p:nvPr>
        </p:nvSpPr>
        <p:spPr bwMode="auto">
          <a:xfrm>
            <a:off x="-1588" y="6342063"/>
            <a:ext cx="4275138" cy="312737"/>
          </a:xfrm>
          <a:prstGeom prst="rect">
            <a:avLst/>
          </a:prstGeom>
          <a:noFill/>
          <a:ln w="9525">
            <a:noFill/>
            <a:miter lim="800000"/>
            <a:headEnd/>
            <a:tailEnd/>
          </a:ln>
          <a:effectLst/>
        </p:spPr>
        <p:txBody>
          <a:bodyPr vert="horz" wrap="square" lIns="18942" tIns="0" rIns="18942" bIns="0" numCol="1" anchor="b" anchorCtr="0" compatLnSpc="1">
            <a:prstTxWarp prst="textNoShape">
              <a:avLst/>
            </a:prstTxWarp>
          </a:bodyPr>
          <a:lstStyle>
            <a:lvl1pPr algn="l" defTabSz="923925" eaLnBrk="0" latinLnBrk="0" hangingPunct="0">
              <a:defRPr sz="1000" i="1">
                <a:effectLst/>
                <a:ea typeface="돋움" pitchFamily="50" charset="-127"/>
              </a:defRPr>
            </a:lvl1pPr>
          </a:lstStyle>
          <a:p>
            <a:pPr>
              <a:defRPr/>
            </a:pPr>
            <a:endParaRPr lang="en-US" altLang="ko-KR"/>
          </a:p>
        </p:txBody>
      </p:sp>
      <p:sp>
        <p:nvSpPr>
          <p:cNvPr id="3077" name="Rectangle 5"/>
          <p:cNvSpPr>
            <a:spLocks noGrp="1" noChangeArrowheads="1"/>
          </p:cNvSpPr>
          <p:nvPr>
            <p:ph type="sldNum" sz="quarter" idx="3"/>
          </p:nvPr>
        </p:nvSpPr>
        <p:spPr bwMode="auto">
          <a:xfrm>
            <a:off x="5592763" y="6342063"/>
            <a:ext cx="4275137" cy="312737"/>
          </a:xfrm>
          <a:prstGeom prst="rect">
            <a:avLst/>
          </a:prstGeom>
          <a:noFill/>
          <a:ln w="9525">
            <a:noFill/>
            <a:miter lim="800000"/>
            <a:headEnd/>
            <a:tailEnd/>
          </a:ln>
          <a:effectLst/>
        </p:spPr>
        <p:txBody>
          <a:bodyPr vert="horz" wrap="square" lIns="18942" tIns="0" rIns="18942" bIns="0" numCol="1" anchor="b" anchorCtr="0" compatLnSpc="1">
            <a:prstTxWarp prst="textNoShape">
              <a:avLst/>
            </a:prstTxWarp>
          </a:bodyPr>
          <a:lstStyle>
            <a:lvl1pPr algn="r" defTabSz="923925" eaLnBrk="0" latinLnBrk="0" hangingPunct="0">
              <a:defRPr sz="1000" i="1">
                <a:effectLst/>
                <a:ea typeface="돋움" pitchFamily="50" charset="-127"/>
              </a:defRPr>
            </a:lvl1pPr>
          </a:lstStyle>
          <a:p>
            <a:pPr>
              <a:defRPr/>
            </a:pPr>
            <a:fld id="{7C5A860E-A84C-417A-9643-B088FDCFB86E}" type="slidenum">
              <a:rPr lang="en-US" altLang="ko-KR"/>
              <a:pPr>
                <a:defRPr/>
              </a:pPr>
              <a:t>‹#›</a:t>
            </a:fld>
            <a:endParaRPr lang="en-US" altLang="ko-KR"/>
          </a:p>
        </p:txBody>
      </p:sp>
      <p:sp>
        <p:nvSpPr>
          <p:cNvPr id="3078" name="Rectangle 6"/>
          <p:cNvSpPr>
            <a:spLocks noChangeArrowheads="1"/>
          </p:cNvSpPr>
          <p:nvPr/>
        </p:nvSpPr>
        <p:spPr bwMode="auto">
          <a:xfrm>
            <a:off x="9388475" y="6392863"/>
            <a:ext cx="368300" cy="288925"/>
          </a:xfrm>
          <a:prstGeom prst="rect">
            <a:avLst/>
          </a:prstGeom>
          <a:noFill/>
          <a:ln w="9525">
            <a:noFill/>
            <a:miter lim="800000"/>
            <a:headEnd/>
            <a:tailEnd/>
          </a:ln>
          <a:effectLst/>
        </p:spPr>
        <p:txBody>
          <a:bodyPr wrap="none" lIns="85240" tIns="44200" rIns="85240" bIns="44200" anchor="ctr">
            <a:spAutoFit/>
          </a:bodyPr>
          <a:lstStyle/>
          <a:p>
            <a:pPr algn="r" defTabSz="869950" eaLnBrk="0" latinLnBrk="0" hangingPunct="0">
              <a:defRPr/>
            </a:pPr>
            <a:fld id="{8D5C96F9-07DC-467B-BC34-504216E500CC}" type="slidenum">
              <a:rPr lang="en-US" altLang="ko-KR" sz="1300">
                <a:ea typeface="돋움" pitchFamily="50" charset="-127"/>
              </a:rPr>
              <a:pPr algn="r" defTabSz="869950" eaLnBrk="0" latinLnBrk="0" hangingPunct="0">
                <a:defRPr/>
              </a:pPr>
              <a:t>‹#›</a:t>
            </a:fld>
            <a:endParaRPr lang="en-US" altLang="ko-KR" sz="1300">
              <a:ea typeface="돋움" pitchFamily="50" charset="-127"/>
            </a:endParaRPr>
          </a:p>
        </p:txBody>
      </p:sp>
    </p:spTree>
    <p:extLst>
      <p:ext uri="{BB962C8B-B14F-4D97-AF65-F5344CB8AC3E}">
        <p14:creationId xmlns:p14="http://schemas.microsoft.com/office/powerpoint/2010/main" val="8669699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7938"/>
            <a:ext cx="4275138" cy="311150"/>
          </a:xfrm>
          <a:prstGeom prst="rect">
            <a:avLst/>
          </a:prstGeom>
          <a:noFill/>
          <a:ln w="9525">
            <a:noFill/>
            <a:miter lim="800000"/>
            <a:headEnd/>
            <a:tailEnd/>
          </a:ln>
          <a:effectLst/>
        </p:spPr>
        <p:txBody>
          <a:bodyPr vert="horz" wrap="square" lIns="18942" tIns="0" rIns="18942" bIns="0" numCol="1" anchor="t" anchorCtr="0" compatLnSpc="1">
            <a:prstTxWarp prst="textNoShape">
              <a:avLst/>
            </a:prstTxWarp>
          </a:bodyPr>
          <a:lstStyle>
            <a:lvl1pPr algn="l" defTabSz="769938" eaLnBrk="1" latinLnBrk="0" hangingPunct="1">
              <a:defRPr sz="1000" i="1">
                <a:effectLst/>
                <a:latin typeface="Arial" charset="0"/>
                <a:ea typeface="돋움" pitchFamily="50" charset="-127"/>
              </a:defRPr>
            </a:lvl1pPr>
          </a:lstStyle>
          <a:p>
            <a:pPr>
              <a:defRPr/>
            </a:pPr>
            <a:endParaRPr lang="en-US" altLang="ko-KR"/>
          </a:p>
        </p:txBody>
      </p:sp>
      <p:sp>
        <p:nvSpPr>
          <p:cNvPr id="2051" name="Rectangle 3"/>
          <p:cNvSpPr>
            <a:spLocks noGrp="1" noChangeArrowheads="1"/>
          </p:cNvSpPr>
          <p:nvPr>
            <p:ph type="dt" idx="1"/>
          </p:nvPr>
        </p:nvSpPr>
        <p:spPr bwMode="auto">
          <a:xfrm>
            <a:off x="5592763" y="7938"/>
            <a:ext cx="4275137" cy="311150"/>
          </a:xfrm>
          <a:prstGeom prst="rect">
            <a:avLst/>
          </a:prstGeom>
          <a:noFill/>
          <a:ln w="9525">
            <a:noFill/>
            <a:miter lim="800000"/>
            <a:headEnd/>
            <a:tailEnd/>
          </a:ln>
          <a:effectLst/>
        </p:spPr>
        <p:txBody>
          <a:bodyPr vert="horz" wrap="square" lIns="18942" tIns="0" rIns="18942" bIns="0" numCol="1" anchor="t" anchorCtr="0" compatLnSpc="1">
            <a:prstTxWarp prst="textNoShape">
              <a:avLst/>
            </a:prstTxWarp>
          </a:bodyPr>
          <a:lstStyle>
            <a:lvl1pPr algn="r" defTabSz="769938" eaLnBrk="1" latinLnBrk="0" hangingPunct="1">
              <a:defRPr sz="1000" i="1">
                <a:effectLst/>
                <a:latin typeface="Arial" charset="0"/>
                <a:ea typeface="돋움" pitchFamily="50" charset="-127"/>
              </a:defRPr>
            </a:lvl1pPr>
          </a:lstStyle>
          <a:p>
            <a:pPr>
              <a:defRPr/>
            </a:pPr>
            <a:endParaRPr lang="en-US" altLang="ko-KR"/>
          </a:p>
        </p:txBody>
      </p:sp>
      <p:sp>
        <p:nvSpPr>
          <p:cNvPr id="2052" name="Rectangle 4"/>
          <p:cNvSpPr>
            <a:spLocks noGrp="1" noChangeArrowheads="1"/>
          </p:cNvSpPr>
          <p:nvPr>
            <p:ph type="ftr" sz="quarter" idx="4"/>
          </p:nvPr>
        </p:nvSpPr>
        <p:spPr bwMode="auto">
          <a:xfrm>
            <a:off x="-1588" y="6342063"/>
            <a:ext cx="4275138" cy="312737"/>
          </a:xfrm>
          <a:prstGeom prst="rect">
            <a:avLst/>
          </a:prstGeom>
          <a:noFill/>
          <a:ln w="9525">
            <a:noFill/>
            <a:miter lim="800000"/>
            <a:headEnd/>
            <a:tailEnd/>
          </a:ln>
          <a:effectLst/>
        </p:spPr>
        <p:txBody>
          <a:bodyPr vert="horz" wrap="square" lIns="18942" tIns="0" rIns="18942" bIns="0" numCol="1" anchor="b" anchorCtr="0" compatLnSpc="1">
            <a:prstTxWarp prst="textNoShape">
              <a:avLst/>
            </a:prstTxWarp>
          </a:bodyPr>
          <a:lstStyle>
            <a:lvl1pPr algn="l" defTabSz="769938" eaLnBrk="1" latinLnBrk="0" hangingPunct="1">
              <a:defRPr sz="1000" i="1">
                <a:effectLst/>
                <a:latin typeface="Arial" charset="0"/>
                <a:ea typeface="돋움" pitchFamily="50" charset="-127"/>
              </a:defRPr>
            </a:lvl1pPr>
          </a:lstStyle>
          <a:p>
            <a:pPr>
              <a:defRPr/>
            </a:pPr>
            <a:endParaRPr lang="en-US" altLang="ko-KR"/>
          </a:p>
        </p:txBody>
      </p:sp>
      <p:sp>
        <p:nvSpPr>
          <p:cNvPr id="2053" name="Rectangle 5"/>
          <p:cNvSpPr>
            <a:spLocks noGrp="1" noChangeArrowheads="1"/>
          </p:cNvSpPr>
          <p:nvPr>
            <p:ph type="sldNum" sz="quarter" idx="5"/>
          </p:nvPr>
        </p:nvSpPr>
        <p:spPr bwMode="auto">
          <a:xfrm>
            <a:off x="5592763" y="6342063"/>
            <a:ext cx="4275137" cy="312737"/>
          </a:xfrm>
          <a:prstGeom prst="rect">
            <a:avLst/>
          </a:prstGeom>
          <a:noFill/>
          <a:ln w="9525">
            <a:noFill/>
            <a:miter lim="800000"/>
            <a:headEnd/>
            <a:tailEnd/>
          </a:ln>
          <a:effectLst/>
        </p:spPr>
        <p:txBody>
          <a:bodyPr vert="horz" wrap="square" lIns="18942" tIns="0" rIns="18942" bIns="0" numCol="1" anchor="b" anchorCtr="0" compatLnSpc="1">
            <a:prstTxWarp prst="textNoShape">
              <a:avLst/>
            </a:prstTxWarp>
          </a:bodyPr>
          <a:lstStyle>
            <a:lvl1pPr algn="r" defTabSz="769938" eaLnBrk="1" latinLnBrk="0" hangingPunct="1">
              <a:defRPr sz="1000" i="1">
                <a:effectLst/>
                <a:latin typeface="Arial" charset="0"/>
                <a:ea typeface="돋움" pitchFamily="50" charset="-127"/>
              </a:defRPr>
            </a:lvl1pPr>
          </a:lstStyle>
          <a:p>
            <a:pPr>
              <a:defRPr/>
            </a:pPr>
            <a:fld id="{2062B61B-1353-4EEE-95AF-BB4F23790F93}" type="slidenum">
              <a:rPr lang="en-US" altLang="ko-KR"/>
              <a:pPr>
                <a:defRPr/>
              </a:pPr>
              <a:t>‹#›</a:t>
            </a:fld>
            <a:endParaRPr lang="en-US" altLang="ko-KR"/>
          </a:p>
        </p:txBody>
      </p:sp>
      <p:sp>
        <p:nvSpPr>
          <p:cNvPr id="40966" name="Rectangle 6"/>
          <p:cNvSpPr>
            <a:spLocks noGrp="1" noRot="1" noChangeAspect="1" noChangeArrowheads="1" noTextEdit="1"/>
          </p:cNvSpPr>
          <p:nvPr>
            <p:ph type="sldImg" idx="2"/>
          </p:nvPr>
        </p:nvSpPr>
        <p:spPr bwMode="auto">
          <a:xfrm>
            <a:off x="3057525" y="158750"/>
            <a:ext cx="3751263" cy="2597150"/>
          </a:xfrm>
          <a:prstGeom prst="rect">
            <a:avLst/>
          </a:prstGeom>
          <a:noFill/>
          <a:ln w="12700">
            <a:solidFill>
              <a:schemeClr val="tx1"/>
            </a:solidFill>
            <a:miter lim="800000"/>
            <a:headEnd/>
            <a:tailEnd/>
          </a:ln>
        </p:spPr>
      </p:sp>
      <p:sp>
        <p:nvSpPr>
          <p:cNvPr id="2055" name="Rectangle 7"/>
          <p:cNvSpPr>
            <a:spLocks noGrp="1" noChangeArrowheads="1"/>
          </p:cNvSpPr>
          <p:nvPr>
            <p:ph type="body" sz="quarter" idx="3"/>
          </p:nvPr>
        </p:nvSpPr>
        <p:spPr bwMode="auto">
          <a:xfrm>
            <a:off x="768350" y="2760663"/>
            <a:ext cx="8329613" cy="3425825"/>
          </a:xfrm>
          <a:prstGeom prst="rect">
            <a:avLst/>
          </a:prstGeom>
          <a:noFill/>
          <a:ln w="9525">
            <a:noFill/>
            <a:miter lim="800000"/>
            <a:headEnd/>
            <a:tailEnd/>
          </a:ln>
          <a:effectLst/>
        </p:spPr>
        <p:txBody>
          <a:bodyPr vert="horz" wrap="square" lIns="85240" tIns="44200" rIns="85240" bIns="44200" numCol="1" anchor="t" anchorCtr="0" compatLnSpc="1">
            <a:prstTxWarp prst="textNoShape">
              <a:avLst/>
            </a:prstTxWarp>
          </a:bodyPr>
          <a:lstStyle/>
          <a:p>
            <a:pPr lvl="0"/>
            <a:r>
              <a:rPr lang="en-US" altLang="ko-KR" noProof="0" smtClean="0"/>
              <a:t>First Text Level First Text Level First Text Level First Text Level First Text Level First Text Level First Text Level First Text Level First Text Level First Text Level First Text Level First Text Level First Text Level First Text Level First Text Level First Text Level First Text Level First Text Level</a:t>
            </a:r>
          </a:p>
          <a:p>
            <a:pPr lvl="1"/>
            <a:r>
              <a:rPr lang="en-US" altLang="ko-KR" noProof="0" smtClean="0"/>
              <a:t>Second Text Level Second Text Level Second Text Level Second Text Level Second Text Level Second Text Level Second Text Level Second Text Level Second Text Level Second Text Level Second Text Level Second Text Level Second Text Level Second Text Level</a:t>
            </a:r>
          </a:p>
          <a:p>
            <a:pPr lvl="2"/>
            <a:r>
              <a:rPr lang="en-US" altLang="ko-KR" noProof="0" smtClean="0"/>
              <a:t>Third Text Level Third Text Level Third Text Level Third Text Level Third Text Level Third Text Level Third Text Level Third Text Level Third Text Level Third Text Level Third Text Level Third Text Level Third Text Level Third Text Level Third Text Level Third Text Level</a:t>
            </a:r>
          </a:p>
          <a:p>
            <a:pPr lvl="3"/>
            <a:r>
              <a:rPr lang="en-US" altLang="ko-KR" noProof="0" smtClean="0"/>
              <a:t>Firth Text Level Firth Text Level Firth Text Level Firth Text Level Firth Text Level Firth Text Level Firth Text Level Firth Text Level Firth Text Level Firth Text Level Firth Text Level Firth Text Level Firth Text Level Firth Text Level</a:t>
            </a:r>
          </a:p>
          <a:p>
            <a:pPr lvl="4"/>
            <a:r>
              <a:rPr lang="en-US" altLang="ko-KR" noProof="0" smtClean="0"/>
              <a:t>Fifth Text Level Fifth Text Level Fifth Text Level Fifth Text Level Fifth Text Level Fifth Text Level Fifth Text Level Fifth Text Level Fifth Text Level Fifth Text Level Fifth Text Level Fifth Text Level Fifth Text Level Fifth Text Level</a:t>
            </a:r>
          </a:p>
          <a:p>
            <a:pPr lvl="0"/>
            <a:endParaRPr lang="en-US" altLang="ko-KR" noProof="0" smtClean="0"/>
          </a:p>
        </p:txBody>
      </p:sp>
      <p:sp>
        <p:nvSpPr>
          <p:cNvPr id="2056" name="Rectangle 8"/>
          <p:cNvSpPr>
            <a:spLocks noChangeArrowheads="1"/>
          </p:cNvSpPr>
          <p:nvPr/>
        </p:nvSpPr>
        <p:spPr bwMode="auto">
          <a:xfrm>
            <a:off x="9391650" y="6346825"/>
            <a:ext cx="365125" cy="287338"/>
          </a:xfrm>
          <a:prstGeom prst="rect">
            <a:avLst/>
          </a:prstGeom>
          <a:noFill/>
          <a:ln w="9525">
            <a:noFill/>
            <a:miter lim="800000"/>
            <a:headEnd/>
            <a:tailEnd/>
          </a:ln>
          <a:effectLst/>
        </p:spPr>
        <p:txBody>
          <a:bodyPr wrap="none" lIns="85240" tIns="44200" rIns="85240" bIns="44200" anchor="ctr">
            <a:spAutoFit/>
          </a:bodyPr>
          <a:lstStyle/>
          <a:p>
            <a:pPr algn="r" defTabSz="869950" eaLnBrk="0" latinLnBrk="0" hangingPunct="0">
              <a:defRPr/>
            </a:pPr>
            <a:fld id="{A67FB74B-B87E-4AFB-A2B0-E34BE2D0A888}" type="slidenum">
              <a:rPr lang="en-US" altLang="ko-KR" sz="1300">
                <a:ea typeface="돋움" pitchFamily="50" charset="-127"/>
              </a:rPr>
              <a:pPr algn="r" defTabSz="869950" eaLnBrk="0" latinLnBrk="0" hangingPunct="0">
                <a:defRPr/>
              </a:pPr>
              <a:t>‹#›</a:t>
            </a:fld>
            <a:endParaRPr lang="en-US" altLang="ko-KR" sz="1300">
              <a:ea typeface="돋움" pitchFamily="50" charset="-127"/>
            </a:endParaRPr>
          </a:p>
        </p:txBody>
      </p:sp>
      <p:sp>
        <p:nvSpPr>
          <p:cNvPr id="2057" name="Rectangle 9"/>
          <p:cNvSpPr>
            <a:spLocks noChangeArrowheads="1"/>
          </p:cNvSpPr>
          <p:nvPr/>
        </p:nvSpPr>
        <p:spPr bwMode="auto">
          <a:xfrm>
            <a:off x="777875" y="2765425"/>
            <a:ext cx="8310563" cy="3417888"/>
          </a:xfrm>
          <a:prstGeom prst="rect">
            <a:avLst/>
          </a:prstGeom>
          <a:noFill/>
          <a:ln w="12700">
            <a:solidFill>
              <a:schemeClr val="tx1"/>
            </a:solidFill>
            <a:miter lim="800000"/>
            <a:headEnd/>
            <a:tailEnd/>
          </a:ln>
          <a:effectLst/>
        </p:spPr>
        <p:txBody>
          <a:bodyPr wrap="none" anchor="ctr"/>
          <a:lstStyle/>
          <a:p>
            <a:pPr algn="ctr" eaLnBrk="0" latinLnBrk="0" hangingPunct="0">
              <a:defRPr/>
            </a:pPr>
            <a:endParaRPr lang="ko-KR" altLang="en-US">
              <a:effectLst>
                <a:outerShdw blurRad="38100" dist="38100" dir="2700000" algn="tl">
                  <a:srgbClr val="000000">
                    <a:alpha val="43137"/>
                  </a:srgbClr>
                </a:outerShdw>
              </a:effectLst>
              <a:ea typeface="굴림" pitchFamily="50" charset="-127"/>
            </a:endParaRPr>
          </a:p>
        </p:txBody>
      </p:sp>
    </p:spTree>
    <p:extLst>
      <p:ext uri="{BB962C8B-B14F-4D97-AF65-F5344CB8AC3E}">
        <p14:creationId xmlns:p14="http://schemas.microsoft.com/office/powerpoint/2010/main" val="3171696114"/>
      </p:ext>
    </p:extLst>
  </p:cSld>
  <p:clrMap bg1="lt1" tx1="dk1" bg2="lt2" tx2="dk2" accent1="accent1" accent2="accent2" accent3="accent3" accent4="accent4" accent5="accent5" accent6="accent6" hlink="hlink" folHlink="folHlink"/>
  <p:notesStyle>
    <a:lvl1pPr indent="180975" algn="just" defTabSz="874713" rtl="0" eaLnBrk="0" fontAlgn="b" latinLnBrk="1" hangingPunct="0">
      <a:spcBef>
        <a:spcPct val="30000"/>
      </a:spcBef>
      <a:spcAft>
        <a:spcPct val="0"/>
      </a:spcAft>
      <a:defRPr kumimoji="1" sz="1300" kern="1200">
        <a:solidFill>
          <a:schemeClr val="tx1"/>
        </a:solidFill>
        <a:latin typeface="굴림" pitchFamily="50" charset="-127"/>
        <a:ea typeface="굴림" pitchFamily="50" charset="-127"/>
        <a:cs typeface="+mn-cs"/>
      </a:defRPr>
    </a:lvl1pPr>
    <a:lvl2pPr marL="361950" indent="179388" algn="l" defTabSz="874713" rtl="0" eaLnBrk="0" fontAlgn="b"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722313" indent="180975" algn="l" defTabSz="874713" rtl="0" eaLnBrk="0" fontAlgn="b"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085850" indent="180975" algn="l" defTabSz="874713" rtl="0" eaLnBrk="0" fontAlgn="b"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446213" indent="180975" algn="l" defTabSz="874713" rtl="0" eaLnBrk="0" fontAlgn="b" latinLnBrk="1" hangingPunct="0">
      <a:spcBef>
        <a:spcPct val="20000"/>
      </a:spcBef>
      <a:spcAft>
        <a:spcPct val="0"/>
      </a:spcAft>
      <a:buClr>
        <a:schemeClr val="hlink"/>
      </a:buClr>
      <a:buSzPct val="100000"/>
      <a:buFont typeface="굴림체" pitchFamily="49" charset="-127"/>
      <a:buChar char="-"/>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Grp="1" noChangeArrowheads="1"/>
          </p:cNvSpPr>
          <p:nvPr>
            <p:ph type="sldNum" sz="quarter" idx="5"/>
          </p:nvPr>
        </p:nvSpPr>
        <p:spPr>
          <a:noFill/>
        </p:spPr>
        <p:txBody>
          <a:bodyPr/>
          <a:lstStyle/>
          <a:p>
            <a:fld id="{E8EF71A4-2A50-478D-A9EB-DC47F4C37A4A}" type="slidenum">
              <a:rPr lang="en-US" altLang="ko-KR" smtClean="0"/>
              <a:pPr/>
              <a:t>1</a:t>
            </a:fld>
            <a:endParaRPr lang="en-US" altLang="ko-KR" smtClean="0"/>
          </a:p>
        </p:txBody>
      </p:sp>
      <p:sp>
        <p:nvSpPr>
          <p:cNvPr id="41987" name="Rectangle 2"/>
          <p:cNvSpPr>
            <a:spLocks noGrp="1" noRot="1" noChangeAspect="1" noChangeArrowheads="1" noTextEdit="1"/>
          </p:cNvSpPr>
          <p:nvPr>
            <p:ph type="sldImg"/>
          </p:nvPr>
        </p:nvSpPr>
        <p:spPr>
          <a:ln cap="flat"/>
        </p:spPr>
      </p:sp>
      <p:sp>
        <p:nvSpPr>
          <p:cNvPr id="41988" name="Rectangle 3"/>
          <p:cNvSpPr>
            <a:spLocks noGrp="1" noChangeArrowheads="1"/>
          </p:cNvSpPr>
          <p:nvPr>
            <p:ph type="body" idx="1"/>
          </p:nvPr>
        </p:nvSpPr>
        <p:spPr>
          <a:noFill/>
          <a:ln/>
        </p:spPr>
        <p:txBody>
          <a:bodyPr/>
          <a:lstStyle/>
          <a:p>
            <a:pPr eaLnBrk="1" hangingPunct="1"/>
            <a:endParaRPr lang="en-US" altLang="ko-KR" dirty="0" smtClean="0">
              <a:latin typeface="굴림" charset="-127"/>
              <a:ea typeface="굴림" charset="-127"/>
            </a:endParaRPr>
          </a:p>
        </p:txBody>
      </p:sp>
      <p:sp>
        <p:nvSpPr>
          <p:cNvPr id="41989" name="Rectangle 4"/>
          <p:cNvSpPr>
            <a:spLocks noChangeArrowheads="1"/>
          </p:cNvSpPr>
          <p:nvPr/>
        </p:nvSpPr>
        <p:spPr bwMode="auto">
          <a:xfrm>
            <a:off x="1071563" y="2994025"/>
            <a:ext cx="7629525" cy="1436688"/>
          </a:xfrm>
          <a:prstGeom prst="rect">
            <a:avLst/>
          </a:prstGeom>
          <a:noFill/>
          <a:ln w="9525">
            <a:noFill/>
            <a:miter lim="800000"/>
            <a:headEnd/>
            <a:tailEnd/>
          </a:ln>
        </p:spPr>
        <p:txBody>
          <a:bodyPr lIns="91555" tIns="44200" rIns="91555" bIns="44200">
            <a:spAutoFit/>
          </a:bodyPr>
          <a:lstStyle/>
          <a:p>
            <a:pPr defTabSz="885825" eaLnBrk="0" fontAlgn="b" latinLnBrk="0" hangingPunct="0">
              <a:spcBef>
                <a:spcPct val="30000"/>
              </a:spcBef>
            </a:pPr>
            <a:r>
              <a:rPr lang="en-US" altLang="ko-KR" sz="1600">
                <a:ea typeface="돋움" pitchFamily="50" charset="-127"/>
              </a:rPr>
              <a:t>Thank you, chairman.</a:t>
            </a:r>
          </a:p>
          <a:p>
            <a:pPr defTabSz="885825" eaLnBrk="0" fontAlgn="b" latinLnBrk="0" hangingPunct="0">
              <a:spcBef>
                <a:spcPct val="30000"/>
              </a:spcBef>
            </a:pPr>
            <a:r>
              <a:rPr lang="en-US" altLang="ko-KR" sz="1600">
                <a:ea typeface="돋움" pitchFamily="50" charset="-127"/>
              </a:rPr>
              <a:t>  </a:t>
            </a:r>
          </a:p>
          <a:p>
            <a:pPr defTabSz="885825" eaLnBrk="0" fontAlgn="b" latinLnBrk="0" hangingPunct="0">
              <a:spcBef>
                <a:spcPct val="30000"/>
              </a:spcBef>
            </a:pPr>
            <a:endParaRPr lang="en-US" altLang="ko-KR" sz="1300">
              <a:ea typeface="돋움" pitchFamily="50" charset="-127"/>
            </a:endParaRPr>
          </a:p>
          <a:p>
            <a:pPr defTabSz="885825" eaLnBrk="0" fontAlgn="b" latinLnBrk="0" hangingPunct="0">
              <a:spcBef>
                <a:spcPct val="30000"/>
              </a:spcBef>
            </a:pPr>
            <a:endParaRPr lang="en-US" altLang="ko-KR" sz="1300">
              <a:ea typeface="돋움" pitchFamily="50" charset="-127"/>
            </a:endParaRPr>
          </a:p>
          <a:p>
            <a:pPr defTabSz="885825" eaLnBrk="0" fontAlgn="b" latinLnBrk="0" hangingPunct="0">
              <a:spcBef>
                <a:spcPct val="30000"/>
              </a:spcBef>
            </a:pPr>
            <a:endParaRPr lang="en-US" altLang="ko-KR" sz="1300">
              <a:ea typeface="돋움" pitchFamily="50" charset="-12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10</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11</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12</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13</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14</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15</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16</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17</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18</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19</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Grp="1" noChangeArrowheads="1"/>
          </p:cNvSpPr>
          <p:nvPr>
            <p:ph type="sldNum" sz="quarter" idx="5"/>
          </p:nvPr>
        </p:nvSpPr>
        <p:spPr>
          <a:noFill/>
        </p:spPr>
        <p:txBody>
          <a:bodyPr/>
          <a:lstStyle/>
          <a:p>
            <a:fld id="{1FF5B4C5-A459-4F1D-AB11-894EB87290E1}" type="slidenum">
              <a:rPr lang="en-US" altLang="ko-KR" smtClean="0"/>
              <a:pPr/>
              <a:t>2</a:t>
            </a:fld>
            <a:endParaRPr lang="en-US" altLang="ko-KR"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ko-KR" altLang="ko-KR" smtClean="0">
              <a:latin typeface="굴림" charset="-127"/>
              <a:ea typeface="굴림" charset="-127"/>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20</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21</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22</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23</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24</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25</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26</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27</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Grp="1" noChangeArrowheads="1"/>
          </p:cNvSpPr>
          <p:nvPr>
            <p:ph type="sldNum" sz="quarter" idx="5"/>
          </p:nvPr>
        </p:nvSpPr>
        <p:spPr>
          <a:noFill/>
        </p:spPr>
        <p:txBody>
          <a:bodyPr/>
          <a:lstStyle/>
          <a:p>
            <a:fld id="{1FF5B4C5-A459-4F1D-AB11-894EB87290E1}" type="slidenum">
              <a:rPr lang="en-US" altLang="ko-KR" smtClean="0"/>
              <a:pPr/>
              <a:t>28</a:t>
            </a:fld>
            <a:endParaRPr lang="en-US" altLang="ko-KR"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ko-KR" altLang="ko-KR" smtClean="0">
              <a:latin typeface="굴림" charset="-127"/>
              <a:ea typeface="굴림" charset="-127"/>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29</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3</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30</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31</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32</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33</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34</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35</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36</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37</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38</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39</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Grp="1" noChangeArrowheads="1"/>
          </p:cNvSpPr>
          <p:nvPr>
            <p:ph type="sldNum" sz="quarter" idx="5"/>
          </p:nvPr>
        </p:nvSpPr>
        <p:spPr>
          <a:noFill/>
        </p:spPr>
        <p:txBody>
          <a:bodyPr/>
          <a:lstStyle/>
          <a:p>
            <a:fld id="{1FF5B4C5-A459-4F1D-AB11-894EB87290E1}" type="slidenum">
              <a:rPr lang="en-US" altLang="ko-KR" smtClean="0"/>
              <a:pPr/>
              <a:t>4</a:t>
            </a:fld>
            <a:endParaRPr lang="en-US" altLang="ko-KR"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ko-KR" altLang="ko-KR" smtClean="0">
              <a:latin typeface="굴림" charset="-127"/>
              <a:ea typeface="굴림" charset="-127"/>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40</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41</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5</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AEA554E4-D19A-43A6-ADFA-1B1B4A1DB945}" type="slidenum">
              <a:rPr lang="en-US" altLang="ko-KR" smtClean="0"/>
              <a:pPr/>
              <a:t>6</a:t>
            </a:fld>
            <a:endParaRPr lang="en-US" altLang="ko-KR"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ko-KR" altLang="ko-KR" dirty="0" smtClean="0">
              <a:latin typeface="굴림" charset="-127"/>
              <a:ea typeface="굴림" charset="-127"/>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7</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ko-KR" altLang="en-US" sz="1200" smtClean="0">
                <a:solidFill>
                  <a:schemeClr val="bg2"/>
                </a:solidFill>
                <a:latin typeface="맑은 고딕" panose="020B0503020000020004" pitchFamily="50" charset="-127"/>
                <a:ea typeface="맑은 고딕" panose="020B0503020000020004" pitchFamily="50" charset="-127"/>
              </a:rPr>
              <a:t>최근 추세는 코어 전원을</a:t>
            </a:r>
            <a:endParaRPr lang="en-US" altLang="ko-KR" sz="1200" smtClean="0">
              <a:solidFill>
                <a:schemeClr val="bg2"/>
              </a:solidFill>
              <a:latin typeface="맑은 고딕" panose="020B0503020000020004" pitchFamily="50" charset="-127"/>
              <a:ea typeface="맑은 고딕" panose="020B0503020000020004" pitchFamily="50" charset="-127"/>
            </a:endParaRPr>
          </a:p>
          <a:p>
            <a:pPr latinLnBrk="1"/>
            <a:r>
              <a:rPr lang="ko-KR" altLang="en-US" sz="1200" smtClean="0">
                <a:solidFill>
                  <a:schemeClr val="bg2"/>
                </a:solidFill>
                <a:latin typeface="맑은 고딕" panose="020B0503020000020004" pitchFamily="50" charset="-127"/>
                <a:ea typeface="맑은 고딕" panose="020B0503020000020004" pitchFamily="50" charset="-127"/>
              </a:rPr>
              <a:t>낮게 설계 </a:t>
            </a:r>
            <a:r>
              <a:rPr lang="en-US" altLang="ko-KR" sz="1200" smtClean="0">
                <a:solidFill>
                  <a:schemeClr val="bg2"/>
                </a:solidFill>
                <a:latin typeface="맑은 고딕" panose="020B0503020000020004" pitchFamily="50" charset="-127"/>
                <a:ea typeface="맑은 고딕" panose="020B0503020000020004" pitchFamily="50" charset="-127"/>
              </a:rPr>
              <a:t>(</a:t>
            </a:r>
            <a:r>
              <a:rPr lang="ko-KR" altLang="en-US" sz="1200" smtClean="0">
                <a:solidFill>
                  <a:schemeClr val="bg2"/>
                </a:solidFill>
                <a:latin typeface="맑은 고딕" panose="020B0503020000020004" pitchFamily="50" charset="-127"/>
                <a:ea typeface="맑은 고딕" panose="020B0503020000020004" pitchFamily="50" charset="-127"/>
              </a:rPr>
              <a:t>속도 향상을 위함</a:t>
            </a:r>
            <a:r>
              <a:rPr lang="en-US" altLang="ko-KR" sz="1200" smtClean="0">
                <a:solidFill>
                  <a:schemeClr val="bg2"/>
                </a:solidFill>
                <a:latin typeface="맑은 고딕" panose="020B0503020000020004" pitchFamily="50" charset="-127"/>
                <a:ea typeface="맑은 고딕" panose="020B0503020000020004" pitchFamily="50" charset="-127"/>
              </a:rPr>
              <a:t>)</a:t>
            </a:r>
            <a:endParaRPr lang="ko-KR" altLang="en-US" sz="1200" smtClean="0">
              <a:solidFill>
                <a:schemeClr val="bg2"/>
              </a:solidFill>
              <a:latin typeface="맑은 고딕" panose="020B0503020000020004" pitchFamily="50" charset="-127"/>
              <a:ea typeface="맑은 고딕" panose="020B0503020000020004" pitchFamily="50" charset="-127"/>
            </a:endParaRPr>
          </a:p>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8</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p:txBody>
      </p:sp>
      <p:sp>
        <p:nvSpPr>
          <p:cNvPr id="4" name="슬라이드 번호 개체 틀 3"/>
          <p:cNvSpPr>
            <a:spLocks noGrp="1"/>
          </p:cNvSpPr>
          <p:nvPr>
            <p:ph type="sldNum" sz="quarter" idx="10"/>
          </p:nvPr>
        </p:nvSpPr>
        <p:spPr/>
        <p:txBody>
          <a:bodyPr/>
          <a:lstStyle/>
          <a:p>
            <a:pPr>
              <a:defRPr/>
            </a:pPr>
            <a:fld id="{8A1A14B8-093E-4CFF-9200-93A8DD31D555}" type="slidenum">
              <a:rPr lang="en-US" altLang="ko-KR" smtClean="0"/>
              <a:pPr>
                <a:defRPr/>
              </a:pPr>
              <a:t>9</a:t>
            </a:fld>
            <a:endParaRPr lang="en-US" altLang="ko-KR"/>
          </a:p>
        </p:txBody>
      </p:sp>
    </p:spTree>
    <p:extLst>
      <p:ext uri="{BB962C8B-B14F-4D97-AF65-F5344CB8AC3E}">
        <p14:creationId xmlns:p14="http://schemas.microsoft.com/office/powerpoint/2010/main" val="4290370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742950" y="2130425"/>
            <a:ext cx="8420100" cy="1470025"/>
          </a:xfrm>
          <a:prstGeom prst="rect">
            <a:avLst/>
          </a:prstGeo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485900" y="3886200"/>
            <a:ext cx="69342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ko-KR" altLang="en-US" smtClean="0"/>
              <a:t>마스터 부제목 스타일 편집</a:t>
            </a:r>
            <a:endParaRPr lang="ko-KR" altLang="en-US"/>
          </a:p>
        </p:txBody>
      </p:sp>
      <p:sp>
        <p:nvSpPr>
          <p:cNvPr id="4" name="슬라이드 번호 개체 틀 3"/>
          <p:cNvSpPr>
            <a:spLocks noGrp="1"/>
          </p:cNvSpPr>
          <p:nvPr>
            <p:ph type="sldNum" sz="quarter" idx="10"/>
          </p:nvPr>
        </p:nvSpPr>
        <p:spPr/>
        <p:txBody>
          <a:bodyPr/>
          <a:lstStyle>
            <a:lvl1pPr>
              <a:defRPr/>
            </a:lvl1pPr>
          </a:lstStyle>
          <a:p>
            <a:pPr>
              <a:defRPr/>
            </a:pPr>
            <a:fld id="{1FD2C699-AAF1-4D2C-993E-758B43FFF9BB}" type="slidenum">
              <a:rPr lang="en-US" altLang="ko-KR"/>
              <a:pPr>
                <a:defRPr/>
              </a:pPr>
              <a:t>‹#›</a:t>
            </a:fld>
            <a:endParaRPr lang="en-US" altLang="ko-KR">
              <a:latin typeface="Times New Roman" pitchFamily="18" charset="0"/>
            </a:endParaRPr>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a:prstGeom prst="rect">
            <a:avLst/>
          </a:prstGeom>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95300" y="1600200"/>
            <a:ext cx="8915400" cy="4525963"/>
          </a:xfrm>
          <a:prstGeom prst="rect">
            <a:avLst/>
          </a:prstGeo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슬라이드 번호 개체 틀 3"/>
          <p:cNvSpPr>
            <a:spLocks noGrp="1"/>
          </p:cNvSpPr>
          <p:nvPr>
            <p:ph type="sldNum" sz="quarter" idx="10"/>
          </p:nvPr>
        </p:nvSpPr>
        <p:spPr/>
        <p:txBody>
          <a:bodyPr/>
          <a:lstStyle>
            <a:lvl1pPr>
              <a:defRPr/>
            </a:lvl1pPr>
          </a:lstStyle>
          <a:p>
            <a:pPr>
              <a:defRPr/>
            </a:pPr>
            <a:fld id="{BD0B6692-500B-4027-86D8-8C63CA20072A}" type="slidenum">
              <a:rPr lang="en-US" altLang="ko-KR"/>
              <a:pPr>
                <a:defRPr/>
              </a:pPr>
              <a:t>‹#›</a:t>
            </a:fld>
            <a:endParaRPr lang="en-US" altLang="ko-KR">
              <a:latin typeface="Times New Roman" pitchFamily="18" charset="0"/>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181850" y="274638"/>
            <a:ext cx="2228850" cy="5851525"/>
          </a:xfrm>
          <a:prstGeom prst="rect">
            <a:avLst/>
          </a:prstGeom>
        </p:spPr>
        <p:txBody>
          <a:bodyPr vert="eaVert"/>
          <a:lstStyle/>
          <a:p>
            <a:r>
              <a:rPr lang="ko-KR" altLang="en-US" dirty="0" smtClean="0"/>
              <a:t>마스터 제목 스타일 편집</a:t>
            </a:r>
            <a:endParaRPr lang="ko-KR" altLang="en-US" dirty="0"/>
          </a:p>
        </p:txBody>
      </p:sp>
      <p:sp>
        <p:nvSpPr>
          <p:cNvPr id="3" name="세로 텍스트 개체 틀 2"/>
          <p:cNvSpPr>
            <a:spLocks noGrp="1"/>
          </p:cNvSpPr>
          <p:nvPr>
            <p:ph type="body" orient="vert" idx="1"/>
          </p:nvPr>
        </p:nvSpPr>
        <p:spPr>
          <a:xfrm>
            <a:off x="495300" y="274638"/>
            <a:ext cx="6534150" cy="5851525"/>
          </a:xfrm>
          <a:prstGeom prst="rect">
            <a:avLst/>
          </a:prstGeo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슬라이드 번호 개체 틀 3"/>
          <p:cNvSpPr>
            <a:spLocks noGrp="1"/>
          </p:cNvSpPr>
          <p:nvPr>
            <p:ph type="sldNum" sz="quarter" idx="10"/>
          </p:nvPr>
        </p:nvSpPr>
        <p:spPr/>
        <p:txBody>
          <a:bodyPr/>
          <a:lstStyle>
            <a:lvl1pPr>
              <a:defRPr/>
            </a:lvl1pPr>
          </a:lstStyle>
          <a:p>
            <a:pPr>
              <a:defRPr/>
            </a:pPr>
            <a:fld id="{A50CB60C-3A32-420D-9411-287E5E229616}" type="slidenum">
              <a:rPr lang="en-US" altLang="ko-KR"/>
              <a:pPr>
                <a:defRPr/>
              </a:pPr>
              <a:t>‹#›</a:t>
            </a:fld>
            <a:endParaRPr lang="en-US" altLang="ko-KR">
              <a:latin typeface="Times New Roman" pitchFamily="18" charset="0"/>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a:prstGeom prst="rect">
            <a:avLst/>
          </a:prstGeom>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a:xfrm>
            <a:off x="495300" y="1600200"/>
            <a:ext cx="8915400" cy="4525963"/>
          </a:xfrm>
          <a:prstGeom prst="rect">
            <a:avLst/>
          </a:prstGeo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슬라이드 번호 개체 틀 3"/>
          <p:cNvSpPr>
            <a:spLocks noGrp="1"/>
          </p:cNvSpPr>
          <p:nvPr>
            <p:ph type="sldNum" sz="quarter" idx="10"/>
          </p:nvPr>
        </p:nvSpPr>
        <p:spPr/>
        <p:txBody>
          <a:bodyPr/>
          <a:lstStyle>
            <a:lvl1pPr>
              <a:defRPr/>
            </a:lvl1pPr>
          </a:lstStyle>
          <a:p>
            <a:pPr>
              <a:defRPr/>
            </a:pPr>
            <a:fld id="{1D0E7E44-FEF0-482F-872D-DEA0B66D4D52}" type="slidenum">
              <a:rPr lang="en-US" altLang="ko-KR"/>
              <a:pPr>
                <a:defRPr/>
              </a:pPr>
              <a:t>‹#›</a:t>
            </a:fld>
            <a:endParaRPr lang="en-US" altLang="ko-KR">
              <a:latin typeface="Times New Roman" pitchFamily="18" charset="0"/>
            </a:endParaRPr>
          </a:p>
        </p:txBody>
      </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82638" y="4406900"/>
            <a:ext cx="8420100" cy="1362075"/>
          </a:xfrm>
          <a:prstGeom prst="rect">
            <a:avLst/>
          </a:prstGeo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82638" y="2906713"/>
            <a:ext cx="84201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smtClean="0"/>
              <a:t>마스터 텍스트 스타일을 편집합니다</a:t>
            </a:r>
          </a:p>
        </p:txBody>
      </p:sp>
      <p:sp>
        <p:nvSpPr>
          <p:cNvPr id="4" name="슬라이드 번호 개체 틀 3"/>
          <p:cNvSpPr>
            <a:spLocks noGrp="1"/>
          </p:cNvSpPr>
          <p:nvPr>
            <p:ph type="sldNum" sz="quarter" idx="10"/>
          </p:nvPr>
        </p:nvSpPr>
        <p:spPr/>
        <p:txBody>
          <a:bodyPr/>
          <a:lstStyle>
            <a:lvl1pPr>
              <a:defRPr/>
            </a:lvl1pPr>
          </a:lstStyle>
          <a:p>
            <a:pPr>
              <a:defRPr/>
            </a:pPr>
            <a:fld id="{874A834B-363C-4B46-996B-A9FD12878E79}" type="slidenum">
              <a:rPr lang="en-US" altLang="ko-KR"/>
              <a:pPr>
                <a:defRPr/>
              </a:pPr>
              <a:t>‹#›</a:t>
            </a:fld>
            <a:endParaRPr lang="en-US" altLang="ko-KR">
              <a:latin typeface="Times New Roman" pitchFamily="18" charset="0"/>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a:prstGeom prst="rect">
            <a:avLst/>
          </a:prstGeom>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95300" y="1600200"/>
            <a:ext cx="43815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5029200" y="1600200"/>
            <a:ext cx="43815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슬라이드 번호 개체 틀 4"/>
          <p:cNvSpPr>
            <a:spLocks noGrp="1"/>
          </p:cNvSpPr>
          <p:nvPr>
            <p:ph type="sldNum" sz="quarter" idx="10"/>
          </p:nvPr>
        </p:nvSpPr>
        <p:spPr/>
        <p:txBody>
          <a:bodyPr/>
          <a:lstStyle>
            <a:lvl1pPr>
              <a:defRPr/>
            </a:lvl1pPr>
          </a:lstStyle>
          <a:p>
            <a:pPr>
              <a:defRPr/>
            </a:pPr>
            <a:fld id="{092FBBED-2AB5-4443-A6C0-83E4885362BA}" type="slidenum">
              <a:rPr lang="en-US" altLang="ko-KR"/>
              <a:pPr>
                <a:defRPr/>
              </a:pPr>
              <a:t>‹#›</a:t>
            </a:fld>
            <a:endParaRPr lang="en-US" altLang="ko-KR">
              <a:latin typeface="Times New Roman" pitchFamily="18" charset="0"/>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a:prstGeom prst="rect">
            <a:avLst/>
          </a:prstGeo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95300" y="1535113"/>
            <a:ext cx="437673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95300" y="2174875"/>
            <a:ext cx="437673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5032375" y="1535113"/>
            <a:ext cx="437832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5032375" y="2174875"/>
            <a:ext cx="437832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슬라이드 번호 개체 틀 6"/>
          <p:cNvSpPr>
            <a:spLocks noGrp="1"/>
          </p:cNvSpPr>
          <p:nvPr>
            <p:ph type="sldNum" sz="quarter" idx="10"/>
          </p:nvPr>
        </p:nvSpPr>
        <p:spPr/>
        <p:txBody>
          <a:bodyPr/>
          <a:lstStyle>
            <a:lvl1pPr>
              <a:defRPr/>
            </a:lvl1pPr>
          </a:lstStyle>
          <a:p>
            <a:pPr>
              <a:defRPr/>
            </a:pPr>
            <a:fld id="{F02907FE-9E64-49B7-8C68-A7AFAA51B94A}" type="slidenum">
              <a:rPr lang="en-US" altLang="ko-KR"/>
              <a:pPr>
                <a:defRPr/>
              </a:pPr>
              <a:t>‹#›</a:t>
            </a:fld>
            <a:endParaRPr lang="en-US" altLang="ko-KR">
              <a:latin typeface="Times New Roman" pitchFamily="18" charset="0"/>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a:prstGeom prst="rect">
            <a:avLst/>
          </a:prstGeom>
        </p:spPr>
        <p:txBody>
          <a:bodyPr/>
          <a:lstStyle/>
          <a:p>
            <a:r>
              <a:rPr lang="ko-KR" altLang="en-US" smtClean="0"/>
              <a:t>마스터 제목 스타일 편집</a:t>
            </a:r>
            <a:endParaRPr lang="ko-KR" altLang="en-US"/>
          </a:p>
        </p:txBody>
      </p:sp>
      <p:sp>
        <p:nvSpPr>
          <p:cNvPr id="3" name="슬라이드 번호 개체 틀 2"/>
          <p:cNvSpPr>
            <a:spLocks noGrp="1"/>
          </p:cNvSpPr>
          <p:nvPr>
            <p:ph type="sldNum" sz="quarter" idx="10"/>
          </p:nvPr>
        </p:nvSpPr>
        <p:spPr/>
        <p:txBody>
          <a:bodyPr/>
          <a:lstStyle>
            <a:lvl1pPr>
              <a:defRPr/>
            </a:lvl1pPr>
          </a:lstStyle>
          <a:p>
            <a:pPr>
              <a:defRPr/>
            </a:pPr>
            <a:fld id="{8BE0871D-9449-4C54-80EE-B2CDEA9A5819}" type="slidenum">
              <a:rPr lang="en-US" altLang="ko-KR"/>
              <a:pPr>
                <a:defRPr/>
              </a:pPr>
              <a:t>‹#›</a:t>
            </a:fld>
            <a:endParaRPr lang="en-US" altLang="ko-KR">
              <a:latin typeface="Times New Roman" pitchFamily="18" charset="0"/>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슬라이드 번호 개체 틀 1"/>
          <p:cNvSpPr>
            <a:spLocks noGrp="1"/>
          </p:cNvSpPr>
          <p:nvPr>
            <p:ph type="sldNum" sz="quarter" idx="10"/>
          </p:nvPr>
        </p:nvSpPr>
        <p:spPr/>
        <p:txBody>
          <a:bodyPr/>
          <a:lstStyle>
            <a:lvl1pPr>
              <a:defRPr/>
            </a:lvl1pPr>
          </a:lstStyle>
          <a:p>
            <a:pPr>
              <a:defRPr/>
            </a:pPr>
            <a:fld id="{13C15B1F-D054-434B-86FC-83E5E79EC3ED}" type="slidenum">
              <a:rPr lang="en-US" altLang="ko-KR"/>
              <a:pPr>
                <a:defRPr/>
              </a:pPr>
              <a:t>‹#›</a:t>
            </a:fld>
            <a:endParaRPr lang="en-US" altLang="ko-KR">
              <a:latin typeface="Times New Roman" pitchFamily="18" charset="0"/>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95300" y="273050"/>
            <a:ext cx="3259138" cy="1162050"/>
          </a:xfrm>
          <a:prstGeom prst="rect">
            <a:avLst/>
          </a:prstGeo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873500" y="273050"/>
            <a:ext cx="553720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95300" y="1435100"/>
            <a:ext cx="3259138"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슬라이드 번호 개체 틀 4"/>
          <p:cNvSpPr>
            <a:spLocks noGrp="1"/>
          </p:cNvSpPr>
          <p:nvPr>
            <p:ph type="sldNum" sz="quarter" idx="10"/>
          </p:nvPr>
        </p:nvSpPr>
        <p:spPr/>
        <p:txBody>
          <a:bodyPr/>
          <a:lstStyle>
            <a:lvl1pPr>
              <a:defRPr/>
            </a:lvl1pPr>
          </a:lstStyle>
          <a:p>
            <a:pPr>
              <a:defRPr/>
            </a:pPr>
            <a:fld id="{1A0B531D-6E62-4FDA-99F6-FB58ADDE7BA3}" type="slidenum">
              <a:rPr lang="en-US" altLang="ko-KR"/>
              <a:pPr>
                <a:defRPr/>
              </a:pPr>
              <a:t>‹#›</a:t>
            </a:fld>
            <a:endParaRPr lang="en-US" altLang="ko-KR">
              <a:latin typeface="Times New Roman" pitchFamily="18" charset="0"/>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941513" y="4800600"/>
            <a:ext cx="5943600" cy="566738"/>
          </a:xfrm>
          <a:prstGeom prst="rect">
            <a:avLst/>
          </a:prstGeo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941513" y="612775"/>
            <a:ext cx="59436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smtClean="0"/>
          </a:p>
        </p:txBody>
      </p:sp>
      <p:sp>
        <p:nvSpPr>
          <p:cNvPr id="4" name="텍스트 개체 틀 3"/>
          <p:cNvSpPr>
            <a:spLocks noGrp="1"/>
          </p:cNvSpPr>
          <p:nvPr>
            <p:ph type="body" sz="half" idx="2"/>
          </p:nvPr>
        </p:nvSpPr>
        <p:spPr>
          <a:xfrm>
            <a:off x="1941513" y="5367338"/>
            <a:ext cx="59436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슬라이드 번호 개체 틀 4"/>
          <p:cNvSpPr>
            <a:spLocks noGrp="1"/>
          </p:cNvSpPr>
          <p:nvPr>
            <p:ph type="sldNum" sz="quarter" idx="10"/>
          </p:nvPr>
        </p:nvSpPr>
        <p:spPr/>
        <p:txBody>
          <a:bodyPr/>
          <a:lstStyle>
            <a:lvl1pPr>
              <a:defRPr/>
            </a:lvl1pPr>
          </a:lstStyle>
          <a:p>
            <a:pPr>
              <a:defRPr/>
            </a:pPr>
            <a:fld id="{9F2802B5-1B5D-45C0-B05D-B3D146DB935E}" type="slidenum">
              <a:rPr lang="en-US" altLang="ko-KR"/>
              <a:pPr>
                <a:defRPr/>
              </a:pPr>
              <a:t>‹#›</a:t>
            </a:fld>
            <a:endParaRPr lang="en-US" altLang="ko-KR">
              <a:latin typeface="Times New Roman" pitchFamily="18" charset="0"/>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tint val="70196"/>
                <a:invGamma/>
              </a:schemeClr>
            </a:gs>
          </a:gsLst>
          <a:path path="rect">
            <a:fillToRect r="100000" b="100000"/>
          </a:path>
        </a:gradFill>
        <a:effectLst/>
      </p:bgPr>
    </p:bg>
    <p:spTree>
      <p:nvGrpSpPr>
        <p:cNvPr id="1" name=""/>
        <p:cNvGrpSpPr/>
        <p:nvPr/>
      </p:nvGrpSpPr>
      <p:grpSpPr>
        <a:xfrm>
          <a:off x="0" y="0"/>
          <a:ext cx="0" cy="0"/>
          <a:chOff x="0" y="0"/>
          <a:chExt cx="0" cy="0"/>
        </a:xfrm>
      </p:grpSpPr>
      <p:sp>
        <p:nvSpPr>
          <p:cNvPr id="1038" name="Rectangle 14"/>
          <p:cNvSpPr>
            <a:spLocks noGrp="1" noChangeArrowheads="1"/>
          </p:cNvSpPr>
          <p:nvPr>
            <p:ph type="sldNum" sz="quarter" idx="4"/>
          </p:nvPr>
        </p:nvSpPr>
        <p:spPr bwMode="auto">
          <a:xfrm>
            <a:off x="315913" y="6092825"/>
            <a:ext cx="892175" cy="6096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eaLnBrk="0" latinLnBrk="0" hangingPunct="0">
              <a:defRPr sz="1600" b="1" i="1">
                <a:solidFill>
                  <a:srgbClr val="000066"/>
                </a:solidFill>
                <a:effectLst/>
                <a:latin typeface="+mn-lt"/>
                <a:ea typeface="돋움" pitchFamily="50" charset="-127"/>
              </a:defRPr>
            </a:lvl1pPr>
          </a:lstStyle>
          <a:p>
            <a:pPr>
              <a:defRPr/>
            </a:pPr>
            <a:fld id="{BCB17376-08A3-48C6-90D9-9625980B1BC3}" type="slidenum">
              <a:rPr lang="en-US" altLang="ko-KR"/>
              <a:pPr>
                <a:defRPr/>
              </a:pPr>
              <a:t>‹#›</a:t>
            </a:fld>
            <a:endParaRPr lang="en-US" altLang="ko-KR"/>
          </a:p>
        </p:txBody>
      </p:sp>
      <p:sp>
        <p:nvSpPr>
          <p:cNvPr id="1045" name="Line 21"/>
          <p:cNvSpPr>
            <a:spLocks noChangeShapeType="1"/>
          </p:cNvSpPr>
          <p:nvPr/>
        </p:nvSpPr>
        <p:spPr bwMode="auto">
          <a:xfrm>
            <a:off x="304800" y="6477000"/>
            <a:ext cx="6908800" cy="0"/>
          </a:xfrm>
          <a:prstGeom prst="line">
            <a:avLst/>
          </a:prstGeom>
          <a:noFill/>
          <a:ln w="57150">
            <a:solidFill>
              <a:srgbClr val="000066"/>
            </a:solidFill>
            <a:miter lim="800000"/>
            <a:headEnd/>
            <a:tailEnd/>
          </a:ln>
          <a:effectLst>
            <a:outerShdw dist="107763" dir="2700000" algn="ctr" rotWithShape="0">
              <a:schemeClr val="bg2">
                <a:alpha val="50000"/>
              </a:schemeClr>
            </a:outerShdw>
          </a:effectLst>
        </p:spPr>
        <p:txBody>
          <a:bodyPr wrap="none"/>
          <a:lstStyle/>
          <a:p>
            <a:pPr algn="ctr" eaLnBrk="0" latinLnBrk="0" hangingPunct="0">
              <a:defRPr/>
            </a:pPr>
            <a:endParaRPr lang="ko-KR" altLang="en-US">
              <a:effectLst>
                <a:outerShdw blurRad="38100" dist="38100" dir="2700000" algn="tl">
                  <a:srgbClr val="000000">
                    <a:alpha val="43137"/>
                  </a:srgbClr>
                </a:outerShdw>
              </a:effectLst>
              <a:ea typeface="굴림" pitchFamily="50" charset="-127"/>
            </a:endParaRPr>
          </a:p>
        </p:txBody>
      </p:sp>
      <p:sp>
        <p:nvSpPr>
          <p:cNvPr id="1046" name="Line 22"/>
          <p:cNvSpPr>
            <a:spLocks noChangeShapeType="1"/>
          </p:cNvSpPr>
          <p:nvPr/>
        </p:nvSpPr>
        <p:spPr bwMode="auto">
          <a:xfrm>
            <a:off x="457200" y="6019800"/>
            <a:ext cx="0" cy="609600"/>
          </a:xfrm>
          <a:prstGeom prst="line">
            <a:avLst/>
          </a:prstGeom>
          <a:noFill/>
          <a:ln w="57150">
            <a:solidFill>
              <a:srgbClr val="000066"/>
            </a:solidFill>
            <a:miter lim="800000"/>
            <a:headEnd/>
            <a:tailEnd/>
          </a:ln>
          <a:effectLst>
            <a:outerShdw dist="107763" dir="2700000" algn="ctr" rotWithShape="0">
              <a:schemeClr val="bg2">
                <a:alpha val="50000"/>
              </a:schemeClr>
            </a:outerShdw>
          </a:effectLst>
        </p:spPr>
        <p:txBody>
          <a:bodyPr wrap="none"/>
          <a:lstStyle/>
          <a:p>
            <a:pPr algn="ctr" eaLnBrk="0" latinLnBrk="0" hangingPunct="0">
              <a:defRPr/>
            </a:pPr>
            <a:endParaRPr lang="ko-KR" altLang="en-US">
              <a:effectLst>
                <a:outerShdw blurRad="38100" dist="38100" dir="2700000" algn="tl">
                  <a:srgbClr val="000000">
                    <a:alpha val="43137"/>
                  </a:srgbClr>
                </a:outerShdw>
              </a:effectLst>
              <a:ea typeface="굴림" pitchFamily="50" charset="-127"/>
            </a:endParaRPr>
          </a:p>
        </p:txBody>
      </p:sp>
      <p:sp>
        <p:nvSpPr>
          <p:cNvPr id="1047" name="Line 23"/>
          <p:cNvSpPr>
            <a:spLocks noChangeShapeType="1"/>
          </p:cNvSpPr>
          <p:nvPr/>
        </p:nvSpPr>
        <p:spPr bwMode="auto">
          <a:xfrm>
            <a:off x="4267200" y="304800"/>
            <a:ext cx="5334000" cy="0"/>
          </a:xfrm>
          <a:prstGeom prst="line">
            <a:avLst/>
          </a:prstGeom>
          <a:noFill/>
          <a:ln w="57150">
            <a:solidFill>
              <a:srgbClr val="000066"/>
            </a:solidFill>
            <a:miter lim="800000"/>
            <a:headEnd/>
            <a:tailEnd/>
          </a:ln>
          <a:effectLst>
            <a:outerShdw dist="107763" dir="2700000" algn="ctr" rotWithShape="0">
              <a:schemeClr val="bg2">
                <a:alpha val="50000"/>
              </a:schemeClr>
            </a:outerShdw>
          </a:effectLst>
        </p:spPr>
        <p:txBody>
          <a:bodyPr wrap="none"/>
          <a:lstStyle/>
          <a:p>
            <a:pPr algn="ctr" eaLnBrk="0" latinLnBrk="0" hangingPunct="0">
              <a:defRPr/>
            </a:pPr>
            <a:endParaRPr lang="ko-KR" altLang="en-US">
              <a:effectLst>
                <a:outerShdw blurRad="38100" dist="38100" dir="2700000" algn="tl">
                  <a:srgbClr val="000000">
                    <a:alpha val="43137"/>
                  </a:srgbClr>
                </a:outerShdw>
              </a:effectLst>
              <a:ea typeface="굴림" pitchFamily="50" charset="-127"/>
            </a:endParaRPr>
          </a:p>
        </p:txBody>
      </p:sp>
      <p:sp>
        <p:nvSpPr>
          <p:cNvPr id="1048" name="Line 24"/>
          <p:cNvSpPr>
            <a:spLocks noChangeShapeType="1"/>
          </p:cNvSpPr>
          <p:nvPr/>
        </p:nvSpPr>
        <p:spPr bwMode="auto">
          <a:xfrm>
            <a:off x="9448800" y="152400"/>
            <a:ext cx="0" cy="609600"/>
          </a:xfrm>
          <a:prstGeom prst="line">
            <a:avLst/>
          </a:prstGeom>
          <a:noFill/>
          <a:ln w="57150">
            <a:solidFill>
              <a:srgbClr val="000066"/>
            </a:solidFill>
            <a:miter lim="800000"/>
            <a:headEnd/>
            <a:tailEnd/>
          </a:ln>
          <a:effectLst>
            <a:outerShdw dist="107763" dir="2700000" algn="ctr" rotWithShape="0">
              <a:schemeClr val="bg2">
                <a:alpha val="50000"/>
              </a:schemeClr>
            </a:outerShdw>
          </a:effectLst>
        </p:spPr>
        <p:txBody>
          <a:bodyPr wrap="none"/>
          <a:lstStyle/>
          <a:p>
            <a:pPr algn="ctr" eaLnBrk="0" latinLnBrk="0" hangingPunct="0">
              <a:defRPr/>
            </a:pPr>
            <a:endParaRPr lang="ko-KR" altLang="en-US">
              <a:effectLst>
                <a:outerShdw blurRad="38100" dist="38100" dir="2700000" algn="tl">
                  <a:srgbClr val="000000">
                    <a:alpha val="43137"/>
                  </a:srgbClr>
                </a:outerShdw>
              </a:effectLst>
              <a:ea typeface="굴림" pitchFamily="50" charset="-127"/>
            </a:endParaRPr>
          </a:p>
        </p:txBody>
      </p:sp>
      <p:sp>
        <p:nvSpPr>
          <p:cNvPr id="1051" name="Text Box 27"/>
          <p:cNvSpPr txBox="1">
            <a:spLocks noChangeArrowheads="1"/>
          </p:cNvSpPr>
          <p:nvPr/>
        </p:nvSpPr>
        <p:spPr bwMode="auto">
          <a:xfrm>
            <a:off x="533400" y="152400"/>
            <a:ext cx="4724400" cy="307777"/>
          </a:xfrm>
          <a:prstGeom prst="rect">
            <a:avLst/>
          </a:prstGeom>
          <a:solidFill>
            <a:schemeClr val="bg1"/>
          </a:solidFill>
          <a:ln w="28575">
            <a:solidFill>
              <a:srgbClr val="000066"/>
            </a:solidFill>
            <a:miter lim="800000"/>
            <a:headEnd/>
            <a:tailEnd/>
          </a:ln>
          <a:effectLst>
            <a:outerShdw dist="107763" dir="2700000" algn="ctr" rotWithShape="0">
              <a:schemeClr val="bg2">
                <a:alpha val="50000"/>
              </a:schemeClr>
            </a:outerShdw>
          </a:effectLst>
        </p:spPr>
        <p:txBody>
          <a:bodyPr>
            <a:spAutoFit/>
          </a:bodyPr>
          <a:lstStyle/>
          <a:p>
            <a:pPr>
              <a:spcBef>
                <a:spcPct val="50000"/>
              </a:spcBef>
              <a:defRPr/>
            </a:pPr>
            <a:r>
              <a:rPr lang="ko-KR" altLang="en-US" sz="1400" baseline="0" smtClean="0">
                <a:solidFill>
                  <a:srgbClr val="000066"/>
                </a:solidFill>
                <a:effectLst>
                  <a:outerShdw blurRad="38100" dist="38100" dir="2700000" algn="tl">
                    <a:srgbClr val="C0C0C0"/>
                  </a:outerShdw>
                </a:effectLst>
                <a:latin typeface="휴먼엑스포" pitchFamily="18" charset="-127"/>
                <a:ea typeface="휴먼엑스포" pitchFamily="18" charset="-127"/>
              </a:rPr>
              <a:t>양방향 </a:t>
            </a:r>
            <a:r>
              <a:rPr lang="en-US" altLang="ko-KR" sz="1400" baseline="0" smtClean="0">
                <a:solidFill>
                  <a:srgbClr val="000066"/>
                </a:solidFill>
                <a:effectLst>
                  <a:outerShdw blurRad="38100" dist="38100" dir="2700000" algn="tl">
                    <a:srgbClr val="C0C0C0"/>
                  </a:outerShdw>
                </a:effectLst>
                <a:latin typeface="휴먼엑스포" pitchFamily="18" charset="-127"/>
                <a:ea typeface="휴먼엑스포" pitchFamily="18" charset="-127"/>
              </a:rPr>
              <a:t>DC-DC Converter</a:t>
            </a:r>
            <a:endParaRPr lang="en-US" altLang="ko-KR" sz="1400" dirty="0">
              <a:solidFill>
                <a:srgbClr val="000066"/>
              </a:solidFill>
              <a:effectLst>
                <a:outerShdw blurRad="38100" dist="38100" dir="2700000" algn="tl">
                  <a:srgbClr val="C0C0C0"/>
                </a:outerShdw>
              </a:effectLst>
              <a:latin typeface="휴먼엑스포" pitchFamily="18" charset="-127"/>
              <a:ea typeface="휴먼엑스포" pitchFamily="18" charset="-127"/>
            </a:endParaRPr>
          </a:p>
        </p:txBody>
      </p:sp>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kumimoji="1" sz="3600" b="1" i="1" u="sng">
          <a:solidFill>
            <a:srgbClr val="0000FF"/>
          </a:solidFill>
          <a:latin typeface="+mj-lt"/>
          <a:ea typeface="+mj-ea"/>
          <a:cs typeface="+mj-cs"/>
        </a:defRPr>
      </a:lvl1pPr>
      <a:lvl2pPr algn="l" rtl="0" eaLnBrk="0" fontAlgn="base" hangingPunct="0">
        <a:spcBef>
          <a:spcPct val="0"/>
        </a:spcBef>
        <a:spcAft>
          <a:spcPct val="0"/>
        </a:spcAft>
        <a:defRPr kumimoji="1" sz="3600" b="1" i="1" u="sng">
          <a:solidFill>
            <a:srgbClr val="0000FF"/>
          </a:solidFill>
          <a:latin typeface="Arial" charset="0"/>
          <a:ea typeface="돋움체" pitchFamily="49" charset="-127"/>
        </a:defRPr>
      </a:lvl2pPr>
      <a:lvl3pPr algn="l" rtl="0" eaLnBrk="0" fontAlgn="base" hangingPunct="0">
        <a:spcBef>
          <a:spcPct val="0"/>
        </a:spcBef>
        <a:spcAft>
          <a:spcPct val="0"/>
        </a:spcAft>
        <a:defRPr kumimoji="1" sz="3600" b="1" i="1" u="sng">
          <a:solidFill>
            <a:srgbClr val="0000FF"/>
          </a:solidFill>
          <a:latin typeface="Arial" charset="0"/>
          <a:ea typeface="돋움체" pitchFamily="49" charset="-127"/>
        </a:defRPr>
      </a:lvl3pPr>
      <a:lvl4pPr algn="l" rtl="0" eaLnBrk="0" fontAlgn="base" hangingPunct="0">
        <a:spcBef>
          <a:spcPct val="0"/>
        </a:spcBef>
        <a:spcAft>
          <a:spcPct val="0"/>
        </a:spcAft>
        <a:defRPr kumimoji="1" sz="3600" b="1" i="1" u="sng">
          <a:solidFill>
            <a:srgbClr val="0000FF"/>
          </a:solidFill>
          <a:latin typeface="Arial" charset="0"/>
          <a:ea typeface="돋움체" pitchFamily="49" charset="-127"/>
        </a:defRPr>
      </a:lvl4pPr>
      <a:lvl5pPr algn="l" rtl="0" eaLnBrk="0" fontAlgn="base" hangingPunct="0">
        <a:spcBef>
          <a:spcPct val="0"/>
        </a:spcBef>
        <a:spcAft>
          <a:spcPct val="0"/>
        </a:spcAft>
        <a:defRPr kumimoji="1" sz="3600" b="1" i="1" u="sng">
          <a:solidFill>
            <a:srgbClr val="0000FF"/>
          </a:solidFill>
          <a:latin typeface="Arial" charset="0"/>
          <a:ea typeface="돋움체" pitchFamily="49" charset="-127"/>
        </a:defRPr>
      </a:lvl5pPr>
      <a:lvl6pPr marL="457200" algn="l" rtl="0" eaLnBrk="0" fontAlgn="base" hangingPunct="0">
        <a:spcBef>
          <a:spcPct val="0"/>
        </a:spcBef>
        <a:spcAft>
          <a:spcPct val="0"/>
        </a:spcAft>
        <a:defRPr kumimoji="1" sz="3600" b="1" i="1" u="sng">
          <a:solidFill>
            <a:srgbClr val="0000FF"/>
          </a:solidFill>
          <a:latin typeface="Arial" charset="0"/>
          <a:ea typeface="돋움체" pitchFamily="49" charset="-127"/>
        </a:defRPr>
      </a:lvl6pPr>
      <a:lvl7pPr marL="914400" algn="l" rtl="0" eaLnBrk="0" fontAlgn="base" hangingPunct="0">
        <a:spcBef>
          <a:spcPct val="0"/>
        </a:spcBef>
        <a:spcAft>
          <a:spcPct val="0"/>
        </a:spcAft>
        <a:defRPr kumimoji="1" sz="3600" b="1" i="1" u="sng">
          <a:solidFill>
            <a:srgbClr val="0000FF"/>
          </a:solidFill>
          <a:latin typeface="Arial" charset="0"/>
          <a:ea typeface="돋움체" pitchFamily="49" charset="-127"/>
        </a:defRPr>
      </a:lvl7pPr>
      <a:lvl8pPr marL="1371600" algn="l" rtl="0" eaLnBrk="0" fontAlgn="base" hangingPunct="0">
        <a:spcBef>
          <a:spcPct val="0"/>
        </a:spcBef>
        <a:spcAft>
          <a:spcPct val="0"/>
        </a:spcAft>
        <a:defRPr kumimoji="1" sz="3600" b="1" i="1" u="sng">
          <a:solidFill>
            <a:srgbClr val="0000FF"/>
          </a:solidFill>
          <a:latin typeface="Arial" charset="0"/>
          <a:ea typeface="돋움체" pitchFamily="49" charset="-127"/>
        </a:defRPr>
      </a:lvl8pPr>
      <a:lvl9pPr marL="1828800" algn="l" rtl="0" eaLnBrk="0" fontAlgn="base" hangingPunct="0">
        <a:spcBef>
          <a:spcPct val="0"/>
        </a:spcBef>
        <a:spcAft>
          <a:spcPct val="0"/>
        </a:spcAft>
        <a:defRPr kumimoji="1" sz="3600" b="1" i="1" u="sng">
          <a:solidFill>
            <a:srgbClr val="0000FF"/>
          </a:solidFill>
          <a:latin typeface="Arial" charset="0"/>
          <a:ea typeface="돋움체" pitchFamily="49" charset="-127"/>
        </a:defRPr>
      </a:lvl9pPr>
    </p:titleStyle>
    <p:bodyStyle>
      <a:lvl1pPr marL="285750" indent="-285750" algn="l" rtl="0" eaLnBrk="0" fontAlgn="ctr" hangingPunct="0">
        <a:spcBef>
          <a:spcPct val="20000"/>
        </a:spcBef>
        <a:spcAft>
          <a:spcPct val="20000"/>
        </a:spcAft>
        <a:buClr>
          <a:srgbClr val="FD0000"/>
        </a:buClr>
        <a:buSzPct val="75000"/>
        <a:buFont typeface="바탕" pitchFamily="18" charset="-127"/>
        <a:buChar char="■"/>
        <a:defRPr kumimoji="1" sz="2800" b="1" i="1">
          <a:solidFill>
            <a:schemeClr val="bg2"/>
          </a:solidFill>
          <a:latin typeface="+mn-lt"/>
          <a:ea typeface="+mn-ea"/>
          <a:cs typeface="+mn-cs"/>
        </a:defRPr>
      </a:lvl1pPr>
      <a:lvl2pPr marL="671513" indent="-195263" algn="l" rtl="0" eaLnBrk="0" fontAlgn="ctr" hangingPunct="0">
        <a:spcBef>
          <a:spcPct val="20000"/>
        </a:spcBef>
        <a:spcAft>
          <a:spcPct val="20000"/>
        </a:spcAft>
        <a:buClr>
          <a:srgbClr val="33CC33"/>
        </a:buClr>
        <a:buSzPct val="75000"/>
        <a:buFont typeface="돋움체" pitchFamily="49" charset="-127"/>
        <a:buChar char="▶"/>
        <a:defRPr kumimoji="1" sz="2400" b="1" i="1">
          <a:solidFill>
            <a:schemeClr val="bg2"/>
          </a:solidFill>
          <a:latin typeface="+mn-lt"/>
          <a:ea typeface="+mn-ea"/>
        </a:defRPr>
      </a:lvl2pPr>
      <a:lvl3pPr marL="1042988" indent="-180975" algn="l" rtl="0" eaLnBrk="0" fontAlgn="ctr" hangingPunct="0">
        <a:spcBef>
          <a:spcPct val="20000"/>
        </a:spcBef>
        <a:spcAft>
          <a:spcPct val="20000"/>
        </a:spcAft>
        <a:buClr>
          <a:srgbClr val="0000FF"/>
        </a:buClr>
        <a:buSzPct val="100000"/>
        <a:buFont typeface="Marlett" pitchFamily="2" charset="2"/>
        <a:buChar char="h"/>
        <a:defRPr kumimoji="1" sz="2400" b="1" i="1">
          <a:solidFill>
            <a:schemeClr val="bg2"/>
          </a:solidFill>
          <a:latin typeface="+mn-lt"/>
          <a:ea typeface="+mn-ea"/>
        </a:defRPr>
      </a:lvl3pPr>
      <a:lvl4pPr marL="1423988" indent="-185738" algn="l" rtl="0" eaLnBrk="0" fontAlgn="ctr" hangingPunct="0">
        <a:spcBef>
          <a:spcPct val="20000"/>
        </a:spcBef>
        <a:spcAft>
          <a:spcPct val="20000"/>
        </a:spcAft>
        <a:buClr>
          <a:srgbClr val="800000"/>
        </a:buClr>
        <a:buSzPct val="100000"/>
        <a:buFont typeface="Marlett" pitchFamily="2" charset="2"/>
        <a:buChar char="h"/>
        <a:defRPr kumimoji="1" sz="1600" b="1" i="1">
          <a:solidFill>
            <a:schemeClr val="bg2"/>
          </a:solidFill>
          <a:latin typeface="+mn-lt"/>
          <a:ea typeface="+mn-ea"/>
        </a:defRPr>
      </a:lvl4pPr>
      <a:lvl5pPr marL="1814513" indent="-200025" algn="l" rtl="0" eaLnBrk="0" fontAlgn="ctr" hangingPunct="0">
        <a:spcBef>
          <a:spcPct val="20000"/>
        </a:spcBef>
        <a:spcAft>
          <a:spcPct val="20000"/>
        </a:spcAft>
        <a:buClr>
          <a:srgbClr val="800000"/>
        </a:buClr>
        <a:buSzPct val="100000"/>
        <a:buFont typeface="굴림체" pitchFamily="49" charset="-127"/>
        <a:buChar char="-"/>
        <a:defRPr kumimoji="1" sz="1600" b="1" i="1">
          <a:solidFill>
            <a:schemeClr val="bg2"/>
          </a:solidFill>
          <a:latin typeface="+mn-lt"/>
          <a:ea typeface="+mn-ea"/>
        </a:defRPr>
      </a:lvl5pPr>
      <a:lvl6pPr marL="2271713" indent="-200025" algn="l" rtl="0" eaLnBrk="0" fontAlgn="ctr" hangingPunct="0">
        <a:spcBef>
          <a:spcPct val="20000"/>
        </a:spcBef>
        <a:spcAft>
          <a:spcPct val="20000"/>
        </a:spcAft>
        <a:buClr>
          <a:srgbClr val="800000"/>
        </a:buClr>
        <a:buSzPct val="100000"/>
        <a:buFont typeface="굴림체" pitchFamily="49" charset="-127"/>
        <a:buChar char="-"/>
        <a:defRPr kumimoji="1" sz="1600" b="1" i="1">
          <a:solidFill>
            <a:schemeClr val="bg2"/>
          </a:solidFill>
          <a:latin typeface="+mn-lt"/>
          <a:ea typeface="+mn-ea"/>
        </a:defRPr>
      </a:lvl6pPr>
      <a:lvl7pPr marL="2728913" indent="-200025" algn="l" rtl="0" eaLnBrk="0" fontAlgn="ctr" hangingPunct="0">
        <a:spcBef>
          <a:spcPct val="20000"/>
        </a:spcBef>
        <a:spcAft>
          <a:spcPct val="20000"/>
        </a:spcAft>
        <a:buClr>
          <a:srgbClr val="800000"/>
        </a:buClr>
        <a:buSzPct val="100000"/>
        <a:buFont typeface="굴림체" pitchFamily="49" charset="-127"/>
        <a:buChar char="-"/>
        <a:defRPr kumimoji="1" sz="1600" b="1" i="1">
          <a:solidFill>
            <a:schemeClr val="bg2"/>
          </a:solidFill>
          <a:latin typeface="+mn-lt"/>
          <a:ea typeface="+mn-ea"/>
        </a:defRPr>
      </a:lvl7pPr>
      <a:lvl8pPr marL="3186113" indent="-200025" algn="l" rtl="0" eaLnBrk="0" fontAlgn="ctr" hangingPunct="0">
        <a:spcBef>
          <a:spcPct val="20000"/>
        </a:spcBef>
        <a:spcAft>
          <a:spcPct val="20000"/>
        </a:spcAft>
        <a:buClr>
          <a:srgbClr val="800000"/>
        </a:buClr>
        <a:buSzPct val="100000"/>
        <a:buFont typeface="굴림체" pitchFamily="49" charset="-127"/>
        <a:buChar char="-"/>
        <a:defRPr kumimoji="1" sz="1600" b="1" i="1">
          <a:solidFill>
            <a:schemeClr val="bg2"/>
          </a:solidFill>
          <a:latin typeface="+mn-lt"/>
          <a:ea typeface="+mn-ea"/>
        </a:defRPr>
      </a:lvl8pPr>
      <a:lvl9pPr marL="3643313" indent="-200025" algn="l" rtl="0" eaLnBrk="0" fontAlgn="ctr" hangingPunct="0">
        <a:spcBef>
          <a:spcPct val="20000"/>
        </a:spcBef>
        <a:spcAft>
          <a:spcPct val="20000"/>
        </a:spcAft>
        <a:buClr>
          <a:srgbClr val="800000"/>
        </a:buClr>
        <a:buSzPct val="100000"/>
        <a:buFont typeface="굴림체" pitchFamily="49" charset="-127"/>
        <a:buChar char="-"/>
        <a:defRPr kumimoji="1" sz="1600" b="1" i="1">
          <a:solidFill>
            <a:schemeClr val="bg2"/>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5.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6.wdp"/></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8.png"/><Relationship Id="rId7"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6.png"/><Relationship Id="rId10" Type="http://schemas.openxmlformats.org/officeDocument/2006/relationships/image" Target="../media/image41.jpeg"/><Relationship Id="rId4" Type="http://schemas.openxmlformats.org/officeDocument/2006/relationships/image" Target="../media/image37.png"/><Relationship Id="rId9"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08.png"/></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108.png"/></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70.png"/><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3" Type="http://schemas.openxmlformats.org/officeDocument/2006/relationships/hyperlink" Target="http://www.powerguru.org/wordpress/wp-content/uploads/2012/08/Normalized-RMS-input-ripple-current-vs.-duty-cycle.jp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4.jpe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75.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75.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3"/>
          <p:cNvSpPr>
            <a:spLocks noGrp="1"/>
          </p:cNvSpPr>
          <p:nvPr>
            <p:ph type="sldNum" sz="quarter" idx="10"/>
          </p:nvPr>
        </p:nvSpPr>
        <p:spPr/>
        <p:txBody>
          <a:bodyPr/>
          <a:lstStyle/>
          <a:p>
            <a:pPr>
              <a:defRPr/>
            </a:pPr>
            <a:fld id="{3540CF81-B3AB-4802-A5F9-19FF17899519}" type="slidenum">
              <a:rPr lang="en-US" altLang="ko-KR"/>
              <a:pPr>
                <a:defRPr/>
              </a:pPr>
              <a:t>1</a:t>
            </a:fld>
            <a:endParaRPr lang="en-US" altLang="ko-KR">
              <a:latin typeface="Times New Roman" pitchFamily="18" charset="0"/>
            </a:endParaRPr>
          </a:p>
        </p:txBody>
      </p:sp>
      <p:sp>
        <p:nvSpPr>
          <p:cNvPr id="1233930" name="AutoShape 10"/>
          <p:cNvSpPr>
            <a:spLocks noChangeArrowheads="1"/>
          </p:cNvSpPr>
          <p:nvPr/>
        </p:nvSpPr>
        <p:spPr bwMode="auto">
          <a:xfrm>
            <a:off x="572294" y="1131882"/>
            <a:ext cx="8913812" cy="1646234"/>
          </a:xfrm>
          <a:prstGeom prst="parallelogram">
            <a:avLst>
              <a:gd name="adj" fmla="val 543"/>
            </a:avLst>
          </a:prstGeom>
          <a:gradFill rotWithShape="1">
            <a:gsLst>
              <a:gs pos="0">
                <a:srgbClr val="000066">
                  <a:alpha val="61000"/>
                </a:srgbClr>
              </a:gs>
              <a:gs pos="50000">
                <a:srgbClr val="000066">
                  <a:gamma/>
                  <a:tint val="40000"/>
                  <a:invGamma/>
                  <a:alpha val="52000"/>
                </a:srgbClr>
              </a:gs>
              <a:gs pos="100000">
                <a:srgbClr val="000066">
                  <a:alpha val="61000"/>
                </a:srgbClr>
              </a:gs>
            </a:gsLst>
            <a:lin ang="5400000" scaled="1"/>
          </a:gradFill>
          <a:ln w="9525">
            <a:noFill/>
            <a:miter lim="800000"/>
            <a:headEnd type="none" w="sm" len="sm"/>
            <a:tailEnd type="none" w="sm" len="sm"/>
          </a:ln>
          <a:effectLst/>
        </p:spPr>
        <p:txBody>
          <a:bodyPr wrap="none" anchor="ctr"/>
          <a:lstStyle/>
          <a:p>
            <a:pPr algn="ctr" eaLnBrk="0" latinLnBrk="0" hangingPunct="0">
              <a:defRPr/>
            </a:pPr>
            <a:endParaRPr lang="ko-KR" altLang="en-US">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233925" name="Rectangle 5"/>
          <p:cNvSpPr>
            <a:spLocks noChangeArrowheads="1"/>
          </p:cNvSpPr>
          <p:nvPr/>
        </p:nvSpPr>
        <p:spPr bwMode="auto">
          <a:xfrm>
            <a:off x="838200" y="1428736"/>
            <a:ext cx="8382000" cy="990600"/>
          </a:xfrm>
          <a:prstGeom prst="rect">
            <a:avLst/>
          </a:prstGeom>
          <a:noFill/>
          <a:ln w="9525">
            <a:noFill/>
            <a:miter lim="800000"/>
            <a:headEnd/>
            <a:tailEnd/>
          </a:ln>
          <a:effectLst/>
        </p:spPr>
        <p:txBody>
          <a:bodyPr lIns="92075" tIns="46038" rIns="92075" bIns="46038" anchor="ctr"/>
          <a:lstStyle/>
          <a:p>
            <a:pPr algn="ctr" eaLnBrk="0" latinLnBrk="0" hangingPunct="0">
              <a:lnSpc>
                <a:spcPct val="140000"/>
              </a:lnSpc>
              <a:defRPr/>
            </a:pPr>
            <a:r>
              <a:rPr lang="ko-KR" altLang="en-US" sz="3200" b="1">
                <a:solidFill>
                  <a:srgbClr val="000066"/>
                </a:solidFill>
                <a:effectLst>
                  <a:outerShdw blurRad="38100" dist="38100" dir="2700000" algn="tl">
                    <a:srgbClr val="C0C0C0"/>
                  </a:outerShdw>
                </a:effectLst>
                <a:latin typeface="휴먼엑스포" pitchFamily="18" charset="-127"/>
                <a:ea typeface="휴먼엑스포" pitchFamily="18" charset="-127"/>
              </a:rPr>
              <a:t>양방향 </a:t>
            </a:r>
            <a:r>
              <a:rPr lang="en-US" altLang="ko-KR" sz="3200" b="1" smtClean="0">
                <a:solidFill>
                  <a:srgbClr val="000066"/>
                </a:solidFill>
                <a:effectLst>
                  <a:outerShdw blurRad="38100" dist="38100" dir="2700000" algn="tl">
                    <a:srgbClr val="C0C0C0"/>
                  </a:outerShdw>
                </a:effectLst>
                <a:latin typeface="휴먼엑스포" pitchFamily="18" charset="-127"/>
                <a:ea typeface="휴먼엑스포" pitchFamily="18" charset="-127"/>
              </a:rPr>
              <a:t>DC-DC Converter</a:t>
            </a:r>
          </a:p>
          <a:p>
            <a:pPr algn="ctr" eaLnBrk="0" latinLnBrk="0" hangingPunct="0">
              <a:lnSpc>
                <a:spcPct val="140000"/>
              </a:lnSpc>
              <a:defRPr/>
            </a:pPr>
            <a:r>
              <a:rPr lang="en-US" altLang="ko-KR" sz="3200" b="1" smtClean="0">
                <a:solidFill>
                  <a:srgbClr val="000066"/>
                </a:solidFill>
                <a:effectLst>
                  <a:outerShdw blurRad="38100" dist="38100" dir="2700000" algn="tl">
                    <a:srgbClr val="C0C0C0"/>
                  </a:outerShdw>
                </a:effectLst>
                <a:latin typeface="휴먼엑스포" pitchFamily="18" charset="-127"/>
                <a:ea typeface="휴먼엑스포" pitchFamily="18" charset="-127"/>
              </a:rPr>
              <a:t>(Buck </a:t>
            </a:r>
            <a:r>
              <a:rPr lang="ko-KR" altLang="en-US" sz="3200" b="1" smtClean="0">
                <a:solidFill>
                  <a:srgbClr val="000066"/>
                </a:solidFill>
                <a:effectLst>
                  <a:outerShdw blurRad="38100" dist="38100" dir="2700000" algn="tl">
                    <a:srgbClr val="C0C0C0"/>
                  </a:outerShdw>
                </a:effectLst>
                <a:latin typeface="휴먼엑스포" pitchFamily="18" charset="-127"/>
                <a:ea typeface="휴먼엑스포" pitchFamily="18" charset="-127"/>
              </a:rPr>
              <a:t>↔</a:t>
            </a:r>
            <a:r>
              <a:rPr lang="en-US" altLang="ko-KR" sz="3200" b="1" smtClean="0">
                <a:solidFill>
                  <a:srgbClr val="000066"/>
                </a:solidFill>
                <a:effectLst>
                  <a:outerShdw blurRad="38100" dist="38100" dir="2700000" algn="tl">
                    <a:srgbClr val="C0C0C0"/>
                  </a:outerShdw>
                </a:effectLst>
                <a:latin typeface="휴먼엑스포" pitchFamily="18" charset="-127"/>
                <a:ea typeface="휴먼엑스포" pitchFamily="18" charset="-127"/>
              </a:rPr>
              <a:t> Boost) </a:t>
            </a:r>
            <a:endParaRPr lang="en-US" altLang="ko-KR" sz="3200" b="1" dirty="0">
              <a:solidFill>
                <a:srgbClr val="000066"/>
              </a:solidFill>
              <a:effectLst>
                <a:outerShdw blurRad="38100" dist="38100" dir="2700000" algn="tl">
                  <a:srgbClr val="C0C0C0"/>
                </a:outerShdw>
              </a:effectLst>
              <a:latin typeface="휴먼엑스포" pitchFamily="18" charset="-127"/>
              <a:ea typeface="휴먼엑스포" pitchFamily="18" charset="-127"/>
            </a:endParaRPr>
          </a:p>
        </p:txBody>
      </p:sp>
      <p:sp>
        <p:nvSpPr>
          <p:cNvPr id="8" name="Rectangle 7"/>
          <p:cNvSpPr>
            <a:spLocks noChangeArrowheads="1"/>
          </p:cNvSpPr>
          <p:nvPr/>
        </p:nvSpPr>
        <p:spPr bwMode="auto">
          <a:xfrm>
            <a:off x="2968724" y="4581128"/>
            <a:ext cx="4000500" cy="609600"/>
          </a:xfrm>
          <a:prstGeom prst="rect">
            <a:avLst/>
          </a:prstGeom>
          <a:noFill/>
          <a:ln w="9525">
            <a:noFill/>
            <a:miter lim="800000"/>
            <a:headEnd/>
            <a:tailEnd/>
          </a:ln>
        </p:spPr>
        <p:txBody>
          <a:bodyPr lIns="92075" tIns="46038" rIns="92075" bIns="46038" anchor="ctr" anchorCtr="1"/>
          <a:lstStyle/>
          <a:p>
            <a:pPr algn="ctr" eaLnBrk="0" fontAlgn="ctr" latinLnBrk="0" hangingPunct="0">
              <a:spcBef>
                <a:spcPct val="20000"/>
              </a:spcBef>
              <a:spcAft>
                <a:spcPct val="20000"/>
              </a:spcAft>
              <a:buClr>
                <a:srgbClr val="FD0000"/>
              </a:buClr>
              <a:buSzPct val="75000"/>
              <a:buFont typeface="바탕" pitchFamily="18" charset="-127"/>
              <a:buNone/>
            </a:pPr>
            <a:r>
              <a:rPr lang="en-US" altLang="ko-KR" b="1" smtClean="0">
                <a:solidFill>
                  <a:schemeClr val="bg2"/>
                </a:solidFill>
                <a:latin typeface="휴먼엑스포" pitchFamily="18" charset="-127"/>
                <a:ea typeface="휴먼엑스포" pitchFamily="18" charset="-127"/>
              </a:rPr>
              <a:t>2015. 12. 12.</a:t>
            </a:r>
          </a:p>
          <a:p>
            <a:pPr algn="ctr" eaLnBrk="0" fontAlgn="ctr" latinLnBrk="0" hangingPunct="0">
              <a:spcBef>
                <a:spcPct val="20000"/>
              </a:spcBef>
              <a:spcAft>
                <a:spcPct val="20000"/>
              </a:spcAft>
              <a:buClr>
                <a:srgbClr val="FD0000"/>
              </a:buClr>
              <a:buSzPct val="75000"/>
              <a:buFont typeface="바탕" pitchFamily="18" charset="-127"/>
              <a:buNone/>
            </a:pPr>
            <a:endParaRPr lang="en-US" altLang="ko-KR" b="1" dirty="0">
              <a:solidFill>
                <a:schemeClr val="bg2"/>
              </a:solidFill>
              <a:latin typeface="휴먼엑스포" pitchFamily="18" charset="-127"/>
              <a:ea typeface="휴먼엑스포" pitchFamily="18" charset="-127"/>
            </a:endParaRPr>
          </a:p>
          <a:p>
            <a:pPr algn="ctr" eaLnBrk="0" fontAlgn="ctr" latinLnBrk="0" hangingPunct="0">
              <a:spcBef>
                <a:spcPct val="20000"/>
              </a:spcBef>
              <a:spcAft>
                <a:spcPct val="20000"/>
              </a:spcAft>
              <a:buClr>
                <a:srgbClr val="FD0000"/>
              </a:buClr>
              <a:buSzPct val="75000"/>
              <a:buFont typeface="바탕" pitchFamily="18" charset="-127"/>
              <a:buNone/>
            </a:pPr>
            <a:r>
              <a:rPr lang="ko-KR" altLang="en-US" b="1" dirty="0" smtClean="0">
                <a:solidFill>
                  <a:schemeClr val="bg2"/>
                </a:solidFill>
                <a:latin typeface="휴먼엑스포" pitchFamily="18" charset="-127"/>
                <a:ea typeface="휴먼엑스포" pitchFamily="18" charset="-127"/>
              </a:rPr>
              <a:t>발표자</a:t>
            </a:r>
            <a:r>
              <a:rPr lang="en-US" altLang="ko-KR" b="1" dirty="0" smtClean="0">
                <a:solidFill>
                  <a:schemeClr val="bg2"/>
                </a:solidFill>
                <a:latin typeface="휴먼엑스포" pitchFamily="18" charset="-127"/>
                <a:ea typeface="휴먼엑스포" pitchFamily="18" charset="-127"/>
              </a:rPr>
              <a:t>: </a:t>
            </a:r>
            <a:r>
              <a:rPr lang="ko-KR" altLang="en-US" b="1" dirty="0" smtClean="0">
                <a:solidFill>
                  <a:schemeClr val="bg2"/>
                </a:solidFill>
                <a:latin typeface="휴먼엑스포" pitchFamily="18" charset="-127"/>
                <a:ea typeface="휴먼엑스포" pitchFamily="18" charset="-127"/>
              </a:rPr>
              <a:t>나 재 호</a:t>
            </a:r>
            <a:endParaRPr lang="ko-KR" altLang="en-US" b="1" dirty="0">
              <a:solidFill>
                <a:schemeClr val="bg2"/>
              </a:solidFill>
              <a:latin typeface="휴먼엑스포" pitchFamily="18" charset="-127"/>
              <a:ea typeface="휴먼엑스포" pitchFamily="18" charset="-127"/>
            </a:endParaRPr>
          </a:p>
        </p:txBody>
      </p:sp>
    </p:spTree>
  </p:cSld>
  <p:clrMapOvr>
    <a:masterClrMapping/>
  </p:clrMapOvr>
  <p:transition>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10</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Power(IC </a:t>
            </a:r>
            <a:r>
              <a:rPr lang="ko-KR" altLang="en-US" sz="2000" smtClean="0">
                <a:solidFill>
                  <a:srgbClr val="000000"/>
                </a:solidFill>
                <a:latin typeface="HY헤드라인M" pitchFamily="18" charset="-127"/>
                <a:ea typeface="HY헤드라인M" pitchFamily="18" charset="-127"/>
              </a:rPr>
              <a:t>구동전원</a:t>
            </a:r>
            <a:r>
              <a:rPr lang="en-US" altLang="ko-KR" sz="2000" smtClean="0">
                <a:solidFill>
                  <a:srgbClr val="000000"/>
                </a:solidFill>
                <a:latin typeface="HY헤드라인M" pitchFamily="18" charset="-127"/>
                <a:ea typeface="HY헤드라인M" pitchFamily="18" charset="-127"/>
              </a:rPr>
              <a:t>)</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82" y="3862837"/>
            <a:ext cx="4621005" cy="1588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9815" y="3994360"/>
            <a:ext cx="4824536" cy="1415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p:cNvSpPr txBox="1"/>
          <p:nvPr/>
        </p:nvSpPr>
        <p:spPr>
          <a:xfrm>
            <a:off x="4695496" y="3942581"/>
            <a:ext cx="718127"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V12P</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27" name="TextBox 26"/>
          <p:cNvSpPr txBox="1"/>
          <p:nvPr/>
        </p:nvSpPr>
        <p:spPr>
          <a:xfrm>
            <a:off x="4695496" y="4771426"/>
            <a:ext cx="718127"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V12N</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28" name="TextBox 27"/>
          <p:cNvSpPr txBox="1"/>
          <p:nvPr/>
        </p:nvSpPr>
        <p:spPr>
          <a:xfrm>
            <a:off x="7541892" y="3876554"/>
            <a:ext cx="86893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V15DP</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29" name="TextBox 28"/>
          <p:cNvSpPr txBox="1"/>
          <p:nvPr/>
        </p:nvSpPr>
        <p:spPr>
          <a:xfrm>
            <a:off x="7541892" y="5209455"/>
            <a:ext cx="86893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V15DN</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36" name="직사각형 35"/>
          <p:cNvSpPr/>
          <p:nvPr/>
        </p:nvSpPr>
        <p:spPr bwMode="auto">
          <a:xfrm>
            <a:off x="270756" y="4115932"/>
            <a:ext cx="289525" cy="117747"/>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7" name="직사각형 36"/>
          <p:cNvSpPr/>
          <p:nvPr/>
        </p:nvSpPr>
        <p:spPr bwMode="auto">
          <a:xfrm>
            <a:off x="296863" y="4967437"/>
            <a:ext cx="289525" cy="117747"/>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24" name="TextBox 23"/>
          <p:cNvSpPr txBox="1"/>
          <p:nvPr/>
        </p:nvSpPr>
        <p:spPr>
          <a:xfrm>
            <a:off x="85031" y="3958087"/>
            <a:ext cx="718127"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V12P</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25" name="TextBox 24"/>
          <p:cNvSpPr txBox="1"/>
          <p:nvPr/>
        </p:nvSpPr>
        <p:spPr>
          <a:xfrm>
            <a:off x="85031" y="4815507"/>
            <a:ext cx="718127"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V12N</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38" name="직사각형 37"/>
          <p:cNvSpPr/>
          <p:nvPr/>
        </p:nvSpPr>
        <p:spPr bwMode="auto">
          <a:xfrm>
            <a:off x="3454767" y="4006950"/>
            <a:ext cx="350326" cy="117747"/>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9" name="TextBox 38"/>
          <p:cNvSpPr txBox="1"/>
          <p:nvPr/>
        </p:nvSpPr>
        <p:spPr>
          <a:xfrm>
            <a:off x="3190900" y="3860353"/>
            <a:ext cx="789940"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V5DP</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pic>
        <p:nvPicPr>
          <p:cNvPr id="4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923" y="1700808"/>
            <a:ext cx="3565013"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L 도형 40"/>
          <p:cNvSpPr/>
          <p:nvPr/>
        </p:nvSpPr>
        <p:spPr bwMode="auto">
          <a:xfrm flipV="1">
            <a:off x="960766" y="2198514"/>
            <a:ext cx="621091" cy="432048"/>
          </a:xfrm>
          <a:prstGeom prst="corner">
            <a:avLst>
              <a:gd name="adj1" fmla="val 50793"/>
              <a:gd name="adj2" fmla="val 247690"/>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49" name="TextBox 48"/>
          <p:cNvSpPr txBox="1"/>
          <p:nvPr/>
        </p:nvSpPr>
        <p:spPr>
          <a:xfrm>
            <a:off x="955939" y="2204864"/>
            <a:ext cx="531757"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U2</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50" name="TextBox 49"/>
          <p:cNvSpPr txBox="1"/>
          <p:nvPr/>
        </p:nvSpPr>
        <p:spPr>
          <a:xfrm>
            <a:off x="821293" y="5517232"/>
            <a:ext cx="3483635"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12V </a:t>
            </a:r>
            <a:r>
              <a:rPr lang="ko-KR" altLang="en-US" sz="1400" b="1" smtClean="0">
                <a:solidFill>
                  <a:schemeClr val="bg2"/>
                </a:solidFill>
                <a:latin typeface="맑은 고딕" panose="020B0503020000020004" pitchFamily="50" charset="-127"/>
                <a:ea typeface="맑은 고딕" panose="020B0503020000020004" pitchFamily="50" charset="-127"/>
              </a:rPr>
              <a:t>→ </a:t>
            </a:r>
            <a:r>
              <a:rPr lang="en-US" altLang="ko-KR" sz="1400" b="1" smtClean="0">
                <a:solidFill>
                  <a:schemeClr val="bg2"/>
                </a:solidFill>
                <a:latin typeface="맑은 고딕" panose="020B0503020000020004" pitchFamily="50" charset="-127"/>
                <a:ea typeface="맑은 고딕" panose="020B0503020000020004" pitchFamily="50" charset="-127"/>
              </a:rPr>
              <a:t>5V DC-DC Converter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51" name="TextBox 50"/>
          <p:cNvSpPr txBox="1"/>
          <p:nvPr/>
        </p:nvSpPr>
        <p:spPr>
          <a:xfrm>
            <a:off x="5241032" y="5517232"/>
            <a:ext cx="3483635"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12V </a:t>
            </a:r>
            <a:r>
              <a:rPr lang="ko-KR" altLang="en-US" sz="1400" b="1" smtClean="0">
                <a:solidFill>
                  <a:schemeClr val="bg2"/>
                </a:solidFill>
                <a:latin typeface="맑은 고딕" panose="020B0503020000020004" pitchFamily="50" charset="-127"/>
                <a:ea typeface="맑은 고딕" panose="020B0503020000020004" pitchFamily="50" charset="-127"/>
              </a:rPr>
              <a:t>→ </a:t>
            </a:r>
            <a:r>
              <a:rPr lang="en-US" altLang="ko-KR" sz="1400" b="1" smtClean="0">
                <a:solidFill>
                  <a:schemeClr val="bg2"/>
                </a:solidFill>
                <a:latin typeface="맑은 고딕" panose="020B0503020000020004" pitchFamily="50" charset="-127"/>
                <a:ea typeface="맑은 고딕" panose="020B0503020000020004" pitchFamily="50" charset="-127"/>
              </a:rPr>
              <a:t>±15V DC-DC Converter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52" name="TextBox 51"/>
          <p:cNvSpPr txBox="1"/>
          <p:nvPr/>
        </p:nvSpPr>
        <p:spPr>
          <a:xfrm>
            <a:off x="1315979" y="2905199"/>
            <a:ext cx="531757"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53" name="L 도형 52"/>
          <p:cNvSpPr/>
          <p:nvPr/>
        </p:nvSpPr>
        <p:spPr bwMode="auto">
          <a:xfrm flipV="1">
            <a:off x="1327794" y="2831334"/>
            <a:ext cx="537380" cy="475253"/>
          </a:xfrm>
          <a:prstGeom prst="corner">
            <a:avLst>
              <a:gd name="adj1" fmla="val 50793"/>
              <a:gd name="adj2" fmla="val 247690"/>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pic>
        <p:nvPicPr>
          <p:cNvPr id="3077"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9240" t="4820" r="7886" b="67415"/>
          <a:stretch/>
        </p:blipFill>
        <p:spPr bwMode="auto">
          <a:xfrm>
            <a:off x="8174988" y="1988840"/>
            <a:ext cx="1417177" cy="842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rotWithShape="1">
          <a:blip r:embed="rId7">
            <a:extLst>
              <a:ext uri="{28A0092B-C50C-407E-A947-70E740481C1C}">
                <a14:useLocalDpi xmlns:a14="http://schemas.microsoft.com/office/drawing/2010/main" val="0"/>
              </a:ext>
            </a:extLst>
          </a:blip>
          <a:srcRect l="10838" t="12324" r="67441" b="14283"/>
          <a:stretch/>
        </p:blipFill>
        <p:spPr bwMode="auto">
          <a:xfrm rot="5400000">
            <a:off x="5042734" y="1611074"/>
            <a:ext cx="842494" cy="1598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descr="C:\Users\NA\Documents\카카오톡 받은 파일\KakaoTalk_20151126_092057264.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8580" t="12717" r="16953" b="15343"/>
          <a:stretch/>
        </p:blipFill>
        <p:spPr bwMode="auto">
          <a:xfrm rot="16200000">
            <a:off x="6816193" y="1698893"/>
            <a:ext cx="853423" cy="1411456"/>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4790612" y="2852936"/>
            <a:ext cx="1343092"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V5DP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56" name="TextBox 55"/>
          <p:cNvSpPr txBox="1"/>
          <p:nvPr/>
        </p:nvSpPr>
        <p:spPr>
          <a:xfrm>
            <a:off x="6576522" y="2852936"/>
            <a:ext cx="1343092"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V15DP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57" name="TextBox 56"/>
          <p:cNvSpPr txBox="1"/>
          <p:nvPr/>
        </p:nvSpPr>
        <p:spPr>
          <a:xfrm>
            <a:off x="8274818" y="2852936"/>
            <a:ext cx="1343092"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V15NP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8833615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11</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Power</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0000"/>
                    </a14:imgEffect>
                  </a14:imgLayer>
                </a14:imgProps>
              </a:ext>
              <a:ext uri="{28A0092B-C50C-407E-A947-70E740481C1C}">
                <a14:useLocalDpi xmlns:a14="http://schemas.microsoft.com/office/drawing/2010/main" val="0"/>
              </a:ext>
            </a:extLst>
          </a:blip>
          <a:srcRect/>
          <a:stretch>
            <a:fillRect/>
          </a:stretch>
        </p:blipFill>
        <p:spPr bwMode="auto">
          <a:xfrm>
            <a:off x="848544" y="3445897"/>
            <a:ext cx="3888432" cy="2980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a:stretch>
            <a:fillRect/>
          </a:stretch>
        </p:blipFill>
        <p:spPr bwMode="auto">
          <a:xfrm>
            <a:off x="6033120" y="4033552"/>
            <a:ext cx="1747568" cy="1859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923" y="1700808"/>
            <a:ext cx="3565013"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L 도형 16"/>
          <p:cNvSpPr/>
          <p:nvPr/>
        </p:nvSpPr>
        <p:spPr bwMode="auto">
          <a:xfrm flipV="1">
            <a:off x="1884535" y="2717972"/>
            <a:ext cx="250691" cy="327760"/>
          </a:xfrm>
          <a:prstGeom prst="corner">
            <a:avLst>
              <a:gd name="adj1" fmla="val 50793"/>
              <a:gd name="adj2" fmla="val 247690"/>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8" name="TextBox 17"/>
          <p:cNvSpPr txBox="1"/>
          <p:nvPr/>
        </p:nvSpPr>
        <p:spPr>
          <a:xfrm>
            <a:off x="965309" y="6336479"/>
            <a:ext cx="3483635" cy="307777"/>
          </a:xfrm>
          <a:prstGeom prst="rect">
            <a:avLst/>
          </a:prstGeom>
          <a:solidFill>
            <a:schemeClr val="bg1"/>
          </a:solid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12V </a:t>
            </a:r>
            <a:r>
              <a:rPr lang="ko-KR" altLang="en-US" sz="1400" b="1" smtClean="0">
                <a:solidFill>
                  <a:schemeClr val="bg2"/>
                </a:solidFill>
                <a:latin typeface="맑은 고딕" panose="020B0503020000020004" pitchFamily="50" charset="-127"/>
                <a:ea typeface="맑은 고딕" panose="020B0503020000020004" pitchFamily="50" charset="-127"/>
              </a:rPr>
              <a:t>→ </a:t>
            </a:r>
            <a:r>
              <a:rPr lang="en-US" altLang="ko-KR" sz="1400" b="1" smtClean="0">
                <a:solidFill>
                  <a:schemeClr val="bg2"/>
                </a:solidFill>
                <a:latin typeface="맑은 고딕" panose="020B0503020000020004" pitchFamily="50" charset="-127"/>
                <a:ea typeface="맑은 고딕" panose="020B0503020000020004" pitchFamily="50" charset="-127"/>
              </a:rPr>
              <a:t>3.3V / 1.9  Regulator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19" name="TextBox 18"/>
          <p:cNvSpPr txBox="1"/>
          <p:nvPr/>
        </p:nvSpPr>
        <p:spPr>
          <a:xfrm>
            <a:off x="4997757" y="5909160"/>
            <a:ext cx="3483635" cy="307777"/>
          </a:xfrm>
          <a:prstGeom prst="rect">
            <a:avLst/>
          </a:prstGeom>
          <a:solidFill>
            <a:schemeClr val="bg1"/>
          </a:solid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5V / 3.3V</a:t>
            </a:r>
            <a:r>
              <a:rPr lang="ko-KR" altLang="en-US" sz="1400" b="1" smtClean="0">
                <a:solidFill>
                  <a:schemeClr val="bg2"/>
                </a:solidFill>
                <a:latin typeface="맑은 고딕" panose="020B0503020000020004" pitchFamily="50" charset="-127"/>
                <a:ea typeface="맑은 고딕" panose="020B0503020000020004" pitchFamily="50" charset="-127"/>
              </a:rPr>
              <a:t>전원</a:t>
            </a:r>
            <a:r>
              <a:rPr lang="en-US" altLang="ko-KR" sz="1400" b="1" smtClean="0">
                <a:solidFill>
                  <a:schemeClr val="bg2"/>
                </a:solidFill>
                <a:latin typeface="맑은 고딕" panose="020B0503020000020004" pitchFamily="50" charset="-127"/>
                <a:ea typeface="맑은 고딕" panose="020B0503020000020004" pitchFamily="50" charset="-127"/>
              </a:rPr>
              <a:t> </a:t>
            </a:r>
            <a:r>
              <a:rPr lang="ko-KR" altLang="en-US" sz="1400" b="1" smtClean="0">
                <a:solidFill>
                  <a:schemeClr val="bg2"/>
                </a:solidFill>
                <a:latin typeface="맑은 고딕" panose="020B0503020000020004" pitchFamily="50" charset="-127"/>
                <a:ea typeface="맑은 고딕" panose="020B0503020000020004" pitchFamily="50" charset="-127"/>
              </a:rPr>
              <a:t>정상일때 </a:t>
            </a:r>
            <a:r>
              <a:rPr lang="en-US" altLang="ko-KR" sz="1400" b="1" smtClean="0">
                <a:solidFill>
                  <a:schemeClr val="bg2"/>
                </a:solidFill>
                <a:latin typeface="맑은 고딕" panose="020B0503020000020004" pitchFamily="50" charset="-127"/>
                <a:ea typeface="맑은 고딕" panose="020B0503020000020004" pitchFamily="50" charset="-127"/>
              </a:rPr>
              <a:t>LED on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21" name="L 도형 20"/>
          <p:cNvSpPr/>
          <p:nvPr/>
        </p:nvSpPr>
        <p:spPr bwMode="auto">
          <a:xfrm flipV="1">
            <a:off x="2145408" y="2801853"/>
            <a:ext cx="250691" cy="243880"/>
          </a:xfrm>
          <a:prstGeom prst="corner">
            <a:avLst>
              <a:gd name="adj1" fmla="val 50793"/>
              <a:gd name="adj2" fmla="val 247690"/>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6" name="TextBox 15"/>
          <p:cNvSpPr txBox="1"/>
          <p:nvPr/>
        </p:nvSpPr>
        <p:spPr>
          <a:xfrm>
            <a:off x="1743186" y="2992447"/>
            <a:ext cx="531757"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U3</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2" name="TextBox 21"/>
          <p:cNvSpPr txBox="1"/>
          <p:nvPr/>
        </p:nvSpPr>
        <p:spPr>
          <a:xfrm>
            <a:off x="2314567" y="2833191"/>
            <a:ext cx="531757"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LED</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graphicFrame>
        <p:nvGraphicFramePr>
          <p:cNvPr id="26" name="표 25"/>
          <p:cNvGraphicFramePr>
            <a:graphicFrameLocks noGrp="1"/>
          </p:cNvGraphicFramePr>
          <p:nvPr>
            <p:extLst>
              <p:ext uri="{D42A27DB-BD31-4B8C-83A1-F6EECF244321}">
                <p14:modId xmlns:p14="http://schemas.microsoft.com/office/powerpoint/2010/main" val="1390224811"/>
              </p:ext>
            </p:extLst>
          </p:nvPr>
        </p:nvGraphicFramePr>
        <p:xfrm>
          <a:off x="5215629" y="1412776"/>
          <a:ext cx="3481786" cy="2311419"/>
        </p:xfrm>
        <a:graphic>
          <a:graphicData uri="http://schemas.openxmlformats.org/drawingml/2006/table">
            <a:tbl>
              <a:tblPr firstRow="1" bandRow="1">
                <a:tableStyleId>{5C22544A-7EE6-4342-B048-85BDC9FD1C3A}</a:tableStyleId>
              </a:tblPr>
              <a:tblGrid>
                <a:gridCol w="1582630"/>
                <a:gridCol w="1266104"/>
                <a:gridCol w="633052"/>
              </a:tblGrid>
              <a:tr h="446323">
                <a:tc gridSpan="3">
                  <a:txBody>
                    <a:bodyPr/>
                    <a:lstStyle/>
                    <a:p>
                      <a:pPr algn="ctr" latinLnBrk="1"/>
                      <a:r>
                        <a:rPr lang="en-US" altLang="ko-KR" sz="1200" b="1" baseline="0" smtClean="0">
                          <a:solidFill>
                            <a:schemeClr val="bg2"/>
                          </a:solidFill>
                          <a:latin typeface="맑은 고딕" panose="020B0503020000020004" pitchFamily="50" charset="-127"/>
                          <a:ea typeface="맑은 고딕" panose="020B0503020000020004" pitchFamily="50" charset="-127"/>
                        </a:rPr>
                        <a:t>TPS767D301(Dual Outut Voltage Regulators)</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sz="1600" b="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en-US" altLang="ko-KR" sz="1400" b="0" baseline="-25000" dirty="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51974">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Dual V</a:t>
                      </a:r>
                      <a:r>
                        <a:rPr lang="en-US" altLang="ko-KR" sz="1200" b="1" baseline="-25000" smtClean="0">
                          <a:solidFill>
                            <a:schemeClr val="bg2"/>
                          </a:solidFill>
                          <a:latin typeface="맑은 고딕" panose="020B0503020000020004" pitchFamily="50" charset="-127"/>
                          <a:ea typeface="맑은 고딕" panose="020B0503020000020004" pitchFamily="50" charset="-127"/>
                        </a:rPr>
                        <a:t>OUT</a:t>
                      </a:r>
                      <a:endParaRPr lang="ko-KR" altLang="en-US" sz="12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3.3 /</a:t>
                      </a:r>
                    </a:p>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1.5~5.5</a:t>
                      </a:r>
                      <a:endParaRPr lang="ko-KR" altLang="en-US" sz="12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V</a:t>
                      </a:r>
                      <a:endParaRPr lang="ko-KR" altLang="en-US" sz="12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algn="ctr" latinLnBrk="1"/>
                      <a:r>
                        <a:rPr lang="en-US" altLang="ko-KR" sz="1200" b="1" i="0" u="none" strike="noStrike" kern="1200" baseline="0" smtClean="0">
                          <a:solidFill>
                            <a:schemeClr val="bg2"/>
                          </a:solidFill>
                          <a:latin typeface="맑은 고딕" panose="020B0503020000020004" pitchFamily="50" charset="-127"/>
                          <a:ea typeface="맑은 고딕" panose="020B0503020000020004" pitchFamily="50" charset="-127"/>
                          <a:cs typeface="+mn-cs"/>
                        </a:rPr>
                        <a:t>Tolerance</a:t>
                      </a:r>
                      <a:endParaRPr lang="ko-KR" altLang="en-US" sz="12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2</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pc="0" baseline="0" smtClean="0">
                          <a:solidFill>
                            <a:schemeClr val="bg2"/>
                          </a:solidFill>
                          <a:latin typeface="맑은 고딕" panose="020B0503020000020004" pitchFamily="50" charset="-127"/>
                          <a:ea typeface="맑은 고딕" panose="020B0503020000020004" pitchFamily="50" charset="-127"/>
                        </a:rPr>
                        <a:t>I</a:t>
                      </a:r>
                      <a:r>
                        <a:rPr lang="en-US" altLang="ko-KR" sz="1200" b="1" spc="0" baseline="-25000" smtClean="0">
                          <a:solidFill>
                            <a:schemeClr val="bg2"/>
                          </a:solidFill>
                          <a:latin typeface="맑은 고딕" panose="020B0503020000020004" pitchFamily="50" charset="-127"/>
                          <a:ea typeface="맑은 고딕" panose="020B0503020000020004" pitchFamily="50" charset="-127"/>
                        </a:rPr>
                        <a:t>OUT</a:t>
                      </a:r>
                      <a:endParaRPr lang="ko-KR" altLang="en-US" sz="1200" b="1" spc="0"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0~1</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A</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pc="0" baseline="0" smtClean="0">
                          <a:solidFill>
                            <a:schemeClr val="bg2"/>
                          </a:solidFill>
                          <a:latin typeface="맑은 고딕" panose="020B0503020000020004" pitchFamily="50" charset="-127"/>
                          <a:ea typeface="맑은 고딕" panose="020B0503020000020004" pitchFamily="50" charset="-127"/>
                        </a:rPr>
                        <a:t>T</a:t>
                      </a:r>
                      <a:r>
                        <a:rPr lang="en-US" altLang="ko-KR" sz="1200" b="1" spc="0" baseline="-25000" smtClean="0">
                          <a:solidFill>
                            <a:schemeClr val="bg2"/>
                          </a:solidFill>
                          <a:latin typeface="맑은 고딕" panose="020B0503020000020004" pitchFamily="50" charset="-127"/>
                          <a:ea typeface="맑은 고딕" panose="020B0503020000020004" pitchFamily="50" charset="-127"/>
                        </a:rPr>
                        <a:t>Operating</a:t>
                      </a:r>
                      <a:endParaRPr lang="ko-KR" altLang="en-US" sz="1200" b="1" spc="0"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-55~125</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baseline="0" smtClean="0">
                          <a:solidFill>
                            <a:schemeClr val="bg2"/>
                          </a:solidFill>
                          <a:latin typeface="맑은 고딕" panose="020B0503020000020004" pitchFamily="50" charset="-127"/>
                          <a:ea typeface="맑은 고딕" panose="020B0503020000020004" pitchFamily="50" charset="-127"/>
                        </a:rPr>
                        <a:t>℃</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spc="0" baseline="0" smtClean="0">
                          <a:solidFill>
                            <a:schemeClr val="bg2"/>
                          </a:solidFill>
                          <a:latin typeface="맑은 고딕" panose="020B0503020000020004" pitchFamily="50" charset="-127"/>
                          <a:ea typeface="맑은 고딕" panose="020B0503020000020004" pitchFamily="50" charset="-127"/>
                        </a:rPr>
                        <a:t>가격</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pc="0" baseline="0" smtClean="0">
                          <a:solidFill>
                            <a:schemeClr val="bg2"/>
                          </a:solidFill>
                          <a:latin typeface="맑은 고딕" panose="020B0503020000020004" pitchFamily="50" charset="-127"/>
                          <a:ea typeface="맑은 고딕" panose="020B0503020000020004" pitchFamily="50" charset="-127"/>
                        </a:rPr>
                        <a:t>7,330</a:t>
                      </a:r>
                      <a:endParaRPr lang="ko-KR" altLang="en-US" sz="1200" b="1" spc="0"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baseline="0" smtClean="0">
                          <a:solidFill>
                            <a:schemeClr val="bg2"/>
                          </a:solidFill>
                          <a:latin typeface="맑은 고딕" panose="020B0503020000020004" pitchFamily="50" charset="-127"/>
                          <a:ea typeface="맑은 고딕" panose="020B0503020000020004" pitchFamily="50" charset="-127"/>
                        </a:rPr>
                        <a:t>원</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412265049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584" y="4005064"/>
            <a:ext cx="6912768" cy="2038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5529064" y="3534346"/>
            <a:ext cx="4176464" cy="461665"/>
          </a:xfrm>
          <a:prstGeom prst="rect">
            <a:avLst/>
          </a:prstGeom>
          <a:solidFill>
            <a:schemeClr val="bg1"/>
          </a:solidFill>
        </p:spPr>
        <p:txBody>
          <a:bodyPr wrap="square" rtlCol="0">
            <a:spAutoFit/>
          </a:bodyPr>
          <a:lstStyle/>
          <a:p>
            <a:r>
              <a:rPr lang="en-US" altLang="ko-KR" sz="1200" b="1" smtClean="0">
                <a:solidFill>
                  <a:srgbClr val="00B050"/>
                </a:solidFill>
                <a:latin typeface="맑은 고딕" panose="020B0503020000020004" pitchFamily="50" charset="-127"/>
                <a:ea typeface="맑은 고딕" panose="020B0503020000020004" pitchFamily="50" charset="-127"/>
              </a:rPr>
              <a:t>-</a:t>
            </a:r>
            <a:r>
              <a:rPr lang="en-US" altLang="ko-KR" sz="1200" b="1" smtClean="0">
                <a:solidFill>
                  <a:schemeClr val="bg2"/>
                </a:solidFill>
                <a:latin typeface="맑은 고딕" panose="020B0503020000020004" pitchFamily="50" charset="-127"/>
                <a:ea typeface="맑은 고딕" panose="020B0503020000020004" pitchFamily="50" charset="-127"/>
              </a:rPr>
              <a:t> </a:t>
            </a:r>
            <a:r>
              <a:rPr lang="en-US" altLang="ko-KR" sz="1200" b="1">
                <a:solidFill>
                  <a:srgbClr val="00B050"/>
                </a:solidFill>
                <a:latin typeface="맑은 고딕" panose="020B0503020000020004" pitchFamily="50" charset="-127"/>
                <a:ea typeface="맑은 고딕" panose="020B0503020000020004" pitchFamily="50" charset="-127"/>
              </a:rPr>
              <a:t>Difference </a:t>
            </a:r>
            <a:r>
              <a:rPr lang="en-US" altLang="ko-KR" sz="1200" b="1" smtClean="0">
                <a:solidFill>
                  <a:srgbClr val="00B050"/>
                </a:solidFill>
                <a:latin typeface="맑은 고딕" panose="020B0503020000020004" pitchFamily="50" charset="-127"/>
                <a:ea typeface="맑은 고딕" panose="020B0503020000020004" pitchFamily="50" charset="-127"/>
              </a:rPr>
              <a:t>Amplifier(INA 148): U13, U17, U18, U19</a:t>
            </a:r>
          </a:p>
          <a:p>
            <a:r>
              <a:rPr lang="en-US" altLang="ko-KR" sz="1200" b="1" smtClean="0">
                <a:solidFill>
                  <a:srgbClr val="FFC000"/>
                </a:solidFill>
                <a:latin typeface="맑은 고딕" panose="020B0503020000020004" pitchFamily="50" charset="-127"/>
                <a:ea typeface="맑은 고딕" panose="020B0503020000020004" pitchFamily="50" charset="-127"/>
              </a:rPr>
              <a:t>- </a:t>
            </a:r>
            <a:r>
              <a:rPr lang="en-US" altLang="ko-KR" sz="1200" b="1">
                <a:solidFill>
                  <a:srgbClr val="FFC000"/>
                </a:solidFill>
                <a:latin typeface="맑은 고딕" panose="020B0503020000020004" pitchFamily="50" charset="-127"/>
                <a:ea typeface="맑은 고딕" panose="020B0503020000020004" pitchFamily="50" charset="-127"/>
              </a:rPr>
              <a:t>Quad OP </a:t>
            </a:r>
            <a:r>
              <a:rPr lang="en-US" altLang="ko-KR" sz="1200" b="1" smtClean="0">
                <a:solidFill>
                  <a:srgbClr val="FFC000"/>
                </a:solidFill>
                <a:latin typeface="맑은 고딕" panose="020B0503020000020004" pitchFamily="50" charset="-127"/>
                <a:ea typeface="맑은 고딕" panose="020B0503020000020004" pitchFamily="50" charset="-127"/>
              </a:rPr>
              <a:t>Amplifier(TL084): U14</a:t>
            </a:r>
            <a:endParaRPr lang="en-US" altLang="ko-KR" sz="1200" b="1">
              <a:solidFill>
                <a:srgbClr val="FFC000"/>
              </a:solidFill>
              <a:latin typeface="맑은 고딕" panose="020B0503020000020004" pitchFamily="50" charset="-127"/>
              <a:ea typeface="맑은 고딕" panose="020B0503020000020004" pitchFamily="50" charset="-127"/>
            </a:endParaRPr>
          </a:p>
        </p:txBody>
      </p:sp>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12</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ADC(</a:t>
            </a:r>
            <a:r>
              <a:rPr lang="ko-KR" altLang="en-US" sz="2000" smtClean="0">
                <a:solidFill>
                  <a:srgbClr val="000000"/>
                </a:solidFill>
                <a:latin typeface="HY헤드라인M" pitchFamily="18" charset="-127"/>
                <a:ea typeface="HY헤드라인M" pitchFamily="18" charset="-127"/>
              </a:rPr>
              <a:t>외부</a:t>
            </a:r>
            <a:r>
              <a:rPr lang="en-US" altLang="ko-KR" sz="2000" smtClean="0">
                <a:solidFill>
                  <a:srgbClr val="000000"/>
                </a:solidFill>
                <a:latin typeface="HY헤드라인M" pitchFamily="18" charset="-127"/>
                <a:ea typeface="HY헤드라인M" pitchFamily="18" charset="-127"/>
              </a:rPr>
              <a:t>) - </a:t>
            </a:r>
            <a:r>
              <a:rPr lang="ko-KR" altLang="en-US" sz="2000" smtClean="0">
                <a:solidFill>
                  <a:srgbClr val="000000"/>
                </a:solidFill>
                <a:latin typeface="HY헤드라인M" pitchFamily="18" charset="-127"/>
                <a:ea typeface="HY헤드라인M" pitchFamily="18" charset="-127"/>
              </a:rPr>
              <a:t>차동증폭기</a:t>
            </a:r>
            <a:r>
              <a:rPr lang="en-US" altLang="ko-KR" sz="2000">
                <a:solidFill>
                  <a:srgbClr val="000000"/>
                </a:solidFill>
                <a:latin typeface="HY헤드라인M" pitchFamily="18" charset="-127"/>
                <a:ea typeface="HY헤드라인M" pitchFamily="18" charset="-127"/>
              </a:rPr>
              <a:t> </a:t>
            </a:r>
            <a:r>
              <a:rPr lang="en-US" altLang="ko-KR" sz="2000" smtClean="0">
                <a:solidFill>
                  <a:srgbClr val="000000"/>
                </a:solidFill>
                <a:latin typeface="HY헤드라인M" pitchFamily="18" charset="-127"/>
                <a:ea typeface="HY헤드라인M" pitchFamily="18" charset="-127"/>
              </a:rPr>
              <a:t>/ Active LPF</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923" y="1700808"/>
            <a:ext cx="3565013"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L 도형 16"/>
          <p:cNvSpPr/>
          <p:nvPr/>
        </p:nvSpPr>
        <p:spPr bwMode="auto">
          <a:xfrm flipV="1">
            <a:off x="1713360" y="2132856"/>
            <a:ext cx="250691" cy="327760"/>
          </a:xfrm>
          <a:prstGeom prst="corner">
            <a:avLst>
              <a:gd name="adj1" fmla="val 50793"/>
              <a:gd name="adj2" fmla="val 247690"/>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8" name="TextBox 17"/>
          <p:cNvSpPr txBox="1"/>
          <p:nvPr/>
        </p:nvSpPr>
        <p:spPr>
          <a:xfrm>
            <a:off x="1567257" y="2374400"/>
            <a:ext cx="531757"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U14</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19" name="L 도형 18"/>
          <p:cNvSpPr/>
          <p:nvPr/>
        </p:nvSpPr>
        <p:spPr bwMode="auto">
          <a:xfrm flipV="1">
            <a:off x="1280592" y="1958312"/>
            <a:ext cx="1102807" cy="168194"/>
          </a:xfrm>
          <a:prstGeom prst="corner">
            <a:avLst>
              <a:gd name="adj1" fmla="val 50793"/>
              <a:gd name="adj2" fmla="val 655676"/>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21" name="TextBox 20"/>
          <p:cNvSpPr txBox="1"/>
          <p:nvPr/>
        </p:nvSpPr>
        <p:spPr>
          <a:xfrm>
            <a:off x="1980398" y="1671538"/>
            <a:ext cx="531757"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U13</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2" name="TextBox 21"/>
          <p:cNvSpPr txBox="1"/>
          <p:nvPr/>
        </p:nvSpPr>
        <p:spPr>
          <a:xfrm>
            <a:off x="2512155" y="6073551"/>
            <a:ext cx="4169037" cy="307777"/>
          </a:xfrm>
          <a:prstGeom prst="rect">
            <a:avLst/>
          </a:prstGeom>
          <a:solidFill>
            <a:schemeClr val="bg1"/>
          </a:solid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a:t>
            </a:r>
            <a:r>
              <a:rPr lang="ko-KR" altLang="en-US" sz="1400" b="1" smtClean="0">
                <a:solidFill>
                  <a:schemeClr val="bg2"/>
                </a:solidFill>
                <a:latin typeface="맑은 고딕" panose="020B0503020000020004" pitchFamily="50" charset="-127"/>
                <a:ea typeface="맑은 고딕" panose="020B0503020000020004" pitchFamily="50" charset="-127"/>
              </a:rPr>
              <a:t>외부 </a:t>
            </a:r>
            <a:r>
              <a:rPr lang="en-US" altLang="ko-KR" sz="1400" b="1" smtClean="0">
                <a:solidFill>
                  <a:schemeClr val="bg2"/>
                </a:solidFill>
                <a:latin typeface="맑은 고딕" panose="020B0503020000020004" pitchFamily="50" charset="-127"/>
                <a:ea typeface="맑은 고딕" panose="020B0503020000020004" pitchFamily="50" charset="-127"/>
              </a:rPr>
              <a:t>ADC </a:t>
            </a:r>
            <a:r>
              <a:rPr lang="ko-KR" altLang="en-US" sz="1400" b="1" smtClean="0">
                <a:solidFill>
                  <a:schemeClr val="bg2"/>
                </a:solidFill>
                <a:latin typeface="맑은 고딕" panose="020B0503020000020004" pitchFamily="50" charset="-127"/>
                <a:ea typeface="맑은 고딕" panose="020B0503020000020004" pitchFamily="50" charset="-127"/>
              </a:rPr>
              <a:t>입력</a:t>
            </a:r>
            <a:r>
              <a:rPr lang="en-US" altLang="ko-KR" sz="1400" b="1" smtClean="0">
                <a:solidFill>
                  <a:schemeClr val="bg2"/>
                </a:solidFill>
                <a:latin typeface="맑은 고딕" panose="020B0503020000020004" pitchFamily="50" charset="-127"/>
                <a:ea typeface="맑은 고딕" panose="020B0503020000020004" pitchFamily="50" charset="-127"/>
              </a:rPr>
              <a:t> / </a:t>
            </a:r>
            <a:r>
              <a:rPr lang="ko-KR" altLang="en-US" sz="1400" b="1" smtClean="0">
                <a:solidFill>
                  <a:schemeClr val="bg2"/>
                </a:solidFill>
                <a:latin typeface="맑은 고딕" panose="020B0503020000020004" pitchFamily="50" charset="-127"/>
                <a:ea typeface="맑은 고딕" panose="020B0503020000020004" pitchFamily="50" charset="-127"/>
              </a:rPr>
              <a:t>증폭기 </a:t>
            </a:r>
            <a:r>
              <a:rPr lang="en-US" altLang="ko-KR" sz="1400" b="1" smtClean="0">
                <a:solidFill>
                  <a:schemeClr val="bg2"/>
                </a:solidFill>
                <a:latin typeface="맑은 고딕" panose="020B0503020000020004" pitchFamily="50" charset="-127"/>
                <a:ea typeface="맑은 고딕" panose="020B0503020000020004" pitchFamily="50" charset="-127"/>
              </a:rPr>
              <a:t>/</a:t>
            </a:r>
            <a:r>
              <a:rPr lang="ko-KR" altLang="en-US" sz="1400" b="1" smtClean="0">
                <a:solidFill>
                  <a:schemeClr val="bg2"/>
                </a:solidFill>
                <a:latin typeface="맑은 고딕" panose="020B0503020000020004" pitchFamily="50" charset="-127"/>
                <a:ea typeface="맑은 고딕" panose="020B0503020000020004" pitchFamily="50" charset="-127"/>
              </a:rPr>
              <a:t> </a:t>
            </a:r>
            <a:r>
              <a:rPr lang="en-US" altLang="ko-KR" sz="1400" b="1" smtClean="0">
                <a:solidFill>
                  <a:schemeClr val="bg2"/>
                </a:solidFill>
                <a:latin typeface="맑은 고딕" panose="020B0503020000020004" pitchFamily="50" charset="-127"/>
                <a:ea typeface="맑은 고딕" panose="020B0503020000020004" pitchFamily="50" charset="-127"/>
              </a:rPr>
              <a:t>Low Pass Filter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pic>
        <p:nvPicPr>
          <p:cNvPr id="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35097"/>
          <a:stretch/>
        </p:blipFill>
        <p:spPr bwMode="auto">
          <a:xfrm>
            <a:off x="5889104" y="548680"/>
            <a:ext cx="2664296" cy="2984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1016943" y="1671538"/>
            <a:ext cx="1198482"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U19~U17</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6" name="모서리가 둥근 직사각형 5"/>
          <p:cNvSpPr/>
          <p:nvPr/>
        </p:nvSpPr>
        <p:spPr bwMode="auto">
          <a:xfrm>
            <a:off x="6627290" y="635521"/>
            <a:ext cx="540060" cy="2793479"/>
          </a:xfrm>
          <a:prstGeom prst="roundRect">
            <a:avLst/>
          </a:prstGeom>
          <a:noFill/>
          <a:ln w="28575" cap="flat" cmpd="sng" algn="ctr">
            <a:solidFill>
              <a:srgbClr val="00B05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2" name="모서리가 둥근 직사각형 31"/>
          <p:cNvSpPr/>
          <p:nvPr/>
        </p:nvSpPr>
        <p:spPr bwMode="auto">
          <a:xfrm>
            <a:off x="7509284" y="635521"/>
            <a:ext cx="540060" cy="2793479"/>
          </a:xfrm>
          <a:prstGeom prst="roundRect">
            <a:avLst/>
          </a:prstGeom>
          <a:noFill/>
          <a:ln w="28575" cap="flat"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Tree>
    <p:extLst>
      <p:ext uri="{BB962C8B-B14F-4D97-AF65-F5344CB8AC3E}">
        <p14:creationId xmlns:p14="http://schemas.microsoft.com/office/powerpoint/2010/main" val="342624083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13</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a:solidFill>
                  <a:srgbClr val="000000"/>
                </a:solidFill>
                <a:latin typeface="HY헤드라인M" pitchFamily="18" charset="-127"/>
                <a:ea typeface="HY헤드라인M" pitchFamily="18" charset="-127"/>
              </a:rPr>
              <a:t>ADC(</a:t>
            </a:r>
            <a:r>
              <a:rPr lang="ko-KR" altLang="en-US" sz="2000">
                <a:solidFill>
                  <a:srgbClr val="000000"/>
                </a:solidFill>
                <a:latin typeface="HY헤드라인M" pitchFamily="18" charset="-127"/>
                <a:ea typeface="HY헤드라인M" pitchFamily="18" charset="-127"/>
              </a:rPr>
              <a:t>외부</a:t>
            </a:r>
            <a:r>
              <a:rPr lang="en-US" altLang="ko-KR" sz="2000">
                <a:solidFill>
                  <a:srgbClr val="000000"/>
                </a:solidFill>
                <a:latin typeface="HY헤드라인M" pitchFamily="18" charset="-127"/>
                <a:ea typeface="HY헤드라인M" pitchFamily="18" charset="-127"/>
              </a:rPr>
              <a:t>) </a:t>
            </a:r>
            <a:r>
              <a:rPr lang="en-US" altLang="ko-KR" sz="2000" smtClean="0">
                <a:solidFill>
                  <a:srgbClr val="000000"/>
                </a:solidFill>
                <a:latin typeface="HY헤드라인M" pitchFamily="18" charset="-127"/>
                <a:ea typeface="HY헤드라인M" pitchFamily="18" charset="-127"/>
              </a:rPr>
              <a:t>- </a:t>
            </a:r>
            <a:r>
              <a:rPr lang="ko-KR" altLang="en-US" sz="2000">
                <a:solidFill>
                  <a:srgbClr val="000000"/>
                </a:solidFill>
                <a:latin typeface="HY헤드라인M" pitchFamily="18" charset="-127"/>
                <a:ea typeface="HY헤드라인M" pitchFamily="18" charset="-127"/>
              </a:rPr>
              <a:t>차동증폭기</a:t>
            </a:r>
            <a:r>
              <a:rPr lang="en-US" altLang="ko-KR" sz="2000">
                <a:solidFill>
                  <a:srgbClr val="000000"/>
                </a:solidFill>
                <a:latin typeface="HY헤드라인M" pitchFamily="18" charset="-127"/>
                <a:ea typeface="HY헤드라인M" pitchFamily="18" charset="-127"/>
              </a:rPr>
              <a:t> </a:t>
            </a:r>
            <a:r>
              <a:rPr lang="en-US" altLang="ko-KR" sz="2000" smtClean="0">
                <a:solidFill>
                  <a:srgbClr val="000000"/>
                </a:solidFill>
                <a:latin typeface="HY헤드라인M" pitchFamily="18" charset="-127"/>
                <a:ea typeface="HY헤드라인M" pitchFamily="18" charset="-127"/>
              </a:rPr>
              <a:t>vs </a:t>
            </a:r>
            <a:r>
              <a:rPr lang="ko-KR" altLang="en-US" sz="2000" smtClean="0">
                <a:solidFill>
                  <a:srgbClr val="000000"/>
                </a:solidFill>
                <a:latin typeface="HY헤드라인M" pitchFamily="18" charset="-127"/>
                <a:ea typeface="HY헤드라인M" pitchFamily="18" charset="-127"/>
              </a:rPr>
              <a:t>계측증폭기</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graphicFrame>
        <p:nvGraphicFramePr>
          <p:cNvPr id="29" name="표 28"/>
          <p:cNvGraphicFramePr>
            <a:graphicFrameLocks noGrp="1"/>
          </p:cNvGraphicFramePr>
          <p:nvPr>
            <p:extLst>
              <p:ext uri="{D42A27DB-BD31-4B8C-83A1-F6EECF244321}">
                <p14:modId xmlns:p14="http://schemas.microsoft.com/office/powerpoint/2010/main" val="2204083902"/>
              </p:ext>
            </p:extLst>
          </p:nvPr>
        </p:nvGraphicFramePr>
        <p:xfrm>
          <a:off x="1136576" y="3724268"/>
          <a:ext cx="3168352" cy="2558167"/>
        </p:xfrm>
        <a:graphic>
          <a:graphicData uri="http://schemas.openxmlformats.org/drawingml/2006/table">
            <a:tbl>
              <a:tblPr firstRow="1" bandRow="1">
                <a:tableStyleId>{5C22544A-7EE6-4342-B048-85BDC9FD1C3A}</a:tableStyleId>
              </a:tblPr>
              <a:tblGrid>
                <a:gridCol w="1440160"/>
                <a:gridCol w="1152128"/>
                <a:gridCol w="576064"/>
              </a:tblGrid>
              <a:tr h="446323">
                <a:tc gridSpan="3">
                  <a:txBody>
                    <a:bodyPr/>
                    <a:lstStyle/>
                    <a:p>
                      <a:pPr algn="ctr" latinLnBrk="1"/>
                      <a:r>
                        <a:rPr lang="en-US" altLang="ko-KR" sz="1200" baseline="0" smtClean="0">
                          <a:solidFill>
                            <a:schemeClr val="bg2"/>
                          </a:solidFill>
                          <a:latin typeface="맑은 고딕" panose="020B0503020000020004" pitchFamily="50" charset="-127"/>
                          <a:ea typeface="맑은 고딕" panose="020B0503020000020004" pitchFamily="50" charset="-127"/>
                        </a:rPr>
                        <a:t>INA 148(Difference Amplifier)</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sz="1600" b="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en-US" altLang="ko-KR" sz="1400" b="0" baseline="-25000" dirty="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51974">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V</a:t>
                      </a:r>
                      <a:r>
                        <a:rPr lang="en-US" altLang="ko-KR" sz="1200" b="1" baseline="-25000" smtClean="0">
                          <a:solidFill>
                            <a:schemeClr val="bg2"/>
                          </a:solidFill>
                          <a:latin typeface="맑은 고딕" panose="020B0503020000020004" pitchFamily="50" charset="-127"/>
                          <a:ea typeface="맑은 고딕" panose="020B0503020000020004" pitchFamily="50" charset="-127"/>
                        </a:rPr>
                        <a:t>CM</a:t>
                      </a:r>
                      <a:endParaRPr lang="ko-KR" altLang="en-US" sz="12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-200</a:t>
                      </a:r>
                      <a:r>
                        <a:rPr lang="en-US" altLang="ko-KR" sz="1200" b="1" baseline="0" smtClean="0">
                          <a:solidFill>
                            <a:schemeClr val="bg2"/>
                          </a:solidFill>
                          <a:latin typeface="맑은 고딕" panose="020B0503020000020004" pitchFamily="50" charset="-127"/>
                          <a:ea typeface="맑은 고딕" panose="020B0503020000020004" pitchFamily="50" charset="-127"/>
                        </a:rPr>
                        <a:t> ~ +200</a:t>
                      </a:r>
                      <a:endParaRPr lang="ko-KR" altLang="en-US" sz="12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V</a:t>
                      </a:r>
                      <a:endParaRPr lang="ko-KR" altLang="en-US" sz="12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CMRR</a:t>
                      </a:r>
                      <a:endParaRPr lang="ko-KR" altLang="en-US" sz="12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70~86</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dB</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pc="0" baseline="0" smtClean="0">
                          <a:solidFill>
                            <a:schemeClr val="bg2"/>
                          </a:solidFill>
                          <a:latin typeface="맑은 고딕" panose="020B0503020000020004" pitchFamily="50" charset="-127"/>
                          <a:ea typeface="맑은 고딕" panose="020B0503020000020004" pitchFamily="50" charset="-127"/>
                        </a:rPr>
                        <a:t>Slew Rate</a:t>
                      </a:r>
                      <a:endParaRPr lang="ko-KR" altLang="en-US" sz="1200" b="1" spc="0"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1</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V/μs</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pc="0" baseline="0" smtClean="0">
                          <a:solidFill>
                            <a:schemeClr val="bg2"/>
                          </a:solidFill>
                          <a:latin typeface="맑은 고딕" panose="020B0503020000020004" pitchFamily="50" charset="-127"/>
                          <a:ea typeface="맑은 고딕" panose="020B0503020000020004" pitchFamily="50" charset="-127"/>
                        </a:rPr>
                        <a:t>Bandwidth, -3dB</a:t>
                      </a:r>
                      <a:endParaRPr lang="ko-KR" altLang="en-US" sz="1200" b="1" spc="0"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100</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kHz</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pc="0" baseline="0" smtClean="0">
                          <a:solidFill>
                            <a:schemeClr val="bg2"/>
                          </a:solidFill>
                          <a:latin typeface="맑은 고딕" panose="020B0503020000020004" pitchFamily="50" charset="-127"/>
                          <a:ea typeface="맑은 고딕" panose="020B0503020000020004" pitchFamily="50" charset="-127"/>
                        </a:rPr>
                        <a:t>T</a:t>
                      </a:r>
                      <a:r>
                        <a:rPr lang="en-US" altLang="ko-KR" sz="1200" b="1" spc="0" baseline="-25000" smtClean="0">
                          <a:solidFill>
                            <a:schemeClr val="bg2"/>
                          </a:solidFill>
                          <a:latin typeface="맑은 고딕" panose="020B0503020000020004" pitchFamily="50" charset="-127"/>
                          <a:ea typeface="맑은 고딕" panose="020B0503020000020004" pitchFamily="50" charset="-127"/>
                        </a:rPr>
                        <a:t>Operating</a:t>
                      </a:r>
                      <a:endParaRPr lang="ko-KR" altLang="en-US" sz="1200" b="1" spc="0"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-55~125</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baseline="0" smtClean="0">
                          <a:solidFill>
                            <a:schemeClr val="bg2"/>
                          </a:solidFill>
                          <a:latin typeface="맑은 고딕" panose="020B0503020000020004" pitchFamily="50" charset="-127"/>
                          <a:ea typeface="맑은 고딕" panose="020B0503020000020004" pitchFamily="50" charset="-127"/>
                        </a:rPr>
                        <a:t>℃</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spc="0" baseline="0" smtClean="0">
                          <a:solidFill>
                            <a:schemeClr val="bg2"/>
                          </a:solidFill>
                          <a:latin typeface="맑은 고딕" panose="020B0503020000020004" pitchFamily="50" charset="-127"/>
                          <a:ea typeface="맑은 고딕" panose="020B0503020000020004" pitchFamily="50" charset="-127"/>
                        </a:rPr>
                        <a:t>가격</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mtClean="0">
                          <a:solidFill>
                            <a:schemeClr val="bg2"/>
                          </a:solidFill>
                          <a:latin typeface="맑은 고딕" panose="020B0503020000020004" pitchFamily="50" charset="-127"/>
                          <a:ea typeface="맑은 고딕" panose="020B0503020000020004" pitchFamily="50" charset="-127"/>
                        </a:rPr>
                        <a:t>5,660</a:t>
                      </a:r>
                      <a:endParaRPr lang="ko-KR" altLang="en-US" sz="1200" b="1" spc="0"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baseline="0" smtClean="0">
                          <a:solidFill>
                            <a:schemeClr val="bg2"/>
                          </a:solidFill>
                          <a:latin typeface="맑은 고딕" panose="020B0503020000020004" pitchFamily="50" charset="-127"/>
                          <a:ea typeface="맑은 고딕" panose="020B0503020000020004" pitchFamily="50" charset="-127"/>
                        </a:rPr>
                        <a:t>원</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31"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80000"/>
                    </a14:imgEffect>
                  </a14:imgLayer>
                </a14:imgProps>
              </a:ext>
              <a:ext uri="{28A0092B-C50C-407E-A947-70E740481C1C}">
                <a14:useLocalDpi xmlns:a14="http://schemas.microsoft.com/office/drawing/2010/main" val="0"/>
              </a:ext>
            </a:extLst>
          </a:blip>
          <a:srcRect/>
          <a:stretch>
            <a:fillRect/>
          </a:stretch>
        </p:blipFill>
        <p:spPr bwMode="auto">
          <a:xfrm>
            <a:off x="1208584" y="1556792"/>
            <a:ext cx="3096344" cy="2095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0"/>
                    </a14:imgEffect>
                  </a14:imgLayer>
                </a14:imgProps>
              </a:ext>
              <a:ext uri="{28A0092B-C50C-407E-A947-70E740481C1C}">
                <a14:useLocalDpi xmlns:a14="http://schemas.microsoft.com/office/drawing/2010/main" val="0"/>
              </a:ext>
            </a:extLst>
          </a:blip>
          <a:srcRect/>
          <a:stretch>
            <a:fillRect/>
          </a:stretch>
        </p:blipFill>
        <p:spPr bwMode="auto">
          <a:xfrm>
            <a:off x="5097015" y="1572738"/>
            <a:ext cx="3760747" cy="2079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9" name="표 18"/>
          <p:cNvGraphicFramePr>
            <a:graphicFrameLocks noGrp="1"/>
          </p:cNvGraphicFramePr>
          <p:nvPr>
            <p:extLst>
              <p:ext uri="{D42A27DB-BD31-4B8C-83A1-F6EECF244321}">
                <p14:modId xmlns:p14="http://schemas.microsoft.com/office/powerpoint/2010/main" val="3134919127"/>
              </p:ext>
            </p:extLst>
          </p:nvPr>
        </p:nvGraphicFramePr>
        <p:xfrm>
          <a:off x="5385048" y="3717032"/>
          <a:ext cx="3168352" cy="2558167"/>
        </p:xfrm>
        <a:graphic>
          <a:graphicData uri="http://schemas.openxmlformats.org/drawingml/2006/table">
            <a:tbl>
              <a:tblPr firstRow="1" bandRow="1">
                <a:tableStyleId>{5C22544A-7EE6-4342-B048-85BDC9FD1C3A}</a:tableStyleId>
              </a:tblPr>
              <a:tblGrid>
                <a:gridCol w="1440160"/>
                <a:gridCol w="1152128"/>
                <a:gridCol w="576064"/>
              </a:tblGrid>
              <a:tr h="446323">
                <a:tc gridSpan="3">
                  <a:txBody>
                    <a:bodyPr/>
                    <a:lstStyle/>
                    <a:p>
                      <a:pPr algn="ctr" latinLnBrk="1"/>
                      <a:r>
                        <a:rPr lang="en-US" altLang="ko-KR" sz="1200" baseline="0" smtClean="0">
                          <a:solidFill>
                            <a:schemeClr val="bg2"/>
                          </a:solidFill>
                          <a:latin typeface="맑은 고딕" panose="020B0503020000020004" pitchFamily="50" charset="-127"/>
                          <a:ea typeface="맑은 고딕" panose="020B0503020000020004" pitchFamily="50" charset="-127"/>
                        </a:rPr>
                        <a:t>INA 128(instrumentation Amplifier)</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sz="1600" b="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en-US" altLang="ko-KR" sz="1400" b="0" baseline="-25000" dirty="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51974">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V</a:t>
                      </a:r>
                      <a:r>
                        <a:rPr lang="en-US" altLang="ko-KR" sz="1200" b="1" baseline="-25000" smtClean="0">
                          <a:solidFill>
                            <a:schemeClr val="bg2"/>
                          </a:solidFill>
                          <a:latin typeface="맑은 고딕" panose="020B0503020000020004" pitchFamily="50" charset="-127"/>
                          <a:ea typeface="맑은 고딕" panose="020B0503020000020004" pitchFamily="50" charset="-127"/>
                        </a:rPr>
                        <a:t>CM</a:t>
                      </a:r>
                      <a:endParaRPr lang="ko-KR" altLang="en-US" sz="12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-40</a:t>
                      </a:r>
                      <a:r>
                        <a:rPr lang="en-US" altLang="ko-KR" sz="1200" b="1" baseline="0" smtClean="0">
                          <a:solidFill>
                            <a:schemeClr val="bg2"/>
                          </a:solidFill>
                          <a:latin typeface="맑은 고딕" panose="020B0503020000020004" pitchFamily="50" charset="-127"/>
                          <a:ea typeface="맑은 고딕" panose="020B0503020000020004" pitchFamily="50" charset="-127"/>
                        </a:rPr>
                        <a:t> ~ +40</a:t>
                      </a:r>
                      <a:endParaRPr lang="ko-KR" altLang="en-US" sz="12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V</a:t>
                      </a:r>
                      <a:endParaRPr lang="ko-KR" altLang="en-US" sz="12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CMRR</a:t>
                      </a:r>
                      <a:endParaRPr lang="ko-KR" altLang="en-US" sz="12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80~86</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dB</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pc="0" baseline="0" smtClean="0">
                          <a:solidFill>
                            <a:schemeClr val="bg2"/>
                          </a:solidFill>
                          <a:latin typeface="맑은 고딕" panose="020B0503020000020004" pitchFamily="50" charset="-127"/>
                          <a:ea typeface="맑은 고딕" panose="020B0503020000020004" pitchFamily="50" charset="-127"/>
                        </a:rPr>
                        <a:t>Slew Rate</a:t>
                      </a:r>
                      <a:endParaRPr lang="ko-KR" altLang="en-US" sz="1200" b="1" spc="0"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4</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V/μs</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pc="0" baseline="0" smtClean="0">
                          <a:solidFill>
                            <a:schemeClr val="bg2"/>
                          </a:solidFill>
                          <a:latin typeface="맑은 고딕" panose="020B0503020000020004" pitchFamily="50" charset="-127"/>
                          <a:ea typeface="맑은 고딕" panose="020B0503020000020004" pitchFamily="50" charset="-127"/>
                        </a:rPr>
                        <a:t>Bandwidth, -3dB</a:t>
                      </a:r>
                      <a:endParaRPr lang="ko-KR" altLang="en-US" sz="1200" b="1" spc="0"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1.3</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MHz</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pc="0" baseline="0" smtClean="0">
                          <a:solidFill>
                            <a:schemeClr val="bg2"/>
                          </a:solidFill>
                          <a:latin typeface="맑은 고딕" panose="020B0503020000020004" pitchFamily="50" charset="-127"/>
                          <a:ea typeface="맑은 고딕" panose="020B0503020000020004" pitchFamily="50" charset="-127"/>
                        </a:rPr>
                        <a:t>T</a:t>
                      </a:r>
                      <a:r>
                        <a:rPr lang="en-US" altLang="ko-KR" sz="1200" b="1" spc="0" baseline="-25000" smtClean="0">
                          <a:solidFill>
                            <a:schemeClr val="bg2"/>
                          </a:solidFill>
                          <a:latin typeface="맑은 고딕" panose="020B0503020000020004" pitchFamily="50" charset="-127"/>
                          <a:ea typeface="맑은 고딕" panose="020B0503020000020004" pitchFamily="50" charset="-127"/>
                        </a:rPr>
                        <a:t>Operating</a:t>
                      </a:r>
                      <a:endParaRPr lang="ko-KR" altLang="en-US" sz="1200" b="1" spc="0"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-40~125</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baseline="0" smtClean="0">
                          <a:solidFill>
                            <a:schemeClr val="bg2"/>
                          </a:solidFill>
                          <a:latin typeface="맑은 고딕" panose="020B0503020000020004" pitchFamily="50" charset="-127"/>
                          <a:ea typeface="맑은 고딕" panose="020B0503020000020004" pitchFamily="50" charset="-127"/>
                        </a:rPr>
                        <a:t>℃</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spc="0" baseline="0" smtClean="0">
                          <a:solidFill>
                            <a:schemeClr val="bg2"/>
                          </a:solidFill>
                          <a:latin typeface="맑은 고딕" panose="020B0503020000020004" pitchFamily="50" charset="-127"/>
                          <a:ea typeface="맑은 고딕" panose="020B0503020000020004" pitchFamily="50" charset="-127"/>
                        </a:rPr>
                        <a:t>가격</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pc="0" baseline="0" smtClean="0">
                          <a:solidFill>
                            <a:schemeClr val="bg2"/>
                          </a:solidFill>
                          <a:latin typeface="맑은 고딕" panose="020B0503020000020004" pitchFamily="50" charset="-127"/>
                          <a:ea typeface="맑은 고딕" panose="020B0503020000020004" pitchFamily="50" charset="-127"/>
                        </a:rPr>
                        <a:t>6,800</a:t>
                      </a:r>
                      <a:endParaRPr lang="ko-KR" altLang="en-US" sz="1200" b="1" spc="0"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baseline="0" smtClean="0">
                          <a:solidFill>
                            <a:schemeClr val="bg2"/>
                          </a:solidFill>
                          <a:latin typeface="맑은 고딕" panose="020B0503020000020004" pitchFamily="50" charset="-127"/>
                          <a:ea typeface="맑은 고딕" panose="020B0503020000020004" pitchFamily="50" charset="-127"/>
                        </a:rPr>
                        <a:t>원</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7" name="TextBox 16"/>
          <p:cNvSpPr txBox="1"/>
          <p:nvPr/>
        </p:nvSpPr>
        <p:spPr>
          <a:xfrm>
            <a:off x="3512840" y="2223916"/>
            <a:ext cx="1256351" cy="261610"/>
          </a:xfrm>
          <a:prstGeom prst="rect">
            <a:avLst/>
          </a:prstGeom>
          <a:solidFill>
            <a:schemeClr val="bg1"/>
          </a:solidFill>
        </p:spPr>
        <p:txBody>
          <a:bodyPr wrap="square" rtlCol="0">
            <a:spAutoFit/>
          </a:bodyPr>
          <a:lstStyle/>
          <a:p>
            <a:pPr algn="ctr"/>
            <a:r>
              <a:rPr lang="en-US" altLang="ko-KR" sz="1100" b="1" smtClean="0">
                <a:solidFill>
                  <a:schemeClr val="bg2"/>
                </a:solidFill>
                <a:latin typeface="맑은 고딕" panose="020B0503020000020004" pitchFamily="50" charset="-127"/>
                <a:ea typeface="맑은 고딕" panose="020B0503020000020004" pitchFamily="50" charset="-127"/>
              </a:rPr>
              <a:t>V</a:t>
            </a:r>
            <a:r>
              <a:rPr lang="en-US" altLang="ko-KR" sz="1100" b="1" baseline="-25000" smtClean="0">
                <a:solidFill>
                  <a:schemeClr val="bg2"/>
                </a:solidFill>
                <a:latin typeface="맑은 고딕" panose="020B0503020000020004" pitchFamily="50" charset="-127"/>
                <a:ea typeface="맑은 고딕" panose="020B0503020000020004" pitchFamily="50" charset="-127"/>
              </a:rPr>
              <a:t>O</a:t>
            </a:r>
            <a:r>
              <a:rPr lang="en-US" altLang="ko-KR" sz="1100" b="1" smtClean="0">
                <a:solidFill>
                  <a:schemeClr val="bg2"/>
                </a:solidFill>
                <a:latin typeface="맑은 고딕" panose="020B0503020000020004" pitchFamily="50" charset="-127"/>
                <a:ea typeface="맑은 고딕" panose="020B0503020000020004" pitchFamily="50" charset="-127"/>
              </a:rPr>
              <a:t>=(V</a:t>
            </a:r>
            <a:r>
              <a:rPr lang="en-US" altLang="ko-KR" sz="1100" b="1" baseline="30000" smtClean="0">
                <a:solidFill>
                  <a:schemeClr val="bg2"/>
                </a:solidFill>
                <a:latin typeface="맑은 고딕" panose="020B0503020000020004" pitchFamily="50" charset="-127"/>
                <a:ea typeface="맑은 고딕" panose="020B0503020000020004" pitchFamily="50" charset="-127"/>
              </a:rPr>
              <a:t>+</a:t>
            </a:r>
            <a:r>
              <a:rPr lang="en-US" altLang="ko-KR" sz="1100" b="1" baseline="-25000" smtClean="0">
                <a:solidFill>
                  <a:schemeClr val="bg2"/>
                </a:solidFill>
                <a:latin typeface="맑은 고딕" panose="020B0503020000020004" pitchFamily="50" charset="-127"/>
                <a:ea typeface="맑은 고딕" panose="020B0503020000020004" pitchFamily="50" charset="-127"/>
              </a:rPr>
              <a:t>IN</a:t>
            </a:r>
            <a:r>
              <a:rPr lang="en-US" altLang="ko-KR" sz="1100" b="1" smtClean="0">
                <a:solidFill>
                  <a:schemeClr val="bg2"/>
                </a:solidFill>
                <a:latin typeface="맑은 고딕" panose="020B0503020000020004" pitchFamily="50" charset="-127"/>
                <a:ea typeface="맑은 고딕" panose="020B0503020000020004" pitchFamily="50" charset="-127"/>
              </a:rPr>
              <a:t>)–(V</a:t>
            </a:r>
            <a:r>
              <a:rPr lang="en-US" altLang="ko-KR" sz="1100" b="1" baseline="30000" smtClean="0">
                <a:solidFill>
                  <a:schemeClr val="bg2"/>
                </a:solidFill>
                <a:latin typeface="맑은 고딕" panose="020B0503020000020004" pitchFamily="50" charset="-127"/>
                <a:ea typeface="맑은 고딕" panose="020B0503020000020004" pitchFamily="50" charset="-127"/>
              </a:rPr>
              <a:t>-</a:t>
            </a:r>
            <a:r>
              <a:rPr lang="en-US" altLang="ko-KR" sz="1100" b="1" baseline="-25000" smtClean="0">
                <a:solidFill>
                  <a:schemeClr val="bg2"/>
                </a:solidFill>
                <a:latin typeface="맑은 고딕" panose="020B0503020000020004" pitchFamily="50" charset="-127"/>
                <a:ea typeface="맑은 고딕" panose="020B0503020000020004" pitchFamily="50" charset="-127"/>
              </a:rPr>
              <a:t>IN</a:t>
            </a:r>
            <a:r>
              <a:rPr lang="en-US" altLang="ko-KR" sz="1100" b="1" smtClean="0">
                <a:solidFill>
                  <a:schemeClr val="bg2"/>
                </a:solidFill>
                <a:latin typeface="맑은 고딕" panose="020B0503020000020004" pitchFamily="50" charset="-127"/>
                <a:ea typeface="맑은 고딕" panose="020B0503020000020004" pitchFamily="50" charset="-127"/>
              </a:rPr>
              <a:t>)</a:t>
            </a:r>
            <a:endParaRPr lang="en-US" altLang="ko-KR" sz="1100" b="1">
              <a:solidFill>
                <a:schemeClr val="bg2"/>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18" name="TextBox 17"/>
              <p:cNvSpPr txBox="1"/>
              <p:nvPr/>
            </p:nvSpPr>
            <p:spPr>
              <a:xfrm>
                <a:off x="8089137" y="1521344"/>
                <a:ext cx="1256351" cy="1016817"/>
              </a:xfrm>
              <a:prstGeom prst="rect">
                <a:avLst/>
              </a:prstGeom>
              <a:solidFill>
                <a:schemeClr val="bg1"/>
              </a:solidFill>
            </p:spPr>
            <p:txBody>
              <a:bodyPr wrap="square" rtlCol="0">
                <a:spAutoFit/>
              </a:bodyPr>
              <a:lstStyle/>
              <a:p>
                <a:r>
                  <a:rPr lang="en-US" altLang="ko-KR" sz="1100" b="1" smtClean="0">
                    <a:solidFill>
                      <a:schemeClr val="bg2"/>
                    </a:solidFill>
                    <a:latin typeface="맑은 고딕" panose="020B0503020000020004" pitchFamily="50" charset="-127"/>
                    <a:ea typeface="맑은 고딕" panose="020B0503020000020004" pitchFamily="50" charset="-127"/>
                  </a:rPr>
                  <a:t>INA128:</a:t>
                </a:r>
              </a:p>
              <a:p>
                <a:r>
                  <a:rPr lang="en-US" altLang="ko-KR" sz="1100" b="1" smtClean="0">
                    <a:solidFill>
                      <a:schemeClr val="bg2"/>
                    </a:solidFill>
                    <a:latin typeface="맑은 고딕" panose="020B0503020000020004" pitchFamily="50" charset="-127"/>
                    <a:ea typeface="맑은 고딕" panose="020B0503020000020004" pitchFamily="50" charset="-127"/>
                  </a:rPr>
                  <a:t>  G=1+</a:t>
                </a:r>
                <a14:m>
                  <m:oMath xmlns:m="http://schemas.openxmlformats.org/officeDocument/2006/math">
                    <m:f>
                      <m:fPr>
                        <m:ctrlPr>
                          <a:rPr lang="en-US" altLang="ko-KR" sz="1100" b="1" i="1" smtClean="0">
                            <a:solidFill>
                              <a:schemeClr val="bg2"/>
                            </a:solidFill>
                            <a:latin typeface="Cambria Math"/>
                            <a:ea typeface="맑은 고딕" panose="020B0503020000020004" pitchFamily="50" charset="-127"/>
                          </a:rPr>
                        </m:ctrlPr>
                      </m:fPr>
                      <m:num>
                        <m:r>
                          <a:rPr lang="en-US" altLang="ko-KR" sz="1100" b="1" i="1" smtClean="0">
                            <a:solidFill>
                              <a:schemeClr val="bg2"/>
                            </a:solidFill>
                            <a:latin typeface="Cambria Math"/>
                            <a:ea typeface="맑은 고딕" panose="020B0503020000020004" pitchFamily="50" charset="-127"/>
                          </a:rPr>
                          <m:t>𝟓𝟎</m:t>
                        </m:r>
                        <m:r>
                          <a:rPr lang="en-US" altLang="ko-KR" sz="1100" b="1" i="1" smtClean="0">
                            <a:solidFill>
                              <a:schemeClr val="bg2"/>
                            </a:solidFill>
                            <a:latin typeface="Cambria Math"/>
                            <a:ea typeface="맑은 고딕" panose="020B0503020000020004" pitchFamily="50" charset="-127"/>
                          </a:rPr>
                          <m:t>𝒌</m:t>
                        </m:r>
                        <m:r>
                          <a:rPr lang="en-US" altLang="ko-KR" sz="1100" b="1" i="0" smtClean="0">
                            <a:solidFill>
                              <a:schemeClr val="bg2"/>
                            </a:solidFill>
                            <a:latin typeface="Cambria Math"/>
                            <a:ea typeface="맑은 고딕" panose="020B0503020000020004" pitchFamily="50" charset="-127"/>
                          </a:rPr>
                          <m:t>𝛀</m:t>
                        </m:r>
                      </m:num>
                      <m:den>
                        <m:r>
                          <a:rPr lang="en-US" altLang="ko-KR" sz="1100" b="1" i="1" smtClean="0">
                            <a:solidFill>
                              <a:schemeClr val="bg2"/>
                            </a:solidFill>
                            <a:latin typeface="Cambria Math"/>
                            <a:ea typeface="맑은 고딕" panose="020B0503020000020004" pitchFamily="50" charset="-127"/>
                          </a:rPr>
                          <m:t>𝑹</m:t>
                        </m:r>
                        <m:r>
                          <a:rPr lang="en-US" altLang="ko-KR" sz="1100" b="1" i="1" baseline="-25000" smtClean="0">
                            <a:solidFill>
                              <a:schemeClr val="bg2"/>
                            </a:solidFill>
                            <a:latin typeface="Cambria Math"/>
                            <a:ea typeface="맑은 고딕" panose="020B0503020000020004" pitchFamily="50" charset="-127"/>
                          </a:rPr>
                          <m:t>𝑮</m:t>
                        </m:r>
                      </m:den>
                    </m:f>
                  </m:oMath>
                </a14:m>
                <a:endParaRPr lang="en-US" altLang="ko-KR" sz="1100" b="1" smtClean="0">
                  <a:solidFill>
                    <a:schemeClr val="bg2"/>
                  </a:solidFill>
                  <a:latin typeface="맑은 고딕" panose="020B0503020000020004" pitchFamily="50" charset="-127"/>
                  <a:ea typeface="맑은 고딕" panose="020B0503020000020004" pitchFamily="50" charset="-127"/>
                </a:endParaRPr>
              </a:p>
              <a:p>
                <a:endParaRPr lang="en-US" altLang="ko-KR" sz="600" b="1" smtClean="0">
                  <a:solidFill>
                    <a:schemeClr val="bg2"/>
                  </a:solidFill>
                  <a:latin typeface="맑은 고딕" panose="020B0503020000020004" pitchFamily="50" charset="-127"/>
                  <a:ea typeface="맑은 고딕" panose="020B0503020000020004" pitchFamily="50" charset="-127"/>
                </a:endParaRPr>
              </a:p>
              <a:p>
                <a:r>
                  <a:rPr lang="en-US" altLang="ko-KR" sz="1100" b="1" smtClean="0">
                    <a:solidFill>
                      <a:schemeClr val="bg2"/>
                    </a:solidFill>
                    <a:latin typeface="맑은 고딕" panose="020B0503020000020004" pitchFamily="50" charset="-127"/>
                    <a:ea typeface="맑은 고딕" panose="020B0503020000020004" pitchFamily="50" charset="-127"/>
                  </a:rPr>
                  <a:t>INA129:</a:t>
                </a:r>
                <a:endParaRPr lang="en-US" altLang="ko-KR" sz="1100" b="1">
                  <a:solidFill>
                    <a:schemeClr val="bg2"/>
                  </a:solidFill>
                  <a:latin typeface="맑은 고딕" panose="020B0503020000020004" pitchFamily="50" charset="-127"/>
                  <a:ea typeface="맑은 고딕" panose="020B0503020000020004" pitchFamily="50" charset="-127"/>
                </a:endParaRPr>
              </a:p>
              <a:p>
                <a:r>
                  <a:rPr lang="en-US" altLang="ko-KR" sz="1100" b="1" smtClean="0">
                    <a:solidFill>
                      <a:schemeClr val="bg2"/>
                    </a:solidFill>
                    <a:latin typeface="맑은 고딕" panose="020B0503020000020004" pitchFamily="50" charset="-127"/>
                    <a:ea typeface="맑은 고딕" panose="020B0503020000020004" pitchFamily="50" charset="-127"/>
                  </a:rPr>
                  <a:t>  G=1</a:t>
                </a:r>
                <a:r>
                  <a:rPr lang="en-US" altLang="ko-KR" sz="1100" b="1">
                    <a:solidFill>
                      <a:schemeClr val="bg2"/>
                    </a:solidFill>
                    <a:latin typeface="맑은 고딕" panose="020B0503020000020004" pitchFamily="50" charset="-127"/>
                    <a:ea typeface="맑은 고딕" panose="020B0503020000020004" pitchFamily="50" charset="-127"/>
                  </a:rPr>
                  <a:t>+</a:t>
                </a:r>
                <a14:m>
                  <m:oMath xmlns:m="http://schemas.openxmlformats.org/officeDocument/2006/math">
                    <m:f>
                      <m:fPr>
                        <m:ctrlPr>
                          <a:rPr lang="en-US" altLang="ko-KR" sz="1100" b="1" i="1">
                            <a:solidFill>
                              <a:schemeClr val="bg2"/>
                            </a:solidFill>
                            <a:latin typeface="Cambria Math"/>
                            <a:ea typeface="맑은 고딕" panose="020B0503020000020004" pitchFamily="50" charset="-127"/>
                          </a:rPr>
                        </m:ctrlPr>
                      </m:fPr>
                      <m:num>
                        <m:r>
                          <a:rPr lang="en-US" altLang="ko-KR" sz="1100" b="1" i="1" smtClean="0">
                            <a:solidFill>
                              <a:schemeClr val="bg2"/>
                            </a:solidFill>
                            <a:latin typeface="Cambria Math"/>
                            <a:ea typeface="맑은 고딕" panose="020B0503020000020004" pitchFamily="50" charset="-127"/>
                          </a:rPr>
                          <m:t>𝟒𝟗</m:t>
                        </m:r>
                        <m:r>
                          <a:rPr lang="en-US" altLang="ko-KR" sz="1100" b="1" i="1" smtClean="0">
                            <a:solidFill>
                              <a:schemeClr val="bg2"/>
                            </a:solidFill>
                            <a:latin typeface="Cambria Math"/>
                            <a:ea typeface="맑은 고딕" panose="020B0503020000020004" pitchFamily="50" charset="-127"/>
                          </a:rPr>
                          <m:t>.</m:t>
                        </m:r>
                        <m:r>
                          <a:rPr lang="en-US" altLang="ko-KR" sz="1100" b="1" i="1" smtClean="0">
                            <a:solidFill>
                              <a:schemeClr val="bg2"/>
                            </a:solidFill>
                            <a:latin typeface="Cambria Math"/>
                            <a:ea typeface="맑은 고딕" panose="020B0503020000020004" pitchFamily="50" charset="-127"/>
                          </a:rPr>
                          <m:t>𝟒</m:t>
                        </m:r>
                        <m:r>
                          <a:rPr lang="en-US" altLang="ko-KR" sz="1100" b="1" i="1">
                            <a:solidFill>
                              <a:schemeClr val="bg2"/>
                            </a:solidFill>
                            <a:latin typeface="Cambria Math"/>
                            <a:ea typeface="맑은 고딕" panose="020B0503020000020004" pitchFamily="50" charset="-127"/>
                          </a:rPr>
                          <m:t>𝒌</m:t>
                        </m:r>
                        <m:r>
                          <a:rPr lang="en-US" altLang="ko-KR" sz="1100" b="1">
                            <a:solidFill>
                              <a:schemeClr val="bg2"/>
                            </a:solidFill>
                            <a:latin typeface="Cambria Math"/>
                            <a:ea typeface="맑은 고딕" panose="020B0503020000020004" pitchFamily="50" charset="-127"/>
                          </a:rPr>
                          <m:t>𝛀</m:t>
                        </m:r>
                      </m:num>
                      <m:den>
                        <m:r>
                          <a:rPr lang="en-US" altLang="ko-KR" sz="1100" b="1" i="1">
                            <a:solidFill>
                              <a:schemeClr val="bg2"/>
                            </a:solidFill>
                            <a:latin typeface="Cambria Math"/>
                            <a:ea typeface="맑은 고딕" panose="020B0503020000020004" pitchFamily="50" charset="-127"/>
                          </a:rPr>
                          <m:t>𝑹</m:t>
                        </m:r>
                        <m:r>
                          <a:rPr lang="en-US" altLang="ko-KR" sz="1100" b="1" i="1" baseline="-25000">
                            <a:solidFill>
                              <a:schemeClr val="bg2"/>
                            </a:solidFill>
                            <a:latin typeface="Cambria Math"/>
                            <a:ea typeface="맑은 고딕" panose="020B0503020000020004" pitchFamily="50" charset="-127"/>
                          </a:rPr>
                          <m:t>𝑮</m:t>
                        </m:r>
                      </m:den>
                    </m:f>
                  </m:oMath>
                </a14:m>
                <a:endParaRPr lang="en-US" altLang="ko-KR" sz="1100" b="1">
                  <a:solidFill>
                    <a:schemeClr val="bg2"/>
                  </a:solidFill>
                  <a:latin typeface="맑은 고딕" panose="020B0503020000020004" pitchFamily="50" charset="-127"/>
                  <a:ea typeface="맑은 고딕" panose="020B0503020000020004" pitchFamily="50" charset="-127"/>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8089137" y="1521344"/>
                <a:ext cx="1256351" cy="1016817"/>
              </a:xfrm>
              <a:prstGeom prst="rect">
                <a:avLst/>
              </a:prstGeom>
              <a:blipFill rotWithShape="1">
                <a:blip r:embed="rId7"/>
                <a:stretch>
                  <a:fillRect b="-602"/>
                </a:stretch>
              </a:blipFill>
            </p:spPr>
            <p:txBody>
              <a:bodyPr/>
              <a:lstStyle/>
              <a:p>
                <a:r>
                  <a:rPr lang="ko-KR" altLang="en-US">
                    <a:noFill/>
                  </a:rPr>
                  <a:t> </a:t>
                </a:r>
              </a:p>
            </p:txBody>
          </p:sp>
        </mc:Fallback>
      </mc:AlternateContent>
      <p:sp>
        <p:nvSpPr>
          <p:cNvPr id="21" name="TextBox 20"/>
          <p:cNvSpPr txBox="1"/>
          <p:nvPr/>
        </p:nvSpPr>
        <p:spPr>
          <a:xfrm>
            <a:off x="8089137" y="2708183"/>
            <a:ext cx="1472375" cy="261610"/>
          </a:xfrm>
          <a:prstGeom prst="rect">
            <a:avLst/>
          </a:prstGeom>
          <a:solidFill>
            <a:schemeClr val="bg1"/>
          </a:solidFill>
        </p:spPr>
        <p:txBody>
          <a:bodyPr wrap="square" rtlCol="0">
            <a:spAutoFit/>
          </a:bodyPr>
          <a:lstStyle/>
          <a:p>
            <a:pPr algn="ctr"/>
            <a:r>
              <a:rPr lang="en-US" altLang="ko-KR" sz="1100" b="1" smtClean="0">
                <a:solidFill>
                  <a:schemeClr val="bg2"/>
                </a:solidFill>
                <a:latin typeface="맑은 고딕" panose="020B0503020000020004" pitchFamily="50" charset="-127"/>
                <a:ea typeface="맑은 고딕" panose="020B0503020000020004" pitchFamily="50" charset="-127"/>
              </a:rPr>
              <a:t>V</a:t>
            </a:r>
            <a:r>
              <a:rPr lang="en-US" altLang="ko-KR" sz="1100" b="1" baseline="-25000" smtClean="0">
                <a:solidFill>
                  <a:schemeClr val="bg2"/>
                </a:solidFill>
                <a:latin typeface="맑은 고딕" panose="020B0503020000020004" pitchFamily="50" charset="-127"/>
                <a:ea typeface="맑은 고딕" panose="020B0503020000020004" pitchFamily="50" charset="-127"/>
              </a:rPr>
              <a:t>O</a:t>
            </a:r>
            <a:r>
              <a:rPr lang="en-US" altLang="ko-KR" sz="1100" b="1" smtClean="0">
                <a:solidFill>
                  <a:schemeClr val="bg2"/>
                </a:solidFill>
                <a:latin typeface="맑은 고딕" panose="020B0503020000020004" pitchFamily="50" charset="-127"/>
                <a:ea typeface="맑은 고딕" panose="020B0503020000020004" pitchFamily="50" charset="-127"/>
              </a:rPr>
              <a:t>=G*(V</a:t>
            </a:r>
            <a:r>
              <a:rPr lang="en-US" altLang="ko-KR" sz="1100" b="1" baseline="30000" smtClean="0">
                <a:solidFill>
                  <a:schemeClr val="bg2"/>
                </a:solidFill>
                <a:latin typeface="맑은 고딕" panose="020B0503020000020004" pitchFamily="50" charset="-127"/>
                <a:ea typeface="맑은 고딕" panose="020B0503020000020004" pitchFamily="50" charset="-127"/>
              </a:rPr>
              <a:t>+</a:t>
            </a:r>
            <a:r>
              <a:rPr lang="en-US" altLang="ko-KR" sz="1100" b="1" baseline="-25000" smtClean="0">
                <a:solidFill>
                  <a:schemeClr val="bg2"/>
                </a:solidFill>
                <a:latin typeface="맑은 고딕" panose="020B0503020000020004" pitchFamily="50" charset="-127"/>
                <a:ea typeface="맑은 고딕" panose="020B0503020000020004" pitchFamily="50" charset="-127"/>
              </a:rPr>
              <a:t>IN</a:t>
            </a:r>
            <a:r>
              <a:rPr lang="en-US" altLang="ko-KR" sz="1100" b="1" smtClean="0">
                <a:solidFill>
                  <a:schemeClr val="bg2"/>
                </a:solidFill>
                <a:latin typeface="맑은 고딕" panose="020B0503020000020004" pitchFamily="50" charset="-127"/>
                <a:ea typeface="맑은 고딕" panose="020B0503020000020004" pitchFamily="50" charset="-127"/>
              </a:rPr>
              <a:t>)–(V</a:t>
            </a:r>
            <a:r>
              <a:rPr lang="en-US" altLang="ko-KR" sz="1100" b="1" baseline="30000" smtClean="0">
                <a:solidFill>
                  <a:schemeClr val="bg2"/>
                </a:solidFill>
                <a:latin typeface="맑은 고딕" panose="020B0503020000020004" pitchFamily="50" charset="-127"/>
                <a:ea typeface="맑은 고딕" panose="020B0503020000020004" pitchFamily="50" charset="-127"/>
              </a:rPr>
              <a:t>-</a:t>
            </a:r>
            <a:r>
              <a:rPr lang="en-US" altLang="ko-KR" sz="1100" b="1" baseline="-25000" smtClean="0">
                <a:solidFill>
                  <a:schemeClr val="bg2"/>
                </a:solidFill>
                <a:latin typeface="맑은 고딕" panose="020B0503020000020004" pitchFamily="50" charset="-127"/>
                <a:ea typeface="맑은 고딕" panose="020B0503020000020004" pitchFamily="50" charset="-127"/>
              </a:rPr>
              <a:t>IN</a:t>
            </a:r>
            <a:r>
              <a:rPr lang="en-US" altLang="ko-KR" sz="1100" b="1" smtClean="0">
                <a:solidFill>
                  <a:schemeClr val="bg2"/>
                </a:solidFill>
                <a:latin typeface="맑은 고딕" panose="020B0503020000020004" pitchFamily="50" charset="-127"/>
                <a:ea typeface="맑은 고딕" panose="020B0503020000020004" pitchFamily="50" charset="-127"/>
              </a:rPr>
              <a:t>)</a:t>
            </a:r>
            <a:endParaRPr lang="en-US" altLang="ko-KR" sz="1100" b="1">
              <a:solidFill>
                <a:schemeClr val="bg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4381309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14</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a:solidFill>
                  <a:srgbClr val="000000"/>
                </a:solidFill>
                <a:latin typeface="HY헤드라인M" pitchFamily="18" charset="-127"/>
                <a:ea typeface="HY헤드라인M" pitchFamily="18" charset="-127"/>
              </a:rPr>
              <a:t>ADC(</a:t>
            </a:r>
            <a:r>
              <a:rPr lang="ko-KR" altLang="en-US" sz="2000">
                <a:solidFill>
                  <a:srgbClr val="000000"/>
                </a:solidFill>
                <a:latin typeface="HY헤드라인M" pitchFamily="18" charset="-127"/>
                <a:ea typeface="HY헤드라인M" pitchFamily="18" charset="-127"/>
              </a:rPr>
              <a:t>외부</a:t>
            </a:r>
            <a:r>
              <a:rPr lang="en-US" altLang="ko-KR" sz="2000">
                <a:solidFill>
                  <a:srgbClr val="000000"/>
                </a:solidFill>
                <a:latin typeface="HY헤드라인M" pitchFamily="18" charset="-127"/>
                <a:ea typeface="HY헤드라인M" pitchFamily="18" charset="-127"/>
              </a:rPr>
              <a:t>) </a:t>
            </a:r>
            <a:r>
              <a:rPr lang="en-US" altLang="ko-KR" sz="2000" smtClean="0">
                <a:solidFill>
                  <a:srgbClr val="000000"/>
                </a:solidFill>
                <a:latin typeface="HY헤드라인M" pitchFamily="18" charset="-127"/>
                <a:ea typeface="HY헤드라인M" pitchFamily="18" charset="-127"/>
              </a:rPr>
              <a:t>- Active </a:t>
            </a:r>
            <a:r>
              <a:rPr lang="en-US" altLang="ko-KR" sz="2000">
                <a:solidFill>
                  <a:srgbClr val="000000"/>
                </a:solidFill>
                <a:latin typeface="HY헤드라인M" pitchFamily="18" charset="-127"/>
                <a:ea typeface="HY헤드라인M" pitchFamily="18" charset="-127"/>
              </a:rPr>
              <a:t>LPF</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graphicFrame>
        <p:nvGraphicFramePr>
          <p:cNvPr id="29" name="표 28"/>
          <p:cNvGraphicFramePr>
            <a:graphicFrameLocks noGrp="1"/>
          </p:cNvGraphicFramePr>
          <p:nvPr>
            <p:extLst>
              <p:ext uri="{D42A27DB-BD31-4B8C-83A1-F6EECF244321}">
                <p14:modId xmlns:p14="http://schemas.microsoft.com/office/powerpoint/2010/main" val="2634751023"/>
              </p:ext>
            </p:extLst>
          </p:nvPr>
        </p:nvGraphicFramePr>
        <p:xfrm>
          <a:off x="1136576" y="3645024"/>
          <a:ext cx="3419827" cy="2558167"/>
        </p:xfrm>
        <a:graphic>
          <a:graphicData uri="http://schemas.openxmlformats.org/drawingml/2006/table">
            <a:tbl>
              <a:tblPr firstRow="1" bandRow="1">
                <a:tableStyleId>{5C22544A-7EE6-4342-B048-85BDC9FD1C3A}</a:tableStyleId>
              </a:tblPr>
              <a:tblGrid>
                <a:gridCol w="1605225"/>
                <a:gridCol w="1256263"/>
                <a:gridCol w="558339"/>
              </a:tblGrid>
              <a:tr h="446323">
                <a:tc gridSpan="3">
                  <a:txBody>
                    <a:bodyPr/>
                    <a:lstStyle/>
                    <a:p>
                      <a:pPr algn="ctr" latinLnBrk="1"/>
                      <a:r>
                        <a:rPr lang="en-US" altLang="ko-KR" sz="1200" b="1" baseline="0" smtClean="0">
                          <a:solidFill>
                            <a:schemeClr val="bg2"/>
                          </a:solidFill>
                          <a:latin typeface="맑은 고딕" panose="020B0503020000020004" pitchFamily="50" charset="-127"/>
                          <a:ea typeface="맑은 고딕" panose="020B0503020000020004" pitchFamily="50" charset="-127"/>
                        </a:rPr>
                        <a:t>TL084 (Quad OP Amplifier)</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sz="1600" b="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en-US" altLang="ko-KR" sz="1400" b="0" baseline="-25000" dirty="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51974">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V</a:t>
                      </a:r>
                      <a:r>
                        <a:rPr lang="en-US" altLang="ko-KR" sz="1200" b="1" baseline="-25000" smtClean="0">
                          <a:solidFill>
                            <a:schemeClr val="bg2"/>
                          </a:solidFill>
                          <a:latin typeface="맑은 고딕" panose="020B0503020000020004" pitchFamily="50" charset="-127"/>
                          <a:ea typeface="맑은 고딕" panose="020B0503020000020004" pitchFamily="50" charset="-127"/>
                        </a:rPr>
                        <a:t>CM</a:t>
                      </a:r>
                      <a:endParaRPr lang="ko-KR" altLang="en-US" sz="12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-12~15</a:t>
                      </a:r>
                      <a:endParaRPr lang="ko-KR" altLang="en-US" sz="12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V</a:t>
                      </a:r>
                      <a:endParaRPr lang="ko-KR" altLang="en-US" sz="12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CMRR</a:t>
                      </a:r>
                      <a:endParaRPr lang="ko-KR" altLang="en-US" sz="12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70~86</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dB</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pc="0" baseline="0" smtClean="0">
                          <a:solidFill>
                            <a:schemeClr val="bg2"/>
                          </a:solidFill>
                          <a:latin typeface="맑은 고딕" panose="020B0503020000020004" pitchFamily="50" charset="-127"/>
                          <a:ea typeface="맑은 고딕" panose="020B0503020000020004" pitchFamily="50" charset="-127"/>
                        </a:rPr>
                        <a:t>Slew Rate</a:t>
                      </a:r>
                      <a:endParaRPr lang="ko-KR" altLang="en-US" sz="1200" b="1" spc="0"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16</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V/μs</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pc="0" baseline="0" smtClean="0">
                          <a:solidFill>
                            <a:schemeClr val="bg2"/>
                          </a:solidFill>
                          <a:latin typeface="맑은 고딕" panose="020B0503020000020004" pitchFamily="50" charset="-127"/>
                          <a:ea typeface="맑은 고딕" panose="020B0503020000020004" pitchFamily="50" charset="-127"/>
                        </a:rPr>
                        <a:t>Bandwidth, -3dB</a:t>
                      </a:r>
                      <a:endParaRPr lang="ko-KR" altLang="en-US" sz="1200" b="1" spc="0"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4</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MHz</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pc="0" baseline="0" smtClean="0">
                          <a:solidFill>
                            <a:schemeClr val="bg2"/>
                          </a:solidFill>
                          <a:latin typeface="맑은 고딕" panose="020B0503020000020004" pitchFamily="50" charset="-127"/>
                          <a:ea typeface="맑은 고딕" panose="020B0503020000020004" pitchFamily="50" charset="-127"/>
                        </a:rPr>
                        <a:t>T</a:t>
                      </a:r>
                      <a:r>
                        <a:rPr lang="en-US" altLang="ko-KR" sz="1200" b="1" spc="0" baseline="-25000" smtClean="0">
                          <a:solidFill>
                            <a:schemeClr val="bg2"/>
                          </a:solidFill>
                          <a:latin typeface="맑은 고딕" panose="020B0503020000020004" pitchFamily="50" charset="-127"/>
                          <a:ea typeface="맑은 고딕" panose="020B0503020000020004" pitchFamily="50" charset="-127"/>
                        </a:rPr>
                        <a:t>Operating</a:t>
                      </a:r>
                      <a:endParaRPr lang="ko-KR" altLang="en-US" sz="1200" b="1" spc="0"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0 ~ 70</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baseline="0" smtClean="0">
                          <a:solidFill>
                            <a:schemeClr val="bg2"/>
                          </a:solidFill>
                          <a:latin typeface="맑은 고딕" panose="020B0503020000020004" pitchFamily="50" charset="-127"/>
                          <a:ea typeface="맑은 고딕" panose="020B0503020000020004" pitchFamily="50" charset="-127"/>
                        </a:rPr>
                        <a:t>℃</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spc="0" baseline="0" smtClean="0">
                          <a:solidFill>
                            <a:schemeClr val="bg2"/>
                          </a:solidFill>
                          <a:latin typeface="맑은 고딕" panose="020B0503020000020004" pitchFamily="50" charset="-127"/>
                          <a:ea typeface="맑은 고딕" panose="020B0503020000020004" pitchFamily="50" charset="-127"/>
                        </a:rPr>
                        <a:t>가격</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mtClean="0">
                          <a:solidFill>
                            <a:schemeClr val="bg2"/>
                          </a:solidFill>
                          <a:latin typeface="맑은 고딕" panose="020B0503020000020004" pitchFamily="50" charset="-127"/>
                          <a:ea typeface="맑은 고딕" panose="020B0503020000020004" pitchFamily="50" charset="-127"/>
                        </a:rPr>
                        <a:t>612</a:t>
                      </a:r>
                      <a:endParaRPr lang="ko-KR" altLang="en-US" sz="1200" b="1" spc="0"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baseline="0" smtClean="0">
                          <a:solidFill>
                            <a:schemeClr val="bg2"/>
                          </a:solidFill>
                          <a:latin typeface="맑은 고딕" panose="020B0503020000020004" pitchFamily="50" charset="-127"/>
                          <a:ea typeface="맑은 고딕" panose="020B0503020000020004" pitchFamily="50" charset="-127"/>
                        </a:rPr>
                        <a:t>원</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2922" y="1624944"/>
            <a:ext cx="1433934" cy="18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5008" y="1556792"/>
            <a:ext cx="4038095" cy="179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5817096" y="3429000"/>
            <a:ext cx="2448272" cy="523220"/>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Active Low Pass Filter</a:t>
            </a:r>
          </a:p>
          <a:p>
            <a:pPr algn="ctr"/>
            <a:r>
              <a:rPr lang="en-US" altLang="ko-KR" sz="1400" smtClean="0">
                <a:solidFill>
                  <a:schemeClr val="bg2"/>
                </a:solidFill>
                <a:latin typeface="맑은 고딕" panose="020B0503020000020004" pitchFamily="50" charset="-127"/>
                <a:ea typeface="맑은 고딕" panose="020B0503020000020004" pitchFamily="50" charset="-127"/>
              </a:rPr>
              <a:t>( f</a:t>
            </a:r>
            <a:r>
              <a:rPr lang="en-US" altLang="ko-KR" sz="1400" baseline="-25000" smtClean="0">
                <a:solidFill>
                  <a:schemeClr val="bg2"/>
                </a:solidFill>
                <a:latin typeface="맑은 고딕" panose="020B0503020000020004" pitchFamily="50" charset="-127"/>
                <a:ea typeface="맑은 고딕" panose="020B0503020000020004" pitchFamily="50" charset="-127"/>
              </a:rPr>
              <a:t>Cut-off </a:t>
            </a:r>
            <a:r>
              <a:rPr lang="en-US" altLang="ko-KR" sz="1400" smtClean="0">
                <a:solidFill>
                  <a:schemeClr val="bg2"/>
                </a:solidFill>
                <a:latin typeface="맑은 고딕" panose="020B0503020000020004" pitchFamily="50" charset="-127"/>
                <a:ea typeface="맑은 고딕" panose="020B0503020000020004" pitchFamily="50" charset="-127"/>
              </a:rPr>
              <a:t>= 15.9[kHz] ) </a:t>
            </a:r>
            <a:endParaRPr lang="en-US" altLang="ko-KR" sz="1400">
              <a:solidFill>
                <a:schemeClr val="bg2"/>
              </a:solidFill>
              <a:latin typeface="맑은 고딕" panose="020B0503020000020004" pitchFamily="50" charset="-127"/>
              <a:ea typeface="맑은 고딕" panose="020B0503020000020004" pitchFamily="50" charset="-127"/>
            </a:endParaRPr>
          </a:p>
        </p:txBody>
      </p:sp>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44307" y="3933056"/>
            <a:ext cx="3512840" cy="2222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836523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15</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ADC(</a:t>
            </a:r>
            <a:r>
              <a:rPr lang="ko-KR" altLang="en-US" sz="2000" smtClean="0">
                <a:solidFill>
                  <a:srgbClr val="000000"/>
                </a:solidFill>
                <a:latin typeface="HY헤드라인M" pitchFamily="18" charset="-127"/>
                <a:ea typeface="HY헤드라인M" pitchFamily="18" charset="-127"/>
              </a:rPr>
              <a:t>외부</a:t>
            </a:r>
            <a:r>
              <a:rPr lang="en-US" altLang="ko-KR" sz="2000" smtClean="0">
                <a:solidFill>
                  <a:srgbClr val="000000"/>
                </a:solidFill>
                <a:latin typeface="HY헤드라인M" pitchFamily="18" charset="-127"/>
                <a:ea typeface="HY헤드라인M" pitchFamily="18" charset="-127"/>
              </a:rPr>
              <a:t>) - 14bit ADC Converter</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1" y="3501008"/>
            <a:ext cx="3938866" cy="2868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923" y="1700808"/>
            <a:ext cx="3565013"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L 도형 15"/>
          <p:cNvSpPr/>
          <p:nvPr/>
        </p:nvSpPr>
        <p:spPr bwMode="auto">
          <a:xfrm flipV="1">
            <a:off x="1669022" y="2386736"/>
            <a:ext cx="367037" cy="360536"/>
          </a:xfrm>
          <a:prstGeom prst="corner">
            <a:avLst>
              <a:gd name="adj1" fmla="val 50793"/>
              <a:gd name="adj2" fmla="val 247690"/>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7" name="TextBox 16"/>
          <p:cNvSpPr txBox="1"/>
          <p:nvPr/>
        </p:nvSpPr>
        <p:spPr>
          <a:xfrm>
            <a:off x="1135231" y="2527053"/>
            <a:ext cx="657645"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U10</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18" name="L 도형 17"/>
          <p:cNvSpPr/>
          <p:nvPr/>
        </p:nvSpPr>
        <p:spPr bwMode="auto">
          <a:xfrm flipV="1">
            <a:off x="2080524" y="2384180"/>
            <a:ext cx="227901" cy="360536"/>
          </a:xfrm>
          <a:prstGeom prst="corner">
            <a:avLst>
              <a:gd name="adj1" fmla="val 50793"/>
              <a:gd name="adj2" fmla="val 247690"/>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9" name="TextBox 18"/>
          <p:cNvSpPr txBox="1"/>
          <p:nvPr/>
        </p:nvSpPr>
        <p:spPr>
          <a:xfrm>
            <a:off x="2189128" y="2527053"/>
            <a:ext cx="657645"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U11</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3" name="TextBox 22"/>
          <p:cNvSpPr txBox="1"/>
          <p:nvPr/>
        </p:nvSpPr>
        <p:spPr>
          <a:xfrm>
            <a:off x="6191718" y="5536709"/>
            <a:ext cx="192963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AD7865(U10)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562" y="1936309"/>
            <a:ext cx="3977914" cy="3581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33120" y="1700808"/>
            <a:ext cx="2016224" cy="235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p:cNvSpPr txBox="1"/>
          <p:nvPr/>
        </p:nvSpPr>
        <p:spPr>
          <a:xfrm>
            <a:off x="5415207" y="5949280"/>
            <a:ext cx="2420147"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 </a:t>
            </a:r>
            <a:r>
              <a:rPr lang="ko-KR" altLang="en-US" sz="1400" b="1" smtClean="0">
                <a:solidFill>
                  <a:schemeClr val="bg2"/>
                </a:solidFill>
                <a:latin typeface="맑은 고딕" panose="020B0503020000020004" pitchFamily="50" charset="-127"/>
                <a:ea typeface="맑은 고딕" panose="020B0503020000020004" pitchFamily="50" charset="-127"/>
              </a:rPr>
              <a:t>내부 </a:t>
            </a:r>
            <a:r>
              <a:rPr lang="en-US" altLang="ko-KR" sz="1400" b="1" smtClean="0">
                <a:solidFill>
                  <a:schemeClr val="bg2"/>
                </a:solidFill>
                <a:latin typeface="맑은 고딕" panose="020B0503020000020004" pitchFamily="50" charset="-127"/>
                <a:ea typeface="맑은 고딕" panose="020B0503020000020004" pitchFamily="50" charset="-127"/>
              </a:rPr>
              <a:t>ADC(12-Bit):</a:t>
            </a:r>
            <a:r>
              <a:rPr lang="ko-KR" altLang="en-US" sz="1400" b="1" smtClean="0">
                <a:solidFill>
                  <a:schemeClr val="bg2"/>
                </a:solidFill>
                <a:latin typeface="맑은 고딕" panose="020B0503020000020004" pitchFamily="50" charset="-127"/>
                <a:ea typeface="맑은 고딕" panose="020B0503020000020004" pitchFamily="50" charset="-127"/>
              </a:rPr>
              <a:t> </a:t>
            </a:r>
            <a:r>
              <a:rPr lang="en-US" altLang="ko-KR" sz="1400" b="1" smtClean="0">
                <a:solidFill>
                  <a:schemeClr val="bg2"/>
                </a:solidFill>
                <a:latin typeface="맑은 고딕" panose="020B0503020000020004" pitchFamily="50" charset="-127"/>
                <a:ea typeface="맑은 고딕" panose="020B0503020000020004" pitchFamily="50" charset="-127"/>
              </a:rPr>
              <a:t>80 ns</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58382960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16</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a:solidFill>
                  <a:srgbClr val="000000"/>
                </a:solidFill>
                <a:latin typeface="HY헤드라인M" pitchFamily="18" charset="-127"/>
                <a:ea typeface="HY헤드라인M" pitchFamily="18" charset="-127"/>
              </a:rPr>
              <a:t>ADC(</a:t>
            </a:r>
            <a:r>
              <a:rPr lang="ko-KR" altLang="en-US" sz="2000">
                <a:solidFill>
                  <a:srgbClr val="000000"/>
                </a:solidFill>
                <a:latin typeface="HY헤드라인M" pitchFamily="18" charset="-127"/>
                <a:ea typeface="HY헤드라인M" pitchFamily="18" charset="-127"/>
              </a:rPr>
              <a:t>외부</a:t>
            </a:r>
            <a:r>
              <a:rPr lang="en-US" altLang="ko-KR" sz="2000">
                <a:solidFill>
                  <a:srgbClr val="000000"/>
                </a:solidFill>
                <a:latin typeface="HY헤드라인M" pitchFamily="18" charset="-127"/>
                <a:ea typeface="HY헤드라인M" pitchFamily="18" charset="-127"/>
              </a:rPr>
              <a:t>) </a:t>
            </a:r>
            <a:r>
              <a:rPr lang="en-US" altLang="ko-KR" sz="2000" smtClean="0">
                <a:solidFill>
                  <a:srgbClr val="000000"/>
                </a:solidFill>
                <a:latin typeface="HY헤드라인M" pitchFamily="18" charset="-127"/>
                <a:ea typeface="HY헤드라인M" pitchFamily="18" charset="-127"/>
              </a:rPr>
              <a:t>- 16bit Bus Transceiver</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4550" y="3501008"/>
            <a:ext cx="2659758" cy="2901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923" y="1700808"/>
            <a:ext cx="3565013"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L 도형 15"/>
          <p:cNvSpPr/>
          <p:nvPr/>
        </p:nvSpPr>
        <p:spPr bwMode="auto">
          <a:xfrm flipV="1">
            <a:off x="1669022" y="2386736"/>
            <a:ext cx="367037" cy="360536"/>
          </a:xfrm>
          <a:prstGeom prst="corner">
            <a:avLst>
              <a:gd name="adj1" fmla="val 50793"/>
              <a:gd name="adj2" fmla="val 247690"/>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7" name="TextBox 16"/>
          <p:cNvSpPr txBox="1"/>
          <p:nvPr/>
        </p:nvSpPr>
        <p:spPr>
          <a:xfrm>
            <a:off x="1135231" y="2527053"/>
            <a:ext cx="657645"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U10</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18" name="L 도형 17"/>
          <p:cNvSpPr/>
          <p:nvPr/>
        </p:nvSpPr>
        <p:spPr bwMode="auto">
          <a:xfrm flipV="1">
            <a:off x="2080524" y="2384180"/>
            <a:ext cx="227901" cy="360536"/>
          </a:xfrm>
          <a:prstGeom prst="corner">
            <a:avLst>
              <a:gd name="adj1" fmla="val 50793"/>
              <a:gd name="adj2" fmla="val 247690"/>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9" name="TextBox 18"/>
          <p:cNvSpPr txBox="1"/>
          <p:nvPr/>
        </p:nvSpPr>
        <p:spPr>
          <a:xfrm>
            <a:off x="2189128" y="2527053"/>
            <a:ext cx="657645"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U11</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3" name="TextBox 22"/>
          <p:cNvSpPr txBox="1"/>
          <p:nvPr/>
        </p:nvSpPr>
        <p:spPr>
          <a:xfrm>
            <a:off x="5457056" y="5209455"/>
            <a:ext cx="3240360"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a:t>
            </a:r>
            <a:r>
              <a:rPr lang="en-US" altLang="ko-KR" sz="1400" b="1">
                <a:solidFill>
                  <a:schemeClr val="bg2"/>
                </a:solidFill>
                <a:latin typeface="맑은 고딕" panose="020B0503020000020004" pitchFamily="50" charset="-127"/>
                <a:ea typeface="맑은 고딕" panose="020B0503020000020004" pitchFamily="50" charset="-127"/>
              </a:rPr>
              <a:t>SN74LVTH162245DGGR (</a:t>
            </a:r>
            <a:r>
              <a:rPr lang="en-US" altLang="ko-KR" sz="1400" b="1" smtClean="0">
                <a:solidFill>
                  <a:schemeClr val="bg2"/>
                </a:solidFill>
                <a:latin typeface="맑은 고딕" panose="020B0503020000020004" pitchFamily="50" charset="-127"/>
                <a:ea typeface="맑은 고딕" panose="020B0503020000020004" pitchFamily="50" charset="-127"/>
              </a:rPr>
              <a:t>U11)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24" name="TextBox 23"/>
          <p:cNvSpPr txBox="1"/>
          <p:nvPr/>
        </p:nvSpPr>
        <p:spPr>
          <a:xfrm>
            <a:off x="6322191" y="1805334"/>
            <a:ext cx="1929634" cy="307777"/>
          </a:xfrm>
          <a:prstGeom prst="rect">
            <a:avLst/>
          </a:prstGeom>
          <a:noFill/>
        </p:spPr>
        <p:txBody>
          <a:bodyPr wrap="square" rtlCol="0">
            <a:spAutoFit/>
          </a:bodyPr>
          <a:lstStyle/>
          <a:p>
            <a:pPr algn="ctr"/>
            <a:r>
              <a:rPr lang="ko-KR" altLang="en-US" sz="1400" b="1" smtClean="0">
                <a:solidFill>
                  <a:schemeClr val="bg2"/>
                </a:solidFill>
                <a:latin typeface="맑은 고딕" panose="020B0503020000020004" pitchFamily="50" charset="-127"/>
                <a:ea typeface="맑은 고딕" panose="020B0503020000020004" pitchFamily="50" charset="-127"/>
              </a:rPr>
              <a:t>가격</a:t>
            </a:r>
            <a:r>
              <a:rPr lang="en-US" altLang="ko-KR" sz="1400" b="1" smtClean="0">
                <a:solidFill>
                  <a:schemeClr val="bg2"/>
                </a:solidFill>
                <a:latin typeface="맑은 고딕" panose="020B0503020000020004" pitchFamily="50" charset="-127"/>
                <a:ea typeface="맑은 고딕" panose="020B0503020000020004" pitchFamily="50" charset="-127"/>
              </a:rPr>
              <a:t>: 1,700</a:t>
            </a:r>
            <a:r>
              <a:rPr lang="ko-KR" altLang="en-US" sz="1400" b="1" smtClean="0">
                <a:solidFill>
                  <a:schemeClr val="bg2"/>
                </a:solidFill>
                <a:latin typeface="맑은 고딕" panose="020B0503020000020004" pitchFamily="50" charset="-127"/>
                <a:ea typeface="맑은 고딕" panose="020B0503020000020004" pitchFamily="50" charset="-127"/>
              </a:rPr>
              <a:t>원</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3" name="직사각형 2"/>
          <p:cNvSpPr/>
          <p:nvPr/>
        </p:nvSpPr>
        <p:spPr>
          <a:xfrm>
            <a:off x="5673080" y="2083494"/>
            <a:ext cx="3237687" cy="461665"/>
          </a:xfrm>
          <a:prstGeom prst="rect">
            <a:avLst/>
          </a:prstGeom>
        </p:spPr>
        <p:txBody>
          <a:bodyPr wrap="square">
            <a:spAutoFit/>
          </a:bodyPr>
          <a:lstStyle/>
          <a:p>
            <a:pPr algn="ctr"/>
            <a:r>
              <a:rPr lang="en-US" altLang="ko-KR" sz="1200" b="1">
                <a:solidFill>
                  <a:schemeClr val="bg2"/>
                </a:solidFill>
                <a:latin typeface="맑은 고딕" panose="020B0503020000020004" pitchFamily="50" charset="-127"/>
                <a:ea typeface="맑은 고딕" panose="020B0503020000020004" pitchFamily="50" charset="-127"/>
              </a:rPr>
              <a:t>3.3-V ABT 16-BIT BUS TRANSCEIVERS</a:t>
            </a:r>
          </a:p>
          <a:p>
            <a:pPr algn="ctr"/>
            <a:r>
              <a:rPr lang="en-US" altLang="ko-KR" sz="1200" b="1">
                <a:solidFill>
                  <a:schemeClr val="bg2"/>
                </a:solidFill>
                <a:latin typeface="맑은 고딕" panose="020B0503020000020004" pitchFamily="50" charset="-127"/>
                <a:ea typeface="맑은 고딕" panose="020B0503020000020004" pitchFamily="50" charset="-127"/>
              </a:rPr>
              <a:t>WITH 3-STATE OUTPUTS</a:t>
            </a:r>
            <a:endParaRPr lang="ko-KR" altLang="en-US" sz="1200">
              <a:solidFill>
                <a:schemeClr val="bg2"/>
              </a:solidFill>
              <a:latin typeface="맑은 고딕" panose="020B0503020000020004" pitchFamily="50" charset="-127"/>
              <a:ea typeface="맑은 고딕" panose="020B0503020000020004" pitchFamily="50" charset="-127"/>
            </a:endParaRPr>
          </a:p>
        </p:txBody>
      </p:sp>
      <p:grpSp>
        <p:nvGrpSpPr>
          <p:cNvPr id="4" name="그룹 3"/>
          <p:cNvGrpSpPr/>
          <p:nvPr/>
        </p:nvGrpSpPr>
        <p:grpSpPr>
          <a:xfrm>
            <a:off x="5025008" y="2547112"/>
            <a:ext cx="4266130" cy="2605471"/>
            <a:chOff x="4914324" y="2276872"/>
            <a:chExt cx="4266130" cy="2605471"/>
          </a:xfrm>
        </p:grpSpPr>
        <p:pic>
          <p:nvPicPr>
            <p:cNvPr id="174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56829"/>
            <a:stretch/>
          </p:blipFill>
          <p:spPr bwMode="auto">
            <a:xfrm>
              <a:off x="4914324" y="2276872"/>
              <a:ext cx="2372684" cy="2605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5549"/>
            <a:stretch/>
          </p:blipFill>
          <p:spPr bwMode="auto">
            <a:xfrm>
              <a:off x="7287008" y="2276872"/>
              <a:ext cx="1893446" cy="2605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직사각형 4"/>
          <p:cNvSpPr/>
          <p:nvPr/>
        </p:nvSpPr>
        <p:spPr bwMode="auto">
          <a:xfrm>
            <a:off x="5025008" y="3078484"/>
            <a:ext cx="4233614" cy="619498"/>
          </a:xfrm>
          <a:prstGeom prst="rect">
            <a:avLst/>
          </a:prstGeom>
          <a:noFill/>
          <a:ln w="190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Tree>
    <p:extLst>
      <p:ext uri="{BB962C8B-B14F-4D97-AF65-F5344CB8AC3E}">
        <p14:creationId xmlns:p14="http://schemas.microsoft.com/office/powerpoint/2010/main" val="51312452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17</a:t>
            </a:fld>
            <a:endParaRPr lang="en-US" altLang="ko-KR" dirty="0"/>
          </a:p>
        </p:txBody>
      </p:sp>
      <p:sp>
        <p:nvSpPr>
          <p:cNvPr id="20" name="Text Box 12"/>
          <p:cNvSpPr txBox="1">
            <a:spLocks noChangeArrowheads="1"/>
          </p:cNvSpPr>
          <p:nvPr/>
        </p:nvSpPr>
        <p:spPr bwMode="auto">
          <a:xfrm>
            <a:off x="704528" y="1052736"/>
            <a:ext cx="6095280" cy="505203"/>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ADC(</a:t>
            </a:r>
            <a:r>
              <a:rPr lang="ko-KR" altLang="en-US" sz="2000" smtClean="0">
                <a:solidFill>
                  <a:srgbClr val="000000"/>
                </a:solidFill>
                <a:latin typeface="HY헤드라인M" pitchFamily="18" charset="-127"/>
                <a:ea typeface="HY헤드라인M" pitchFamily="18" charset="-127"/>
              </a:rPr>
              <a:t>내부</a:t>
            </a:r>
            <a:r>
              <a:rPr lang="en-US" altLang="ko-KR" sz="2000" smtClean="0">
                <a:solidFill>
                  <a:srgbClr val="000000"/>
                </a:solidFill>
                <a:latin typeface="HY헤드라인M" pitchFamily="18" charset="-127"/>
                <a:ea typeface="HY헤드라인M" pitchFamily="18" charset="-127"/>
              </a:rPr>
              <a:t>) - Active LPF</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3645024"/>
            <a:ext cx="4893543" cy="2240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923" y="1700808"/>
            <a:ext cx="3565013"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L 도형 16"/>
          <p:cNvSpPr/>
          <p:nvPr/>
        </p:nvSpPr>
        <p:spPr bwMode="auto">
          <a:xfrm flipV="1">
            <a:off x="3667539" y="2875821"/>
            <a:ext cx="444115" cy="436249"/>
          </a:xfrm>
          <a:prstGeom prst="corner">
            <a:avLst>
              <a:gd name="adj1" fmla="val 50793"/>
              <a:gd name="adj2" fmla="val 247690"/>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6" name="TextBox 15"/>
          <p:cNvSpPr txBox="1"/>
          <p:nvPr/>
        </p:nvSpPr>
        <p:spPr>
          <a:xfrm>
            <a:off x="3574450" y="3203507"/>
            <a:ext cx="657645"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U16</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7136" y="1196752"/>
            <a:ext cx="2448272" cy="1813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5781092" y="3010075"/>
            <a:ext cx="3240360"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OPA4350 </a:t>
            </a:r>
            <a:r>
              <a:rPr lang="en-US" altLang="ko-KR" sz="1400" b="1">
                <a:solidFill>
                  <a:schemeClr val="bg2"/>
                </a:solidFill>
                <a:latin typeface="맑은 고딕" panose="020B0503020000020004" pitchFamily="50" charset="-127"/>
                <a:ea typeface="맑은 고딕" panose="020B0503020000020004" pitchFamily="50" charset="-127"/>
              </a:rPr>
              <a:t>(</a:t>
            </a:r>
            <a:r>
              <a:rPr lang="en-US" altLang="ko-KR" sz="1400" b="1" smtClean="0">
                <a:solidFill>
                  <a:schemeClr val="bg2"/>
                </a:solidFill>
                <a:latin typeface="맑은 고딕" panose="020B0503020000020004" pitchFamily="50" charset="-127"/>
                <a:ea typeface="맑은 고딕" panose="020B0503020000020004" pitchFamily="50" charset="-127"/>
              </a:rPr>
              <a:t>U16)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graphicFrame>
        <p:nvGraphicFramePr>
          <p:cNvPr id="23" name="표 22"/>
          <p:cNvGraphicFramePr>
            <a:graphicFrameLocks noGrp="1"/>
          </p:cNvGraphicFramePr>
          <p:nvPr>
            <p:extLst>
              <p:ext uri="{D42A27DB-BD31-4B8C-83A1-F6EECF244321}">
                <p14:modId xmlns:p14="http://schemas.microsoft.com/office/powerpoint/2010/main" val="1637236852"/>
              </p:ext>
            </p:extLst>
          </p:nvPr>
        </p:nvGraphicFramePr>
        <p:xfrm>
          <a:off x="5709637" y="3389860"/>
          <a:ext cx="3419827" cy="2910141"/>
        </p:xfrm>
        <a:graphic>
          <a:graphicData uri="http://schemas.openxmlformats.org/drawingml/2006/table">
            <a:tbl>
              <a:tblPr firstRow="1" bandRow="1">
                <a:tableStyleId>{5C22544A-7EE6-4342-B048-85BDC9FD1C3A}</a:tableStyleId>
              </a:tblPr>
              <a:tblGrid>
                <a:gridCol w="1605225"/>
                <a:gridCol w="1256263"/>
                <a:gridCol w="558339"/>
              </a:tblGrid>
              <a:tr h="446323">
                <a:tc gridSpan="3">
                  <a:txBody>
                    <a:bodyPr/>
                    <a:lstStyle/>
                    <a:p>
                      <a:pPr algn="ctr" latinLnBrk="1"/>
                      <a:r>
                        <a:rPr lang="en-US" altLang="ko-KR" sz="1200" b="1" baseline="0" smtClean="0">
                          <a:solidFill>
                            <a:schemeClr val="bg2"/>
                          </a:solidFill>
                          <a:latin typeface="맑은 고딕" panose="020B0503020000020004" pitchFamily="50" charset="-127"/>
                          <a:ea typeface="맑은 고딕" panose="020B0503020000020004" pitchFamily="50" charset="-127"/>
                        </a:rPr>
                        <a:t>OPA4350 (Rail-to-Rail, Quad OP Amplifier)</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sz="1600" b="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en-US" altLang="ko-KR" sz="1400" b="0" baseline="-25000" dirty="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51974">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V</a:t>
                      </a:r>
                      <a:r>
                        <a:rPr lang="en-US" altLang="ko-KR" sz="1200" b="1" baseline="-25000" smtClean="0">
                          <a:solidFill>
                            <a:schemeClr val="bg2"/>
                          </a:solidFill>
                          <a:latin typeface="맑은 고딕" panose="020B0503020000020004" pitchFamily="50" charset="-127"/>
                          <a:ea typeface="맑은 고딕" panose="020B0503020000020004" pitchFamily="50" charset="-127"/>
                        </a:rPr>
                        <a:t>S</a:t>
                      </a:r>
                      <a:endParaRPr lang="ko-KR" altLang="en-US" sz="12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a:t>
                      </a:r>
                      <a:r>
                        <a:rPr lang="en-US" altLang="ko-KR" sz="1200" b="1" smtClean="0">
                          <a:solidFill>
                            <a:schemeClr val="bg2"/>
                          </a:solidFill>
                          <a:latin typeface="맑은 고딕" panose="020B0503020000020004" pitchFamily="50" charset="-127"/>
                          <a:ea typeface="맑은 고딕" panose="020B0503020000020004" pitchFamily="50" charset="-127"/>
                        </a:rPr>
                        <a:t>2.5 or</a:t>
                      </a:r>
                      <a:r>
                        <a:rPr lang="en-US" altLang="ko-KR" sz="1200" b="1" baseline="0" smtClean="0">
                          <a:solidFill>
                            <a:schemeClr val="bg2"/>
                          </a:solidFill>
                          <a:latin typeface="맑은 고딕" panose="020B0503020000020004" pitchFamily="50" charset="-127"/>
                          <a:ea typeface="맑은 고딕" panose="020B0503020000020004" pitchFamily="50" charset="-127"/>
                        </a:rPr>
                        <a:t> </a:t>
                      </a:r>
                      <a:r>
                        <a:rPr lang="en-US" altLang="ko-KR" sz="1200" b="1" smtClean="0">
                          <a:solidFill>
                            <a:schemeClr val="bg2"/>
                          </a:solidFill>
                          <a:latin typeface="맑은 고딕" panose="020B0503020000020004" pitchFamily="50" charset="-127"/>
                          <a:ea typeface="맑은 고딕" panose="020B0503020000020004" pitchFamily="50" charset="-127"/>
                        </a:rPr>
                        <a:t>5</a:t>
                      </a:r>
                      <a:endParaRPr lang="ko-KR" altLang="en-US" sz="12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V</a:t>
                      </a:r>
                      <a:endParaRPr lang="ko-KR" altLang="en-US" sz="12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V</a:t>
                      </a:r>
                      <a:r>
                        <a:rPr lang="en-US" altLang="ko-KR" sz="1200" b="1" baseline="-25000" smtClean="0">
                          <a:solidFill>
                            <a:schemeClr val="bg2"/>
                          </a:solidFill>
                          <a:latin typeface="맑은 고딕" panose="020B0503020000020004" pitchFamily="50" charset="-127"/>
                          <a:ea typeface="맑은 고딕" panose="020B0503020000020004" pitchFamily="50" charset="-127"/>
                        </a:rPr>
                        <a:t>CM</a:t>
                      </a:r>
                      <a:endParaRPr lang="ko-KR" altLang="en-US" sz="12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V</a:t>
                      </a:r>
                      <a:r>
                        <a:rPr lang="en-US" altLang="ko-KR" sz="1200" b="1" baseline="-25000" smtClean="0">
                          <a:solidFill>
                            <a:schemeClr val="bg2"/>
                          </a:solidFill>
                          <a:latin typeface="맑은 고딕" panose="020B0503020000020004" pitchFamily="50" charset="-127"/>
                          <a:ea typeface="맑은 고딕" panose="020B0503020000020004" pitchFamily="50" charset="-127"/>
                        </a:rPr>
                        <a:t>S</a:t>
                      </a:r>
                      <a:r>
                        <a:rPr lang="en-US" altLang="ko-KR" sz="1200" b="1" baseline="0" smtClean="0">
                          <a:solidFill>
                            <a:schemeClr val="bg2"/>
                          </a:solidFill>
                          <a:latin typeface="맑은 고딕" panose="020B0503020000020004" pitchFamily="50" charset="-127"/>
                          <a:ea typeface="맑은 고딕" panose="020B0503020000020004" pitchFamily="50" charset="-127"/>
                        </a:rPr>
                        <a:t>+0.1</a:t>
                      </a:r>
                      <a:endParaRPr lang="ko-KR" altLang="en-US" sz="1200" b="1" baseline="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V</a:t>
                      </a:r>
                      <a:endParaRPr lang="ko-KR" altLang="en-US" sz="12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CMRR</a:t>
                      </a:r>
                      <a:endParaRPr lang="ko-KR" altLang="en-US" sz="12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76~90</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dB</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pc="0" baseline="0" smtClean="0">
                          <a:solidFill>
                            <a:schemeClr val="bg2"/>
                          </a:solidFill>
                          <a:latin typeface="맑은 고딕" panose="020B0503020000020004" pitchFamily="50" charset="-127"/>
                          <a:ea typeface="맑은 고딕" panose="020B0503020000020004" pitchFamily="50" charset="-127"/>
                        </a:rPr>
                        <a:t>Slew Rate</a:t>
                      </a:r>
                      <a:endParaRPr lang="ko-KR" altLang="en-US" sz="1200" b="1" spc="0"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22</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V/μs</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pc="0" baseline="0" smtClean="0">
                          <a:solidFill>
                            <a:schemeClr val="bg2"/>
                          </a:solidFill>
                          <a:latin typeface="맑은 고딕" panose="020B0503020000020004" pitchFamily="50" charset="-127"/>
                          <a:ea typeface="맑은 고딕" panose="020B0503020000020004" pitchFamily="50" charset="-127"/>
                        </a:rPr>
                        <a:t>Bandwidth, -3dB</a:t>
                      </a:r>
                      <a:endParaRPr lang="ko-KR" altLang="en-US" sz="1200" b="1" spc="0"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38</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MHz</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pc="0" baseline="0" smtClean="0">
                          <a:solidFill>
                            <a:schemeClr val="bg2"/>
                          </a:solidFill>
                          <a:latin typeface="맑은 고딕" panose="020B0503020000020004" pitchFamily="50" charset="-127"/>
                          <a:ea typeface="맑은 고딕" panose="020B0503020000020004" pitchFamily="50" charset="-127"/>
                        </a:rPr>
                        <a:t>T</a:t>
                      </a:r>
                      <a:r>
                        <a:rPr lang="en-US" altLang="ko-KR" sz="1200" b="1" spc="0" baseline="-25000" smtClean="0">
                          <a:solidFill>
                            <a:schemeClr val="bg2"/>
                          </a:solidFill>
                          <a:latin typeface="맑은 고딕" panose="020B0503020000020004" pitchFamily="50" charset="-127"/>
                          <a:ea typeface="맑은 고딕" panose="020B0503020000020004" pitchFamily="50" charset="-127"/>
                        </a:rPr>
                        <a:t>Operating</a:t>
                      </a:r>
                      <a:endParaRPr lang="ko-KR" altLang="en-US" sz="1200" b="1" spc="0"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-55 ~ 125</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baseline="0" smtClean="0">
                          <a:solidFill>
                            <a:schemeClr val="bg2"/>
                          </a:solidFill>
                          <a:latin typeface="맑은 고딕" panose="020B0503020000020004" pitchFamily="50" charset="-127"/>
                          <a:ea typeface="맑은 고딕" panose="020B0503020000020004" pitchFamily="50" charset="-127"/>
                        </a:rPr>
                        <a:t>℃</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spc="0" baseline="0" smtClean="0">
                          <a:solidFill>
                            <a:schemeClr val="bg2"/>
                          </a:solidFill>
                          <a:latin typeface="맑은 고딕" panose="020B0503020000020004" pitchFamily="50" charset="-127"/>
                          <a:ea typeface="맑은 고딕" panose="020B0503020000020004" pitchFamily="50" charset="-127"/>
                        </a:rPr>
                        <a:t>가격</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mtClean="0">
                          <a:solidFill>
                            <a:schemeClr val="bg2"/>
                          </a:solidFill>
                          <a:latin typeface="맑은 고딕" panose="020B0503020000020004" pitchFamily="50" charset="-127"/>
                          <a:ea typeface="맑은 고딕" panose="020B0503020000020004" pitchFamily="50" charset="-127"/>
                        </a:rPr>
                        <a:t>13,480</a:t>
                      </a:r>
                      <a:endParaRPr lang="ko-KR" altLang="en-US" sz="1200" b="1" spc="0"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baseline="0" smtClean="0">
                          <a:solidFill>
                            <a:schemeClr val="bg2"/>
                          </a:solidFill>
                          <a:latin typeface="맑은 고딕" panose="020B0503020000020004" pitchFamily="50" charset="-127"/>
                          <a:ea typeface="맑은 고딕" panose="020B0503020000020004" pitchFamily="50" charset="-127"/>
                        </a:rPr>
                        <a:t>원</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4" name="TextBox 23"/>
          <p:cNvSpPr txBox="1"/>
          <p:nvPr/>
        </p:nvSpPr>
        <p:spPr>
          <a:xfrm>
            <a:off x="1784648" y="5805264"/>
            <a:ext cx="2448272" cy="523220"/>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Active Low Pass Filter</a:t>
            </a:r>
          </a:p>
          <a:p>
            <a:pPr algn="ctr"/>
            <a:r>
              <a:rPr lang="en-US" altLang="ko-KR" sz="1400" smtClean="0">
                <a:solidFill>
                  <a:schemeClr val="bg2"/>
                </a:solidFill>
                <a:latin typeface="맑은 고딕" panose="020B0503020000020004" pitchFamily="50" charset="-127"/>
                <a:ea typeface="맑은 고딕" panose="020B0503020000020004" pitchFamily="50" charset="-127"/>
              </a:rPr>
              <a:t>( f</a:t>
            </a:r>
            <a:r>
              <a:rPr lang="en-US" altLang="ko-KR" sz="1400" baseline="-25000" smtClean="0">
                <a:solidFill>
                  <a:schemeClr val="bg2"/>
                </a:solidFill>
                <a:latin typeface="맑은 고딕" panose="020B0503020000020004" pitchFamily="50" charset="-127"/>
                <a:ea typeface="맑은 고딕" panose="020B0503020000020004" pitchFamily="50" charset="-127"/>
              </a:rPr>
              <a:t>Cut-off </a:t>
            </a:r>
            <a:r>
              <a:rPr lang="en-US" altLang="ko-KR" sz="1400" smtClean="0">
                <a:solidFill>
                  <a:schemeClr val="bg2"/>
                </a:solidFill>
                <a:latin typeface="맑은 고딕" panose="020B0503020000020004" pitchFamily="50" charset="-127"/>
                <a:ea typeface="맑은 고딕" panose="020B0503020000020004" pitchFamily="50" charset="-127"/>
              </a:rPr>
              <a:t>= 15.9[kHz] ) </a:t>
            </a:r>
            <a:endParaRPr lang="en-US" altLang="ko-KR" sz="1400">
              <a:solidFill>
                <a:schemeClr val="bg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795537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18</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ADC - Active LPF</a:t>
            </a:r>
            <a:r>
              <a:rPr lang="ko-KR" altLang="en-US" sz="2000" smtClean="0">
                <a:solidFill>
                  <a:srgbClr val="000000"/>
                </a:solidFill>
                <a:latin typeface="HY헤드라인M" pitchFamily="18" charset="-127"/>
                <a:ea typeface="HY헤드라인M" pitchFamily="18" charset="-127"/>
              </a:rPr>
              <a:t>용 </a:t>
            </a:r>
            <a:r>
              <a:rPr lang="en-US" altLang="ko-KR" sz="2000" smtClean="0">
                <a:solidFill>
                  <a:srgbClr val="000000"/>
                </a:solidFill>
                <a:latin typeface="HY헤드라인M" pitchFamily="18" charset="-127"/>
                <a:ea typeface="HY헤드라인M" pitchFamily="18" charset="-127"/>
              </a:rPr>
              <a:t>op amp </a:t>
            </a:r>
            <a:r>
              <a:rPr lang="ko-KR" altLang="en-US" sz="2000" smtClean="0">
                <a:solidFill>
                  <a:srgbClr val="000000"/>
                </a:solidFill>
                <a:latin typeface="HY헤드라인M" pitchFamily="18" charset="-127"/>
                <a:ea typeface="HY헤드라인M" pitchFamily="18" charset="-127"/>
              </a:rPr>
              <a:t>비교</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graphicFrame>
        <p:nvGraphicFramePr>
          <p:cNvPr id="23" name="표 22"/>
          <p:cNvGraphicFramePr>
            <a:graphicFrameLocks noGrp="1"/>
          </p:cNvGraphicFramePr>
          <p:nvPr>
            <p:extLst>
              <p:ext uri="{D42A27DB-BD31-4B8C-83A1-F6EECF244321}">
                <p14:modId xmlns:p14="http://schemas.microsoft.com/office/powerpoint/2010/main" val="1160167168"/>
              </p:ext>
            </p:extLst>
          </p:nvPr>
        </p:nvGraphicFramePr>
        <p:xfrm>
          <a:off x="1640632" y="1844824"/>
          <a:ext cx="6552730" cy="3816421"/>
        </p:xfrm>
        <a:graphic>
          <a:graphicData uri="http://schemas.openxmlformats.org/drawingml/2006/table">
            <a:tbl>
              <a:tblPr firstRow="1" bandRow="1">
                <a:tableStyleId>{5C22544A-7EE6-4342-B048-85BDC9FD1C3A}</a:tableStyleId>
              </a:tblPr>
              <a:tblGrid>
                <a:gridCol w="1848207"/>
                <a:gridCol w="1176966"/>
                <a:gridCol w="1176966"/>
                <a:gridCol w="1176966"/>
                <a:gridCol w="1173625"/>
              </a:tblGrid>
              <a:tr h="471310">
                <a:tc gridSpan="5">
                  <a:txBody>
                    <a:bodyPr/>
                    <a:lstStyle/>
                    <a:p>
                      <a:pPr algn="ctr" latinLnBrk="1"/>
                      <a:r>
                        <a:rPr lang="en-US" altLang="ko-KR" sz="1400" b="1" baseline="0" smtClean="0">
                          <a:solidFill>
                            <a:schemeClr val="bg2"/>
                          </a:solidFill>
                          <a:latin typeface="맑은 고딕" panose="020B0503020000020004" pitchFamily="50" charset="-127"/>
                          <a:ea typeface="맑은 고딕" panose="020B0503020000020004" pitchFamily="50" charset="-127"/>
                        </a:rPr>
                        <a:t>Quad OP Amplifier </a:t>
                      </a:r>
                      <a:r>
                        <a:rPr lang="ko-KR" altLang="en-US" sz="1400" b="1" baseline="0" smtClean="0">
                          <a:solidFill>
                            <a:schemeClr val="bg2"/>
                          </a:solidFill>
                          <a:latin typeface="맑은 고딕" panose="020B0503020000020004" pitchFamily="50" charset="-127"/>
                          <a:ea typeface="맑은 고딕" panose="020B0503020000020004" pitchFamily="50" charset="-127"/>
                        </a:rPr>
                        <a:t>비교</a:t>
                      </a:r>
                      <a:endParaRPr lang="en-US" altLang="ko-KR" sz="14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sz="1600" b="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en-US" altLang="ko-KR" sz="1400" b="0" baseline="-25000" dirty="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71679">
                <a:tc>
                  <a:txBody>
                    <a:bodyPr/>
                    <a:lstStyle/>
                    <a:p>
                      <a:pPr algn="ctr" latinLnBrk="1"/>
                      <a:r>
                        <a:rPr lang="en-US" altLang="ko-KR" sz="1400" b="1" baseline="0" smtClean="0">
                          <a:solidFill>
                            <a:schemeClr val="bg2"/>
                          </a:solidFill>
                          <a:latin typeface="맑은 고딕" panose="020B0503020000020004" pitchFamily="50" charset="-127"/>
                          <a:ea typeface="맑은 고딕" panose="020B0503020000020004" pitchFamily="50" charset="-127"/>
                        </a:rPr>
                        <a:t>Parameter</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b="1" baseline="0" smtClean="0">
                          <a:solidFill>
                            <a:schemeClr val="bg2"/>
                          </a:solidFill>
                          <a:latin typeface="맑은 고딕" panose="020B0503020000020004" pitchFamily="50" charset="-127"/>
                          <a:ea typeface="맑은 고딕" panose="020B0503020000020004" pitchFamily="50" charset="-127"/>
                        </a:rPr>
                        <a:t>TL084</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b="1" baseline="0" smtClean="0">
                          <a:solidFill>
                            <a:schemeClr val="bg2"/>
                          </a:solidFill>
                          <a:latin typeface="맑은 고딕" panose="020B0503020000020004" pitchFamily="50" charset="-127"/>
                          <a:ea typeface="맑은 고딕" panose="020B0503020000020004" pitchFamily="50" charset="-127"/>
                        </a:rPr>
                        <a:t>OPA4350</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b="1" baseline="0" smtClean="0">
                          <a:solidFill>
                            <a:schemeClr val="bg2"/>
                          </a:solidFill>
                          <a:latin typeface="맑은 고딕" panose="020B0503020000020004" pitchFamily="50" charset="-127"/>
                          <a:ea typeface="맑은 고딕" panose="020B0503020000020004" pitchFamily="50" charset="-127"/>
                        </a:rPr>
                        <a:t>LMV324</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1400" b="1" smtClean="0">
                          <a:solidFill>
                            <a:schemeClr val="bg2"/>
                          </a:solidFill>
                          <a:latin typeface="맑은 고딕" panose="020B0503020000020004" pitchFamily="50" charset="-127"/>
                          <a:ea typeface="맑은 고딕" panose="020B0503020000020004" pitchFamily="50" charset="-127"/>
                        </a:rPr>
                        <a:t>단위</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71679">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V</a:t>
                      </a:r>
                      <a:r>
                        <a:rPr lang="en-US" altLang="ko-KR" sz="1400" b="1" baseline="-25000" smtClean="0">
                          <a:solidFill>
                            <a:schemeClr val="bg2"/>
                          </a:solidFill>
                          <a:latin typeface="맑은 고딕" panose="020B0503020000020004" pitchFamily="50" charset="-127"/>
                          <a:ea typeface="맑은 고딕" panose="020B0503020000020004" pitchFamily="50" charset="-127"/>
                        </a:rPr>
                        <a:t>S</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±15</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±2.5,</a:t>
                      </a:r>
                      <a:r>
                        <a:rPr lang="en-US" altLang="ko-KR" sz="1400" b="1" baseline="0" smtClean="0">
                          <a:solidFill>
                            <a:schemeClr val="bg2"/>
                          </a:solidFill>
                          <a:latin typeface="맑은 고딕" panose="020B0503020000020004" pitchFamily="50" charset="-127"/>
                          <a:ea typeface="맑은 고딕" panose="020B0503020000020004" pitchFamily="50" charset="-127"/>
                        </a:rPr>
                        <a:t> </a:t>
                      </a:r>
                      <a:r>
                        <a:rPr lang="en-US" altLang="ko-KR" sz="1400" b="1" smtClean="0">
                          <a:solidFill>
                            <a:schemeClr val="bg2"/>
                          </a:solidFill>
                          <a:latin typeface="맑은 고딕" panose="020B0503020000020004" pitchFamily="50" charset="-127"/>
                          <a:ea typeface="맑은 고딕" panose="020B0503020000020004" pitchFamily="50" charset="-127"/>
                        </a:rPr>
                        <a:t>5</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±2.5,</a:t>
                      </a:r>
                      <a:r>
                        <a:rPr lang="en-US" altLang="ko-KR" sz="1400" b="1" baseline="0" smtClean="0">
                          <a:solidFill>
                            <a:schemeClr val="bg2"/>
                          </a:solidFill>
                          <a:latin typeface="맑은 고딕" panose="020B0503020000020004" pitchFamily="50" charset="-127"/>
                          <a:ea typeface="맑은 고딕" panose="020B0503020000020004" pitchFamily="50" charset="-127"/>
                        </a:rPr>
                        <a:t> </a:t>
                      </a:r>
                      <a:r>
                        <a:rPr lang="en-US" altLang="ko-KR" sz="1400" b="1" smtClean="0">
                          <a:solidFill>
                            <a:schemeClr val="bg2"/>
                          </a:solidFill>
                          <a:latin typeface="맑은 고딕" panose="020B0503020000020004" pitchFamily="50" charset="-127"/>
                          <a:ea typeface="맑은 고딕" panose="020B0503020000020004" pitchFamily="50" charset="-127"/>
                        </a:rPr>
                        <a:t>5</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71679">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V</a:t>
                      </a:r>
                      <a:r>
                        <a:rPr lang="en-US" altLang="ko-KR" sz="1400" b="1" baseline="-25000" smtClean="0">
                          <a:solidFill>
                            <a:schemeClr val="bg2"/>
                          </a:solidFill>
                          <a:latin typeface="맑은 고딕" panose="020B0503020000020004" pitchFamily="50" charset="-127"/>
                          <a:ea typeface="맑은 고딕" panose="020B0503020000020004" pitchFamily="50" charset="-127"/>
                        </a:rPr>
                        <a:t>CM</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-12~15</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V</a:t>
                      </a:r>
                      <a:r>
                        <a:rPr lang="en-US" altLang="ko-KR" sz="1400" b="1" baseline="-25000" smtClean="0">
                          <a:solidFill>
                            <a:schemeClr val="bg2"/>
                          </a:solidFill>
                          <a:latin typeface="맑은 고딕" panose="020B0503020000020004" pitchFamily="50" charset="-127"/>
                          <a:ea typeface="맑은 고딕" panose="020B0503020000020004" pitchFamily="50" charset="-127"/>
                        </a:rPr>
                        <a:t>S</a:t>
                      </a:r>
                      <a:r>
                        <a:rPr lang="en-US" altLang="ko-KR" sz="1400" b="1" baseline="0" smtClean="0">
                          <a:solidFill>
                            <a:schemeClr val="bg2"/>
                          </a:solidFill>
                          <a:latin typeface="맑은 고딕" panose="020B0503020000020004" pitchFamily="50" charset="-127"/>
                          <a:ea typeface="맑은 고딕" panose="020B0503020000020004" pitchFamily="50" charset="-127"/>
                        </a:rPr>
                        <a:t>+0.1</a:t>
                      </a:r>
                      <a:endParaRPr lang="ko-KR" altLang="en-US" sz="1400" b="1" baseline="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1.5, 3.8</a:t>
                      </a:r>
                      <a:endParaRPr lang="ko-KR" altLang="en-US" sz="1400" b="1" baseline="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71679">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CMRR</a:t>
                      </a:r>
                      <a:endParaRPr lang="ko-KR" altLang="en-US" sz="14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70~86</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76~90</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50~75</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dB</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7167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spc="0" baseline="0" smtClean="0">
                          <a:solidFill>
                            <a:schemeClr val="bg2"/>
                          </a:solidFill>
                          <a:latin typeface="맑은 고딕" panose="020B0503020000020004" pitchFamily="50" charset="-127"/>
                          <a:ea typeface="맑은 고딕" panose="020B0503020000020004" pitchFamily="50" charset="-127"/>
                        </a:rPr>
                        <a:t>Slew Rate</a:t>
                      </a:r>
                      <a:endParaRPr lang="ko-KR" altLang="en-US" sz="1400" b="1" spc="0"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8~16</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22</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1.5</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V/μs</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7167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spc="0" baseline="0" smtClean="0">
                          <a:solidFill>
                            <a:schemeClr val="bg2"/>
                          </a:solidFill>
                          <a:latin typeface="맑은 고딕" panose="020B0503020000020004" pitchFamily="50" charset="-127"/>
                          <a:ea typeface="맑은 고딕" panose="020B0503020000020004" pitchFamily="50" charset="-127"/>
                        </a:rPr>
                        <a:t>Bandwidth, -3dB</a:t>
                      </a:r>
                      <a:endParaRPr lang="ko-KR" altLang="en-US" sz="1400" b="1" spc="0"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4</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38</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1.4</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MHz</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7167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spc="0" baseline="0" smtClean="0">
                          <a:solidFill>
                            <a:schemeClr val="bg2"/>
                          </a:solidFill>
                          <a:latin typeface="맑은 고딕" panose="020B0503020000020004" pitchFamily="50" charset="-127"/>
                          <a:ea typeface="맑은 고딕" panose="020B0503020000020004" pitchFamily="50" charset="-127"/>
                        </a:rPr>
                        <a:t>T</a:t>
                      </a:r>
                      <a:r>
                        <a:rPr lang="en-US" altLang="ko-KR" sz="1400" b="1" spc="0" baseline="-25000" smtClean="0">
                          <a:solidFill>
                            <a:schemeClr val="bg2"/>
                          </a:solidFill>
                          <a:latin typeface="맑은 고딕" panose="020B0503020000020004" pitchFamily="50" charset="-127"/>
                          <a:ea typeface="맑은 고딕" panose="020B0503020000020004" pitchFamily="50" charset="-127"/>
                        </a:rPr>
                        <a:t>Operating</a:t>
                      </a:r>
                      <a:endParaRPr lang="ko-KR" altLang="en-US" sz="1400" b="1" spc="0"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-40 ~ 105</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-55 ~ 125</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-40 ~ 125</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b="1" baseline="0" smtClean="0">
                          <a:solidFill>
                            <a:schemeClr val="bg2"/>
                          </a:solidFill>
                          <a:latin typeface="맑은 고딕" panose="020B0503020000020004" pitchFamily="50" charset="-127"/>
                          <a:ea typeface="맑은 고딕" panose="020B0503020000020004" pitchFamily="50" charset="-127"/>
                        </a:rPr>
                        <a:t>℃</a:t>
                      </a:r>
                    </a:p>
                  </a:txBody>
                  <a:tcPr anchor="ctr">
                    <a:lnL w="190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7167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b="1" spc="0" baseline="0" smtClean="0">
                          <a:solidFill>
                            <a:schemeClr val="bg2"/>
                          </a:solidFill>
                          <a:latin typeface="맑은 고딕" panose="020B0503020000020004" pitchFamily="50" charset="-127"/>
                          <a:ea typeface="맑은 고딕" panose="020B0503020000020004" pitchFamily="50" charset="-127"/>
                        </a:rPr>
                        <a:t>가격</a:t>
                      </a:r>
                    </a:p>
                  </a:txBody>
                  <a:tcPr anchor="ctr">
                    <a:lnL w="3175"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spc="0" baseline="0" smtClean="0">
                          <a:solidFill>
                            <a:schemeClr val="bg2"/>
                          </a:solidFill>
                          <a:latin typeface="맑은 고딕" panose="020B0503020000020004" pitchFamily="50" charset="-127"/>
                          <a:ea typeface="맑은 고딕" panose="020B0503020000020004" pitchFamily="50" charset="-127"/>
                        </a:rPr>
                        <a:t>782</a:t>
                      </a:r>
                      <a:endParaRPr lang="ko-KR" altLang="en-US" sz="1400" b="1" spc="0" baseline="-25000" smtClean="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smtClean="0">
                          <a:solidFill>
                            <a:schemeClr val="bg2"/>
                          </a:solidFill>
                          <a:latin typeface="맑은 고딕" panose="020B0503020000020004" pitchFamily="50" charset="-127"/>
                          <a:ea typeface="맑은 고딕" panose="020B0503020000020004" pitchFamily="50" charset="-127"/>
                        </a:rPr>
                        <a:t>13,480</a:t>
                      </a:r>
                      <a:endParaRPr lang="ko-KR" altLang="en-US" sz="1400" b="1" spc="0"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smtClean="0">
                          <a:solidFill>
                            <a:schemeClr val="bg2"/>
                          </a:solidFill>
                          <a:latin typeface="맑은 고딕" panose="020B0503020000020004" pitchFamily="50" charset="-127"/>
                          <a:ea typeface="맑은 고딕" panose="020B0503020000020004" pitchFamily="50" charset="-127"/>
                        </a:rPr>
                        <a:t>1,300</a:t>
                      </a:r>
                      <a:endParaRPr lang="ko-KR" altLang="en-US" sz="1400" b="1" spc="0"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b="1" baseline="0" smtClean="0">
                          <a:solidFill>
                            <a:schemeClr val="bg2"/>
                          </a:solidFill>
                          <a:latin typeface="맑은 고딕" panose="020B0503020000020004" pitchFamily="50" charset="-127"/>
                          <a:ea typeface="맑은 고딕" panose="020B0503020000020004" pitchFamily="50" charset="-127"/>
                        </a:rPr>
                        <a:t>원</a:t>
                      </a:r>
                    </a:p>
                  </a:txBody>
                  <a:tcPr anchor="ctr">
                    <a:lnL w="190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7167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b="1" spc="0" baseline="0" smtClean="0">
                          <a:solidFill>
                            <a:schemeClr val="bg2"/>
                          </a:solidFill>
                          <a:latin typeface="맑은 고딕" panose="020B0503020000020004" pitchFamily="50" charset="-127"/>
                          <a:ea typeface="맑은 고딕" panose="020B0503020000020004" pitchFamily="50" charset="-127"/>
                        </a:rPr>
                        <a:t>비고</a:t>
                      </a:r>
                    </a:p>
                  </a:txBody>
                  <a:tcPr anchor="ctr">
                    <a:lnL w="3175"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1400" b="1" smtClean="0">
                          <a:solidFill>
                            <a:schemeClr val="bg2"/>
                          </a:solidFill>
                          <a:latin typeface="맑은 고딕" panose="020B0503020000020004" pitchFamily="50" charset="-127"/>
                          <a:ea typeface="맑은 고딕" panose="020B0503020000020004" pitchFamily="50" charset="-127"/>
                        </a:rPr>
                        <a:t>외부 </a:t>
                      </a:r>
                      <a:r>
                        <a:rPr lang="en-US" altLang="ko-KR" sz="1400" b="1" smtClean="0">
                          <a:solidFill>
                            <a:schemeClr val="bg2"/>
                          </a:solidFill>
                          <a:latin typeface="맑은 고딕" panose="020B0503020000020004" pitchFamily="50" charset="-127"/>
                          <a:ea typeface="맑은 고딕" panose="020B0503020000020004" pitchFamily="50" charset="-127"/>
                        </a:rPr>
                        <a:t>ADC</a:t>
                      </a: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1400" b="1" smtClean="0">
                          <a:solidFill>
                            <a:schemeClr val="bg2"/>
                          </a:solidFill>
                          <a:latin typeface="맑은 고딕" panose="020B0503020000020004" pitchFamily="50" charset="-127"/>
                          <a:ea typeface="맑은 고딕" panose="020B0503020000020004" pitchFamily="50" charset="-127"/>
                        </a:rPr>
                        <a:t>내부 </a:t>
                      </a:r>
                      <a:r>
                        <a:rPr lang="en-US" altLang="ko-KR" sz="1400" b="1" smtClean="0">
                          <a:solidFill>
                            <a:schemeClr val="bg2"/>
                          </a:solidFill>
                          <a:latin typeface="맑은 고딕" panose="020B0503020000020004" pitchFamily="50" charset="-127"/>
                          <a:ea typeface="맑은 고딕" panose="020B0503020000020004" pitchFamily="50" charset="-127"/>
                        </a:rPr>
                        <a:t>ADC</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b="1" smtClean="0">
                          <a:solidFill>
                            <a:schemeClr val="bg2"/>
                          </a:solidFill>
                          <a:latin typeface="맑은 고딕" panose="020B0503020000020004" pitchFamily="50" charset="-127"/>
                          <a:ea typeface="맑은 고딕" panose="020B0503020000020004" pitchFamily="50" charset="-127"/>
                        </a:rPr>
                        <a:t>연구실보유</a:t>
                      </a:r>
                      <a:endParaRPr lang="en-US" altLang="ko-KR" sz="14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71913127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19</a:t>
            </a:fld>
            <a:endParaRPr lang="en-US" altLang="ko-KR" dirty="0"/>
          </a:p>
        </p:txBody>
      </p:sp>
      <p:sp>
        <p:nvSpPr>
          <p:cNvPr id="20" name="Text Box 12"/>
          <p:cNvSpPr txBox="1">
            <a:spLocks noChangeArrowheads="1"/>
          </p:cNvSpPr>
          <p:nvPr/>
        </p:nvSpPr>
        <p:spPr bwMode="auto">
          <a:xfrm>
            <a:off x="704528" y="1052736"/>
            <a:ext cx="6095280" cy="505203"/>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ADC </a:t>
            </a:r>
            <a:r>
              <a:rPr lang="ko-KR" altLang="en-US" sz="2000" smtClean="0">
                <a:solidFill>
                  <a:srgbClr val="000000"/>
                </a:solidFill>
                <a:latin typeface="HY헤드라인M" pitchFamily="18" charset="-127"/>
                <a:ea typeface="HY헤드라인M" pitchFamily="18" charset="-127"/>
              </a:rPr>
              <a:t>비교</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graphicFrame>
        <p:nvGraphicFramePr>
          <p:cNvPr id="23" name="표 22"/>
          <p:cNvGraphicFramePr>
            <a:graphicFrameLocks noGrp="1"/>
          </p:cNvGraphicFramePr>
          <p:nvPr>
            <p:extLst>
              <p:ext uri="{D42A27DB-BD31-4B8C-83A1-F6EECF244321}">
                <p14:modId xmlns:p14="http://schemas.microsoft.com/office/powerpoint/2010/main" val="2398815127"/>
              </p:ext>
            </p:extLst>
          </p:nvPr>
        </p:nvGraphicFramePr>
        <p:xfrm>
          <a:off x="946079" y="2420888"/>
          <a:ext cx="3826349" cy="2724353"/>
        </p:xfrm>
        <a:graphic>
          <a:graphicData uri="http://schemas.openxmlformats.org/drawingml/2006/table">
            <a:tbl>
              <a:tblPr firstRow="1" bandRow="1">
                <a:tableStyleId>{5C22544A-7EE6-4342-B048-85BDC9FD1C3A}</a:tableStyleId>
              </a:tblPr>
              <a:tblGrid>
                <a:gridCol w="1198609"/>
                <a:gridCol w="1621262"/>
                <a:gridCol w="1006478"/>
              </a:tblGrid>
              <a:tr h="446323">
                <a:tc gridSpan="3">
                  <a:txBody>
                    <a:bodyPr/>
                    <a:lstStyle/>
                    <a:p>
                      <a:pPr algn="ctr" latinLnBrk="1"/>
                      <a:r>
                        <a:rPr lang="ko-KR" altLang="en-US" sz="1400" b="1" baseline="0" smtClean="0">
                          <a:solidFill>
                            <a:schemeClr val="bg2"/>
                          </a:solidFill>
                          <a:latin typeface="맑은 고딕" panose="020B0503020000020004" pitchFamily="50" charset="-127"/>
                          <a:ea typeface="맑은 고딕" panose="020B0503020000020004" pitchFamily="50" charset="-127"/>
                        </a:rPr>
                        <a:t>외부 </a:t>
                      </a:r>
                      <a:r>
                        <a:rPr lang="en-US" altLang="ko-KR" sz="1400" b="1" baseline="0" smtClean="0">
                          <a:solidFill>
                            <a:schemeClr val="bg2"/>
                          </a:solidFill>
                          <a:latin typeface="맑은 고딕" panose="020B0503020000020004" pitchFamily="50" charset="-127"/>
                          <a:ea typeface="맑은 고딕" panose="020B0503020000020004" pitchFamily="50" charset="-127"/>
                        </a:rPr>
                        <a:t>ADC</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sz="1600" b="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en-US" altLang="ko-KR" sz="1400" b="0" baseline="-25000" dirty="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51974">
                <a:tc>
                  <a:txBody>
                    <a:bodyPr/>
                    <a:lstStyle/>
                    <a:p>
                      <a:pPr algn="ctr" latinLnBrk="1"/>
                      <a:r>
                        <a:rPr lang="en-US" altLang="ko-KR" sz="1400" b="1" baseline="0" smtClean="0">
                          <a:solidFill>
                            <a:schemeClr val="bg2"/>
                          </a:solidFill>
                          <a:latin typeface="맑은 고딕" panose="020B0503020000020004" pitchFamily="50" charset="-127"/>
                          <a:ea typeface="맑은 고딕" panose="020B0503020000020004" pitchFamily="50" charset="-127"/>
                        </a:rPr>
                        <a:t>INA 148</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400" b="1" smtClean="0">
                          <a:solidFill>
                            <a:schemeClr val="bg2"/>
                          </a:solidFill>
                          <a:latin typeface="맑은 고딕" panose="020B0503020000020004" pitchFamily="50" charset="-127"/>
                          <a:ea typeface="맑은 고딕" panose="020B0503020000020004" pitchFamily="50" charset="-127"/>
                        </a:rPr>
                        <a:t>차동증폭기</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5,660</a:t>
                      </a:r>
                      <a:r>
                        <a:rPr lang="ko-KR" altLang="en-US" sz="1400" b="1" smtClean="0">
                          <a:solidFill>
                            <a:schemeClr val="bg2"/>
                          </a:solidFill>
                          <a:latin typeface="맑은 고딕" panose="020B0503020000020004" pitchFamily="50" charset="-127"/>
                          <a:ea typeface="맑은 고딕" panose="020B0503020000020004" pitchFamily="50" charset="-127"/>
                        </a:rPr>
                        <a:t>원</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algn="ctr" latinLnBrk="1"/>
                      <a:r>
                        <a:rPr lang="en-US" altLang="ko-KR" sz="1400" b="1" baseline="0" smtClean="0">
                          <a:solidFill>
                            <a:schemeClr val="bg2"/>
                          </a:solidFill>
                          <a:latin typeface="맑은 고딕" panose="020B0503020000020004" pitchFamily="50" charset="-127"/>
                          <a:ea typeface="맑은 고딕" panose="020B0503020000020004" pitchFamily="50" charset="-127"/>
                        </a:rPr>
                        <a:t>TL084</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baseline="0" smtClean="0">
                          <a:solidFill>
                            <a:schemeClr val="bg2"/>
                          </a:solidFill>
                          <a:latin typeface="맑은 고딕" panose="020B0503020000020004" pitchFamily="50" charset="-127"/>
                          <a:ea typeface="맑은 고딕" panose="020B0503020000020004" pitchFamily="50" charset="-127"/>
                        </a:rPr>
                        <a:t>Quad </a:t>
                      </a:r>
                      <a:r>
                        <a:rPr lang="ko-KR" altLang="en-US" sz="1400" b="1" baseline="0" smtClean="0">
                          <a:solidFill>
                            <a:schemeClr val="bg2"/>
                          </a:solidFill>
                          <a:latin typeface="맑은 고딕" panose="020B0503020000020004" pitchFamily="50" charset="-127"/>
                          <a:ea typeface="맑은 고딕" panose="020B0503020000020004" pitchFamily="50" charset="-127"/>
                        </a:rPr>
                        <a:t>연산증폭기</a:t>
                      </a:r>
                      <a:endParaRPr lang="ko-KR" altLang="en-US" sz="1400" b="1" baseline="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612</a:t>
                      </a:r>
                      <a:r>
                        <a:rPr lang="ko-KR" altLang="en-US" sz="1400" b="1" smtClean="0">
                          <a:solidFill>
                            <a:schemeClr val="bg2"/>
                          </a:solidFill>
                          <a:latin typeface="맑은 고딕" panose="020B0503020000020004" pitchFamily="50" charset="-127"/>
                          <a:ea typeface="맑은 고딕" panose="020B0503020000020004" pitchFamily="50" charset="-127"/>
                        </a:rPr>
                        <a:t>원</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AD7865</a:t>
                      </a:r>
                      <a:endParaRPr lang="ko-KR" altLang="en-US" sz="14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ADC IC</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24,700</a:t>
                      </a:r>
                      <a:r>
                        <a:rPr lang="ko-KR" altLang="en-US" sz="1400" b="1" baseline="0" smtClean="0">
                          <a:solidFill>
                            <a:schemeClr val="bg2"/>
                          </a:solidFill>
                          <a:latin typeface="맑은 고딕" panose="020B0503020000020004" pitchFamily="50" charset="-127"/>
                          <a:ea typeface="맑은 고딕" panose="020B0503020000020004" pitchFamily="50" charset="-127"/>
                        </a:rPr>
                        <a:t>원</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SN74LVTH</a:t>
                      </a:r>
                    </a:p>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162245</a:t>
                      </a:r>
                      <a:endParaRPr lang="ko-KR" altLang="en-US" sz="14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Transceiver</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1,700</a:t>
                      </a:r>
                      <a:r>
                        <a:rPr lang="ko-KR" altLang="en-US" sz="1400" b="1" baseline="0" smtClean="0">
                          <a:solidFill>
                            <a:schemeClr val="bg2"/>
                          </a:solidFill>
                          <a:latin typeface="맑은 고딕" panose="020B0503020000020004" pitchFamily="50" charset="-127"/>
                          <a:ea typeface="맑은 고딕" panose="020B0503020000020004" pitchFamily="50" charset="-127"/>
                        </a:rPr>
                        <a:t>원</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algn="ctr" latinLnBrk="1"/>
                      <a:endParaRPr lang="ko-KR" altLang="en-US" sz="14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b="1" baseline="0" smtClean="0">
                          <a:solidFill>
                            <a:schemeClr val="bg2"/>
                          </a:solidFill>
                          <a:latin typeface="맑은 고딕" panose="020B0503020000020004" pitchFamily="50" charset="-127"/>
                          <a:ea typeface="맑은 고딕" panose="020B0503020000020004" pitchFamily="50" charset="-127"/>
                        </a:rPr>
                        <a:t>합계</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32,672</a:t>
                      </a:r>
                      <a:r>
                        <a:rPr lang="ko-KR" altLang="en-US" sz="1400" b="1" baseline="0" smtClean="0">
                          <a:solidFill>
                            <a:schemeClr val="bg2"/>
                          </a:solidFill>
                          <a:latin typeface="맑은 고딕" panose="020B0503020000020004" pitchFamily="50" charset="-127"/>
                          <a:ea typeface="맑은 고딕" panose="020B0503020000020004" pitchFamily="50" charset="-127"/>
                        </a:rPr>
                        <a:t>원</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b="1" spc="0" baseline="0" smtClean="0">
                          <a:solidFill>
                            <a:schemeClr val="bg2"/>
                          </a:solidFill>
                          <a:latin typeface="맑은 고딕" panose="020B0503020000020004" pitchFamily="50" charset="-127"/>
                          <a:ea typeface="맑은 고딕" panose="020B0503020000020004" pitchFamily="50" charset="-127"/>
                        </a:rPr>
                        <a:t>비고</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spc="0" baseline="0" smtClean="0">
                          <a:solidFill>
                            <a:schemeClr val="bg2"/>
                          </a:solidFill>
                          <a:latin typeface="맑은 고딕" panose="020B0503020000020004" pitchFamily="50" charset="-127"/>
                          <a:ea typeface="맑은 고딕" panose="020B0503020000020004" pitchFamily="50" charset="-127"/>
                        </a:rPr>
                        <a:t>14-bit , 2.4μs</a:t>
                      </a:r>
                      <a:endParaRPr lang="ko-KR" altLang="en-US" sz="1400" b="1" spc="0"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6" name="표 15"/>
          <p:cNvGraphicFramePr>
            <a:graphicFrameLocks noGrp="1"/>
          </p:cNvGraphicFramePr>
          <p:nvPr>
            <p:extLst>
              <p:ext uri="{D42A27DB-BD31-4B8C-83A1-F6EECF244321}">
                <p14:modId xmlns:p14="http://schemas.microsoft.com/office/powerpoint/2010/main" val="2282881378"/>
              </p:ext>
            </p:extLst>
          </p:nvPr>
        </p:nvGraphicFramePr>
        <p:xfrm>
          <a:off x="5241032" y="2420888"/>
          <a:ext cx="4032448" cy="1854219"/>
        </p:xfrm>
        <a:graphic>
          <a:graphicData uri="http://schemas.openxmlformats.org/drawingml/2006/table">
            <a:tbl>
              <a:tblPr firstRow="1" bandRow="1">
                <a:tableStyleId>{5C22544A-7EE6-4342-B048-85BDC9FD1C3A}</a:tableStyleId>
              </a:tblPr>
              <a:tblGrid>
                <a:gridCol w="1404708"/>
                <a:gridCol w="1621262"/>
                <a:gridCol w="1006478"/>
              </a:tblGrid>
              <a:tr h="446323">
                <a:tc gridSpan="3">
                  <a:txBody>
                    <a:bodyPr/>
                    <a:lstStyle/>
                    <a:p>
                      <a:pPr algn="ctr" latinLnBrk="1"/>
                      <a:r>
                        <a:rPr lang="ko-KR" altLang="en-US" sz="1400" b="1" baseline="0" smtClean="0">
                          <a:solidFill>
                            <a:schemeClr val="bg2"/>
                          </a:solidFill>
                          <a:latin typeface="맑은 고딕" panose="020B0503020000020004" pitchFamily="50" charset="-127"/>
                          <a:ea typeface="맑은 고딕" panose="020B0503020000020004" pitchFamily="50" charset="-127"/>
                        </a:rPr>
                        <a:t>내부 </a:t>
                      </a:r>
                      <a:r>
                        <a:rPr lang="en-US" altLang="ko-KR" sz="1400" b="1" baseline="0" smtClean="0">
                          <a:solidFill>
                            <a:schemeClr val="bg2"/>
                          </a:solidFill>
                          <a:latin typeface="맑은 고딕" panose="020B0503020000020004" pitchFamily="50" charset="-127"/>
                          <a:ea typeface="맑은 고딕" panose="020B0503020000020004" pitchFamily="50" charset="-127"/>
                        </a:rPr>
                        <a:t>ADC</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sz="1600" b="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en-US" altLang="ko-KR" sz="1400" b="0" baseline="-25000" dirty="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51974">
                <a:tc>
                  <a:txBody>
                    <a:bodyPr/>
                    <a:lstStyle/>
                    <a:p>
                      <a:pPr algn="ctr" latinLnBrk="1"/>
                      <a:r>
                        <a:rPr lang="en-US" altLang="ko-KR" sz="1400" b="1" baseline="0" smtClean="0">
                          <a:solidFill>
                            <a:schemeClr val="bg2"/>
                          </a:solidFill>
                          <a:latin typeface="맑은 고딕" panose="020B0503020000020004" pitchFamily="50" charset="-127"/>
                          <a:ea typeface="맑은 고딕" panose="020B0503020000020004" pitchFamily="50" charset="-127"/>
                        </a:rPr>
                        <a:t> LM358(</a:t>
                      </a:r>
                      <a:r>
                        <a:rPr lang="ko-KR" altLang="en-US" sz="1400" b="1" baseline="0" smtClean="0">
                          <a:solidFill>
                            <a:schemeClr val="bg2"/>
                          </a:solidFill>
                          <a:latin typeface="맑은 고딕" panose="020B0503020000020004" pitchFamily="50" charset="-127"/>
                          <a:ea typeface="맑은 고딕" panose="020B0503020000020004" pitchFamily="50" charset="-127"/>
                        </a:rPr>
                        <a:t>선택</a:t>
                      </a:r>
                      <a:r>
                        <a:rPr lang="en-US" altLang="ko-KR" sz="1400" b="1" baseline="0" smtClean="0">
                          <a:solidFill>
                            <a:schemeClr val="bg2"/>
                          </a:solidFill>
                          <a:latin typeface="맑은 고딕" panose="020B0503020000020004" pitchFamily="50" charset="-127"/>
                          <a:ea typeface="맑은 고딕" panose="020B0503020000020004" pitchFamily="50" charset="-127"/>
                        </a:rPr>
                        <a:t>)</a:t>
                      </a:r>
                      <a:endParaRPr lang="ko-KR" altLang="en-US" sz="1400" b="1" baseline="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baseline="0" smtClean="0">
                          <a:solidFill>
                            <a:schemeClr val="bg2"/>
                          </a:solidFill>
                          <a:latin typeface="맑은 고딕" panose="020B0503020000020004" pitchFamily="50" charset="-127"/>
                          <a:ea typeface="맑은 고딕" panose="020B0503020000020004" pitchFamily="50" charset="-127"/>
                        </a:rPr>
                        <a:t>Dual </a:t>
                      </a:r>
                      <a:r>
                        <a:rPr lang="ko-KR" altLang="en-US" sz="1400" b="1" baseline="0" smtClean="0">
                          <a:solidFill>
                            <a:schemeClr val="bg2"/>
                          </a:solidFill>
                          <a:latin typeface="맑은 고딕" panose="020B0503020000020004" pitchFamily="50" charset="-127"/>
                          <a:ea typeface="맑은 고딕" panose="020B0503020000020004" pitchFamily="50" charset="-127"/>
                        </a:rPr>
                        <a:t>연산증폭기</a:t>
                      </a:r>
                      <a:endParaRPr lang="ko-KR" altLang="en-US" sz="1400" b="1" baseline="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568</a:t>
                      </a:r>
                      <a:r>
                        <a:rPr lang="ko-KR" altLang="en-US" sz="1400" b="1" smtClean="0">
                          <a:solidFill>
                            <a:schemeClr val="bg2"/>
                          </a:solidFill>
                          <a:latin typeface="맑은 고딕" panose="020B0503020000020004" pitchFamily="50" charset="-127"/>
                          <a:ea typeface="맑은 고딕" panose="020B0503020000020004" pitchFamily="50" charset="-127"/>
                        </a:rPr>
                        <a:t>원</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algn="ctr" latinLnBrk="1"/>
                      <a:r>
                        <a:rPr lang="en-US" altLang="ko-KR" sz="1400" b="1" baseline="0" smtClean="0">
                          <a:solidFill>
                            <a:schemeClr val="bg2"/>
                          </a:solidFill>
                          <a:latin typeface="맑은 고딕" panose="020B0503020000020004" pitchFamily="50" charset="-127"/>
                          <a:ea typeface="맑은 고딕" panose="020B0503020000020004" pitchFamily="50" charset="-127"/>
                        </a:rPr>
                        <a:t>OPA4350</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b="1" baseline="0" smtClean="0">
                          <a:solidFill>
                            <a:schemeClr val="bg2"/>
                          </a:solidFill>
                          <a:latin typeface="맑은 고딕" panose="020B0503020000020004" pitchFamily="50" charset="-127"/>
                          <a:ea typeface="맑은 고딕" panose="020B0503020000020004" pitchFamily="50" charset="-127"/>
                        </a:rPr>
                        <a:t>Quad </a:t>
                      </a:r>
                      <a:r>
                        <a:rPr lang="ko-KR" altLang="en-US" sz="1400" b="1" baseline="0" smtClean="0">
                          <a:solidFill>
                            <a:schemeClr val="bg2"/>
                          </a:solidFill>
                          <a:latin typeface="맑은 고딕" panose="020B0503020000020004" pitchFamily="50" charset="-127"/>
                          <a:ea typeface="맑은 고딕" panose="020B0503020000020004" pitchFamily="50" charset="-127"/>
                        </a:rPr>
                        <a:t>연산증폭기</a:t>
                      </a:r>
                      <a:endParaRPr lang="ko-KR" altLang="en-US" sz="1400" b="1" baseline="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smtClean="0">
                          <a:solidFill>
                            <a:schemeClr val="bg2"/>
                          </a:solidFill>
                          <a:latin typeface="맑은 고딕" panose="020B0503020000020004" pitchFamily="50" charset="-127"/>
                          <a:ea typeface="맑은 고딕" panose="020B0503020000020004" pitchFamily="50" charset="-127"/>
                        </a:rPr>
                        <a:t>13,480</a:t>
                      </a:r>
                      <a:r>
                        <a:rPr lang="ko-KR" altLang="en-US" sz="1400" b="1" smtClean="0">
                          <a:solidFill>
                            <a:schemeClr val="bg2"/>
                          </a:solidFill>
                          <a:latin typeface="맑은 고딕" panose="020B0503020000020004" pitchFamily="50" charset="-127"/>
                          <a:ea typeface="맑은 고딕" panose="020B0503020000020004" pitchFamily="50" charset="-127"/>
                        </a:rPr>
                        <a:t>원</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algn="ctr" latinLnBrk="1"/>
                      <a:endParaRPr lang="ko-KR" altLang="en-US" sz="14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b="1" baseline="0" smtClean="0">
                          <a:solidFill>
                            <a:schemeClr val="bg2"/>
                          </a:solidFill>
                          <a:latin typeface="맑은 고딕" panose="020B0503020000020004" pitchFamily="50" charset="-127"/>
                          <a:ea typeface="맑은 고딕" panose="020B0503020000020004" pitchFamily="50" charset="-127"/>
                        </a:rPr>
                        <a:t>합계</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14,048</a:t>
                      </a:r>
                      <a:r>
                        <a:rPr lang="ko-KR" altLang="en-US" sz="1400" b="1" baseline="0" smtClean="0">
                          <a:solidFill>
                            <a:schemeClr val="bg2"/>
                          </a:solidFill>
                          <a:latin typeface="맑은 고딕" panose="020B0503020000020004" pitchFamily="50" charset="-127"/>
                          <a:ea typeface="맑은 고딕" panose="020B0503020000020004" pitchFamily="50" charset="-127"/>
                        </a:rPr>
                        <a:t>원</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b="1" spc="0" baseline="0" smtClean="0">
                          <a:solidFill>
                            <a:schemeClr val="bg2"/>
                          </a:solidFill>
                          <a:latin typeface="맑은 고딕" panose="020B0503020000020004" pitchFamily="50" charset="-127"/>
                          <a:ea typeface="맑은 고딕" panose="020B0503020000020004" pitchFamily="50" charset="-127"/>
                        </a:rPr>
                        <a:t>비고</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spc="0" baseline="0" smtClean="0">
                          <a:solidFill>
                            <a:schemeClr val="bg2"/>
                          </a:solidFill>
                          <a:latin typeface="맑은 고딕" panose="020B0503020000020004" pitchFamily="50" charset="-127"/>
                          <a:ea typeface="맑은 고딕" panose="020B0503020000020004" pitchFamily="50" charset="-127"/>
                        </a:rPr>
                        <a:t>12-bit , 80ns</a:t>
                      </a:r>
                      <a:endParaRPr lang="ko-KR" altLang="en-US" sz="1400" b="1" spc="0"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63945237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슬라이드 번호 개체 틀 3"/>
          <p:cNvSpPr>
            <a:spLocks noGrp="1"/>
          </p:cNvSpPr>
          <p:nvPr>
            <p:ph type="sldNum" sz="quarter" idx="10"/>
          </p:nvPr>
        </p:nvSpPr>
        <p:spPr/>
        <p:txBody>
          <a:bodyPr/>
          <a:lstStyle/>
          <a:p>
            <a:pPr>
              <a:defRPr/>
            </a:pPr>
            <a:fld id="{4939332B-5004-4CC6-BC75-ECF84419BBC1}" type="slidenum">
              <a:rPr lang="en-US" altLang="ko-KR">
                <a:latin typeface="맑은 고딕" pitchFamily="50" charset="-127"/>
                <a:ea typeface="맑은 고딕" pitchFamily="50" charset="-127"/>
              </a:rPr>
              <a:pPr>
                <a:defRPr/>
              </a:pPr>
              <a:t>2</a:t>
            </a:fld>
            <a:endParaRPr lang="en-US" altLang="ko-KR">
              <a:latin typeface="맑은 고딕" pitchFamily="50" charset="-127"/>
              <a:ea typeface="맑은 고딕" pitchFamily="50" charset="-127"/>
            </a:endParaRPr>
          </a:p>
        </p:txBody>
      </p:sp>
      <p:sp>
        <p:nvSpPr>
          <p:cNvPr id="16387"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lgn="l" eaLnBrk="1" latinLnBrk="1" hangingPunct="1">
              <a:spcBef>
                <a:spcPct val="50000"/>
              </a:spcBef>
            </a:pPr>
            <a:r>
              <a:rPr lang="ko-KR" altLang="en-US" b="1" dirty="0"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목</a:t>
            </a:r>
            <a:r>
              <a:rPr lang="en-US" altLang="ko-KR" b="1" dirty="0"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r>
              <a:rPr lang="ko-KR" altLang="en-US" b="1" dirty="0"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차</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6" name="Rectangle 53"/>
          <p:cNvSpPr>
            <a:spLocks noChangeArrowheads="1"/>
          </p:cNvSpPr>
          <p:nvPr/>
        </p:nvSpPr>
        <p:spPr bwMode="auto">
          <a:xfrm>
            <a:off x="2899098" y="2162820"/>
            <a:ext cx="4358158" cy="539750"/>
          </a:xfrm>
          <a:prstGeom prst="rect">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p>
            <a:pPr algn="l" eaLnBrk="1" latinLnBrk="1" hangingPunct="1">
              <a:defRPr/>
            </a:pPr>
            <a:r>
              <a:rPr lang="ko-KR" altLang="en-US" sz="2000" smtClean="0">
                <a:solidFill>
                  <a:srgbClr val="000066"/>
                </a:solidFill>
                <a:latin typeface="휴먼엑스포" pitchFamily="18" charset="-127"/>
                <a:ea typeface="휴먼엑스포" pitchFamily="18" charset="-127"/>
              </a:rPr>
              <a:t>    컨버터 사양</a:t>
            </a:r>
            <a:endParaRPr lang="ko-KR" altLang="en-US" sz="2000" dirty="0">
              <a:solidFill>
                <a:srgbClr val="000066"/>
              </a:solidFill>
              <a:latin typeface="휴먼엑스포" pitchFamily="18" charset="-127"/>
              <a:ea typeface="휴먼엑스포" pitchFamily="18" charset="-127"/>
            </a:endParaRPr>
          </a:p>
        </p:txBody>
      </p:sp>
      <p:grpSp>
        <p:nvGrpSpPr>
          <p:cNvPr id="17" name="Group 54"/>
          <p:cNvGrpSpPr>
            <a:grpSpLocks/>
          </p:cNvGrpSpPr>
          <p:nvPr/>
        </p:nvGrpSpPr>
        <p:grpSpPr bwMode="auto">
          <a:xfrm>
            <a:off x="2576835" y="2112020"/>
            <a:ext cx="598488" cy="647700"/>
            <a:chOff x="407" y="2364"/>
            <a:chExt cx="1403" cy="734"/>
          </a:xfrm>
        </p:grpSpPr>
        <p:sp>
          <p:nvSpPr>
            <p:cNvPr id="18" name="Oval 55"/>
            <p:cNvSpPr>
              <a:spLocks noChangeArrowheads="1"/>
            </p:cNvSpPr>
            <p:nvPr/>
          </p:nvSpPr>
          <p:spPr bwMode="auto">
            <a:xfrm>
              <a:off x="407" y="2364"/>
              <a:ext cx="1403" cy="734"/>
            </a:xfrm>
            <a:prstGeom prst="ellipse">
              <a:avLst/>
            </a:prstGeom>
            <a:gradFill rotWithShape="1">
              <a:gsLst>
                <a:gs pos="0">
                  <a:srgbClr val="000066"/>
                </a:gs>
                <a:gs pos="100000">
                  <a:srgbClr val="000066">
                    <a:gamma/>
                    <a:tint val="29804"/>
                    <a:invGamma/>
                  </a:srgbClr>
                </a:gs>
              </a:gsLst>
              <a:lin ang="2700000" scaled="1"/>
            </a:gradFill>
            <a:ln w="12700">
              <a:noFill/>
              <a:round/>
              <a:headEnd/>
              <a:tailEnd/>
            </a:ln>
            <a:effectLst/>
          </p:spPr>
          <p:txBody>
            <a:bodyPr wrap="none" anchor="ctr"/>
            <a:lstStyle/>
            <a:p>
              <a:pPr>
                <a:defRPr/>
              </a:pPr>
              <a:endParaRPr lang="ko-KR" altLang="en-US" b="1">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19" name="Oval 56"/>
            <p:cNvSpPr>
              <a:spLocks noChangeArrowheads="1"/>
            </p:cNvSpPr>
            <p:nvPr/>
          </p:nvSpPr>
          <p:spPr bwMode="auto">
            <a:xfrm>
              <a:off x="494" y="2430"/>
              <a:ext cx="1231" cy="601"/>
            </a:xfrm>
            <a:prstGeom prst="ellipse">
              <a:avLst/>
            </a:prstGeom>
            <a:gradFill rotWithShape="1">
              <a:gsLst>
                <a:gs pos="0">
                  <a:srgbClr val="000066"/>
                </a:gs>
                <a:gs pos="100000">
                  <a:srgbClr val="B3B3D1"/>
                </a:gs>
              </a:gsLst>
              <a:lin ang="2700000" scaled="1"/>
            </a:gradFill>
            <a:ln w="12700">
              <a:noFill/>
              <a:round/>
              <a:headEnd/>
              <a:tailEnd/>
            </a:ln>
          </p:spPr>
          <p:txBody>
            <a:bodyPr wrap="none" anchor="ctr"/>
            <a:lstStyle/>
            <a:p>
              <a:pPr>
                <a:spcBef>
                  <a:spcPct val="50000"/>
                </a:spcBef>
              </a:pPr>
              <a:r>
                <a:rPr lang="en-US" altLang="ko-KR" sz="1800" b="1">
                  <a:solidFill>
                    <a:schemeClr val="tx2"/>
                  </a:solidFill>
                  <a:latin typeface="맑은 고딕" pitchFamily="50" charset="-127"/>
                  <a:ea typeface="맑은 고딕" pitchFamily="50" charset="-127"/>
                </a:rPr>
                <a:t>1</a:t>
              </a:r>
            </a:p>
          </p:txBody>
        </p:sp>
      </p:grpSp>
      <p:grpSp>
        <p:nvGrpSpPr>
          <p:cNvPr id="33" name="Group 4"/>
          <p:cNvGrpSpPr>
            <a:grpSpLocks/>
          </p:cNvGrpSpPr>
          <p:nvPr/>
        </p:nvGrpSpPr>
        <p:grpSpPr bwMode="auto">
          <a:xfrm>
            <a:off x="381000" y="620713"/>
            <a:ext cx="4191000" cy="609600"/>
            <a:chOff x="624" y="528"/>
            <a:chExt cx="4272" cy="663"/>
          </a:xfrm>
        </p:grpSpPr>
        <p:sp>
          <p:nvSpPr>
            <p:cNvPr id="34"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35"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36"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37"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38"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39"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40"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41" name="Rectangle 53"/>
          <p:cNvSpPr>
            <a:spLocks noChangeArrowheads="1"/>
          </p:cNvSpPr>
          <p:nvPr/>
        </p:nvSpPr>
        <p:spPr bwMode="auto">
          <a:xfrm>
            <a:off x="2909416" y="3120132"/>
            <a:ext cx="4358158" cy="539750"/>
          </a:xfrm>
          <a:prstGeom prst="rect">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p>
            <a:pPr algn="l" eaLnBrk="1" latinLnBrk="1" hangingPunct="1">
              <a:defRPr/>
            </a:pPr>
            <a:r>
              <a:rPr lang="ko-KR" altLang="en-US" sz="2000" smtClean="0">
                <a:solidFill>
                  <a:srgbClr val="000066"/>
                </a:solidFill>
                <a:latin typeface="휴먼엑스포" pitchFamily="18" charset="-127"/>
                <a:ea typeface="휴먼엑스포" pitchFamily="18" charset="-127"/>
              </a:rPr>
              <a:t>    </a:t>
            </a:r>
            <a:r>
              <a:rPr lang="en-US" altLang="ko-KR" sz="2000" smtClean="0">
                <a:solidFill>
                  <a:srgbClr val="000066"/>
                </a:solidFill>
                <a:latin typeface="휴먼엑스포" pitchFamily="18" charset="-127"/>
                <a:ea typeface="휴먼엑스포" pitchFamily="18" charset="-127"/>
              </a:rPr>
              <a:t>DSP Controller </a:t>
            </a:r>
            <a:r>
              <a:rPr lang="ko-KR" altLang="en-US" sz="2000" smtClean="0">
                <a:solidFill>
                  <a:srgbClr val="000066"/>
                </a:solidFill>
                <a:latin typeface="휴먼엑스포" pitchFamily="18" charset="-127"/>
                <a:ea typeface="휴먼엑스포" pitchFamily="18" charset="-127"/>
              </a:rPr>
              <a:t>분석</a:t>
            </a:r>
            <a:endParaRPr lang="ko-KR" altLang="en-US" sz="2000" dirty="0">
              <a:solidFill>
                <a:srgbClr val="000066"/>
              </a:solidFill>
              <a:latin typeface="휴먼엑스포" pitchFamily="18" charset="-127"/>
              <a:ea typeface="휴먼엑스포" pitchFamily="18" charset="-127"/>
            </a:endParaRPr>
          </a:p>
        </p:txBody>
      </p:sp>
      <p:grpSp>
        <p:nvGrpSpPr>
          <p:cNvPr id="42" name="Group 54"/>
          <p:cNvGrpSpPr>
            <a:grpSpLocks/>
          </p:cNvGrpSpPr>
          <p:nvPr/>
        </p:nvGrpSpPr>
        <p:grpSpPr bwMode="auto">
          <a:xfrm>
            <a:off x="2587153" y="3069332"/>
            <a:ext cx="598488" cy="647700"/>
            <a:chOff x="407" y="2364"/>
            <a:chExt cx="1403" cy="734"/>
          </a:xfrm>
        </p:grpSpPr>
        <p:sp>
          <p:nvSpPr>
            <p:cNvPr id="43" name="Oval 55"/>
            <p:cNvSpPr>
              <a:spLocks noChangeArrowheads="1"/>
            </p:cNvSpPr>
            <p:nvPr/>
          </p:nvSpPr>
          <p:spPr bwMode="auto">
            <a:xfrm>
              <a:off x="407" y="2364"/>
              <a:ext cx="1403" cy="734"/>
            </a:xfrm>
            <a:prstGeom prst="ellipse">
              <a:avLst/>
            </a:prstGeom>
            <a:gradFill rotWithShape="1">
              <a:gsLst>
                <a:gs pos="0">
                  <a:srgbClr val="000066"/>
                </a:gs>
                <a:gs pos="100000">
                  <a:srgbClr val="000066">
                    <a:gamma/>
                    <a:tint val="29804"/>
                    <a:invGamma/>
                  </a:srgbClr>
                </a:gs>
              </a:gsLst>
              <a:lin ang="2700000" scaled="1"/>
            </a:gradFill>
            <a:ln w="12700">
              <a:noFill/>
              <a:round/>
              <a:headEnd/>
              <a:tailEnd/>
            </a:ln>
            <a:effectLst/>
          </p:spPr>
          <p:txBody>
            <a:bodyPr wrap="none" anchor="ctr"/>
            <a:lstStyle/>
            <a:p>
              <a:pPr>
                <a:defRPr/>
              </a:pPr>
              <a:endParaRPr lang="ko-KR" altLang="en-US" b="1">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44" name="Oval 56"/>
            <p:cNvSpPr>
              <a:spLocks noChangeArrowheads="1"/>
            </p:cNvSpPr>
            <p:nvPr/>
          </p:nvSpPr>
          <p:spPr bwMode="auto">
            <a:xfrm>
              <a:off x="494" y="2430"/>
              <a:ext cx="1231" cy="601"/>
            </a:xfrm>
            <a:prstGeom prst="ellipse">
              <a:avLst/>
            </a:prstGeom>
            <a:gradFill rotWithShape="1">
              <a:gsLst>
                <a:gs pos="0">
                  <a:srgbClr val="000066"/>
                </a:gs>
                <a:gs pos="100000">
                  <a:srgbClr val="B3B3D1"/>
                </a:gs>
              </a:gsLst>
              <a:lin ang="2700000" scaled="1"/>
            </a:gradFill>
            <a:ln w="12700">
              <a:noFill/>
              <a:round/>
              <a:headEnd/>
              <a:tailEnd/>
            </a:ln>
          </p:spPr>
          <p:txBody>
            <a:bodyPr wrap="none" anchor="ctr"/>
            <a:lstStyle/>
            <a:p>
              <a:pPr>
                <a:spcBef>
                  <a:spcPct val="50000"/>
                </a:spcBef>
              </a:pPr>
              <a:r>
                <a:rPr lang="en-US" altLang="ko-KR" sz="1800" b="1" dirty="0">
                  <a:solidFill>
                    <a:schemeClr val="tx2"/>
                  </a:solidFill>
                  <a:latin typeface="맑은 고딕" pitchFamily="50" charset="-127"/>
                  <a:ea typeface="맑은 고딕" pitchFamily="50" charset="-127"/>
                </a:rPr>
                <a:t>2</a:t>
              </a:r>
            </a:p>
          </p:txBody>
        </p:sp>
      </p:grpSp>
      <p:sp>
        <p:nvSpPr>
          <p:cNvPr id="24" name="Rectangle 53"/>
          <p:cNvSpPr>
            <a:spLocks noChangeArrowheads="1"/>
          </p:cNvSpPr>
          <p:nvPr/>
        </p:nvSpPr>
        <p:spPr bwMode="auto">
          <a:xfrm>
            <a:off x="2909416" y="4056236"/>
            <a:ext cx="4358158" cy="539750"/>
          </a:xfrm>
          <a:prstGeom prst="rect">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p>
            <a:pPr>
              <a:spcBef>
                <a:spcPct val="50000"/>
              </a:spcBef>
            </a:pPr>
            <a:r>
              <a:rPr lang="ko-KR" altLang="en-US" sz="2000" smtClean="0">
                <a:solidFill>
                  <a:srgbClr val="000066"/>
                </a:solidFill>
                <a:latin typeface="휴먼엑스포" pitchFamily="18" charset="-127"/>
                <a:ea typeface="휴먼엑스포" pitchFamily="18" charset="-127"/>
              </a:rPr>
              <a:t>    컨버터 필터설계</a:t>
            </a:r>
            <a:endParaRPr lang="ko-KR" altLang="en-US" sz="2000" dirty="0">
              <a:solidFill>
                <a:srgbClr val="000066"/>
              </a:solidFill>
              <a:latin typeface="휴먼엑스포" pitchFamily="18" charset="-127"/>
              <a:ea typeface="휴먼엑스포" pitchFamily="18" charset="-127"/>
            </a:endParaRPr>
          </a:p>
        </p:txBody>
      </p:sp>
      <p:grpSp>
        <p:nvGrpSpPr>
          <p:cNvPr id="25" name="Group 54"/>
          <p:cNvGrpSpPr>
            <a:grpSpLocks/>
          </p:cNvGrpSpPr>
          <p:nvPr/>
        </p:nvGrpSpPr>
        <p:grpSpPr bwMode="auto">
          <a:xfrm>
            <a:off x="2587153" y="4005436"/>
            <a:ext cx="598488" cy="647700"/>
            <a:chOff x="407" y="2364"/>
            <a:chExt cx="1403" cy="734"/>
          </a:xfrm>
        </p:grpSpPr>
        <p:sp>
          <p:nvSpPr>
            <p:cNvPr id="26" name="Oval 55"/>
            <p:cNvSpPr>
              <a:spLocks noChangeArrowheads="1"/>
            </p:cNvSpPr>
            <p:nvPr/>
          </p:nvSpPr>
          <p:spPr bwMode="auto">
            <a:xfrm>
              <a:off x="407" y="2364"/>
              <a:ext cx="1403" cy="734"/>
            </a:xfrm>
            <a:prstGeom prst="ellipse">
              <a:avLst/>
            </a:prstGeom>
            <a:gradFill rotWithShape="1">
              <a:gsLst>
                <a:gs pos="0">
                  <a:srgbClr val="000066"/>
                </a:gs>
                <a:gs pos="100000">
                  <a:srgbClr val="000066">
                    <a:gamma/>
                    <a:tint val="29804"/>
                    <a:invGamma/>
                  </a:srgbClr>
                </a:gs>
              </a:gsLst>
              <a:lin ang="2700000" scaled="1"/>
            </a:gradFill>
            <a:ln w="12700">
              <a:noFill/>
              <a:round/>
              <a:headEnd/>
              <a:tailEnd/>
            </a:ln>
            <a:effectLst/>
          </p:spPr>
          <p:txBody>
            <a:bodyPr wrap="none" anchor="ctr"/>
            <a:lstStyle/>
            <a:p>
              <a:pPr>
                <a:defRPr/>
              </a:pPr>
              <a:endParaRPr lang="ko-KR" altLang="en-US" b="1">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27" name="Oval 56"/>
            <p:cNvSpPr>
              <a:spLocks noChangeArrowheads="1"/>
            </p:cNvSpPr>
            <p:nvPr/>
          </p:nvSpPr>
          <p:spPr bwMode="auto">
            <a:xfrm>
              <a:off x="494" y="2430"/>
              <a:ext cx="1231" cy="601"/>
            </a:xfrm>
            <a:prstGeom prst="ellipse">
              <a:avLst/>
            </a:prstGeom>
            <a:gradFill rotWithShape="1">
              <a:gsLst>
                <a:gs pos="0">
                  <a:srgbClr val="000066"/>
                </a:gs>
                <a:gs pos="100000">
                  <a:srgbClr val="B3B3D1"/>
                </a:gs>
              </a:gsLst>
              <a:lin ang="2700000" scaled="1"/>
            </a:gradFill>
            <a:ln w="12700">
              <a:noFill/>
              <a:round/>
              <a:headEnd/>
              <a:tailEnd/>
            </a:ln>
          </p:spPr>
          <p:txBody>
            <a:bodyPr wrap="none" anchor="ctr"/>
            <a:lstStyle/>
            <a:p>
              <a:pPr>
                <a:spcBef>
                  <a:spcPct val="50000"/>
                </a:spcBef>
              </a:pPr>
              <a:r>
                <a:rPr lang="en-US" altLang="ko-KR" sz="1800" b="1" dirty="0" smtClean="0">
                  <a:solidFill>
                    <a:schemeClr val="tx2"/>
                  </a:solidFill>
                  <a:latin typeface="맑은 고딕" pitchFamily="50" charset="-127"/>
                  <a:ea typeface="맑은 고딕" pitchFamily="50" charset="-127"/>
                </a:rPr>
                <a:t>3</a:t>
              </a:r>
              <a:endParaRPr lang="en-US" altLang="ko-KR" sz="1800" b="1" dirty="0">
                <a:solidFill>
                  <a:schemeClr val="tx2"/>
                </a:solidFill>
                <a:latin typeface="맑은 고딕" pitchFamily="50" charset="-127"/>
                <a:ea typeface="맑은 고딕" pitchFamily="50" charset="-127"/>
              </a:endParaRPr>
            </a:p>
          </p:txBody>
        </p:sp>
      </p:gr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20</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DSP(Power &amp; </a:t>
            </a:r>
            <a:r>
              <a:rPr lang="ko-KR" altLang="en-US" sz="2000" smtClean="0">
                <a:solidFill>
                  <a:srgbClr val="000000"/>
                </a:solidFill>
                <a:latin typeface="HY헤드라인M" pitchFamily="18" charset="-127"/>
                <a:ea typeface="HY헤드라인M" pitchFamily="18" charset="-127"/>
              </a:rPr>
              <a:t>내부 </a:t>
            </a:r>
            <a:r>
              <a:rPr lang="en-US" altLang="ko-KR" sz="2000" smtClean="0">
                <a:solidFill>
                  <a:srgbClr val="000000"/>
                </a:solidFill>
                <a:latin typeface="HY헤드라인M" pitchFamily="18" charset="-127"/>
                <a:ea typeface="HY헤드라인M" pitchFamily="18" charset="-127"/>
              </a:rPr>
              <a:t>ADC)</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568" y="3440202"/>
            <a:ext cx="3312368" cy="2797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6976" y="3429000"/>
            <a:ext cx="3981054" cy="2808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923" y="1700808"/>
            <a:ext cx="3565013"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L 도형 17"/>
          <p:cNvSpPr/>
          <p:nvPr/>
        </p:nvSpPr>
        <p:spPr bwMode="auto">
          <a:xfrm flipV="1">
            <a:off x="2399121" y="2031088"/>
            <a:ext cx="591118" cy="527861"/>
          </a:xfrm>
          <a:prstGeom prst="corner">
            <a:avLst>
              <a:gd name="adj1" fmla="val 50793"/>
              <a:gd name="adj2" fmla="val 247690"/>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9" name="TextBox 18"/>
          <p:cNvSpPr txBox="1"/>
          <p:nvPr/>
        </p:nvSpPr>
        <p:spPr>
          <a:xfrm>
            <a:off x="2359367" y="2511002"/>
            <a:ext cx="657645"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U101</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157524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20" name="Text Box 12"/>
          <p:cNvSpPr txBox="1">
            <a:spLocks noChangeArrowheads="1"/>
          </p:cNvSpPr>
          <p:nvPr/>
        </p:nvSpPr>
        <p:spPr bwMode="auto">
          <a:xfrm>
            <a:off x="704528" y="1052736"/>
            <a:ext cx="6095280" cy="505203"/>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DSP(GPIO)</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64" y="1772816"/>
            <a:ext cx="6840760" cy="4129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2584" y="2382787"/>
            <a:ext cx="2408188" cy="3028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796587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DSP(PWM) - Buffer</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714" y="3717032"/>
            <a:ext cx="4794847" cy="2190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923" y="1700808"/>
            <a:ext cx="3565013"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L 도형 14"/>
          <p:cNvSpPr/>
          <p:nvPr/>
        </p:nvSpPr>
        <p:spPr bwMode="auto">
          <a:xfrm flipV="1">
            <a:off x="2399121" y="2031088"/>
            <a:ext cx="591118" cy="527861"/>
          </a:xfrm>
          <a:prstGeom prst="corner">
            <a:avLst>
              <a:gd name="adj1" fmla="val 50793"/>
              <a:gd name="adj2" fmla="val 247690"/>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6" name="TextBox 15"/>
          <p:cNvSpPr txBox="1"/>
          <p:nvPr/>
        </p:nvSpPr>
        <p:spPr>
          <a:xfrm>
            <a:off x="2368420" y="2276872"/>
            <a:ext cx="657645"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U101</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pic>
        <p:nvPicPr>
          <p:cNvPr id="17"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53219"/>
          <a:stretch/>
        </p:blipFill>
        <p:spPr bwMode="auto">
          <a:xfrm>
            <a:off x="5613457" y="3645024"/>
            <a:ext cx="3765575" cy="2266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L 도형 17"/>
          <p:cNvSpPr/>
          <p:nvPr/>
        </p:nvSpPr>
        <p:spPr bwMode="auto">
          <a:xfrm flipV="1">
            <a:off x="2377993" y="2645965"/>
            <a:ext cx="650230" cy="297964"/>
          </a:xfrm>
          <a:prstGeom prst="corner">
            <a:avLst>
              <a:gd name="adj1" fmla="val 50793"/>
              <a:gd name="adj2" fmla="val 247690"/>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9" name="TextBox 18"/>
          <p:cNvSpPr txBox="1"/>
          <p:nvPr/>
        </p:nvSpPr>
        <p:spPr>
          <a:xfrm>
            <a:off x="2316012" y="2852936"/>
            <a:ext cx="449180"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U8</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1" name="TextBox 20"/>
          <p:cNvSpPr txBox="1"/>
          <p:nvPr/>
        </p:nvSpPr>
        <p:spPr>
          <a:xfrm>
            <a:off x="2648893" y="2852936"/>
            <a:ext cx="449180"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U9</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3" name="오른쪽 중괄호 2"/>
          <p:cNvSpPr/>
          <p:nvPr/>
        </p:nvSpPr>
        <p:spPr bwMode="auto">
          <a:xfrm>
            <a:off x="5225168" y="4023170"/>
            <a:ext cx="303896" cy="789141"/>
          </a:xfrm>
          <a:prstGeom prst="rightBrace">
            <a:avLst/>
          </a:prstGeom>
          <a:noFill/>
          <a:ln w="9525" cap="flat" cmpd="sng" algn="ctr">
            <a:solidFill>
              <a:schemeClr val="bg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22" name="TextBox 21"/>
          <p:cNvSpPr txBox="1"/>
          <p:nvPr/>
        </p:nvSpPr>
        <p:spPr>
          <a:xfrm>
            <a:off x="5961112" y="5857527"/>
            <a:ext cx="3240360"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74ACT541 </a:t>
            </a:r>
            <a:r>
              <a:rPr lang="en-US" altLang="ko-KR" sz="1400" b="1">
                <a:solidFill>
                  <a:schemeClr val="bg2"/>
                </a:solidFill>
                <a:latin typeface="맑은 고딕" panose="020B0503020000020004" pitchFamily="50" charset="-127"/>
                <a:ea typeface="맑은 고딕" panose="020B0503020000020004" pitchFamily="50" charset="-127"/>
              </a:rPr>
              <a:t>(</a:t>
            </a:r>
            <a:r>
              <a:rPr lang="en-US" altLang="ko-KR" sz="1400" b="1" smtClean="0">
                <a:solidFill>
                  <a:schemeClr val="bg2"/>
                </a:solidFill>
                <a:latin typeface="맑은 고딕" panose="020B0503020000020004" pitchFamily="50" charset="-127"/>
                <a:ea typeface="맑은 고딕" panose="020B0503020000020004" pitchFamily="50" charset="-127"/>
              </a:rPr>
              <a:t>U16)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23" name="TextBox 22"/>
          <p:cNvSpPr txBox="1"/>
          <p:nvPr/>
        </p:nvSpPr>
        <p:spPr>
          <a:xfrm>
            <a:off x="6616475" y="6136399"/>
            <a:ext cx="1929634" cy="307777"/>
          </a:xfrm>
          <a:prstGeom prst="rect">
            <a:avLst/>
          </a:prstGeom>
          <a:noFill/>
        </p:spPr>
        <p:txBody>
          <a:bodyPr wrap="square" rtlCol="0">
            <a:spAutoFit/>
          </a:bodyPr>
          <a:lstStyle/>
          <a:p>
            <a:pPr algn="ctr"/>
            <a:r>
              <a:rPr lang="ko-KR" altLang="en-US" sz="1400" b="1" smtClean="0">
                <a:solidFill>
                  <a:schemeClr val="bg2"/>
                </a:solidFill>
                <a:latin typeface="맑은 고딕" panose="020B0503020000020004" pitchFamily="50" charset="-127"/>
                <a:ea typeface="맑은 고딕" panose="020B0503020000020004" pitchFamily="50" charset="-127"/>
              </a:rPr>
              <a:t>가격</a:t>
            </a:r>
            <a:r>
              <a:rPr lang="en-US" altLang="ko-KR" sz="1400" b="1" smtClean="0">
                <a:solidFill>
                  <a:schemeClr val="bg2"/>
                </a:solidFill>
                <a:latin typeface="맑은 고딕" panose="020B0503020000020004" pitchFamily="50" charset="-127"/>
                <a:ea typeface="맑은 고딕" panose="020B0503020000020004" pitchFamily="50" charset="-127"/>
              </a:rPr>
              <a:t>: 719</a:t>
            </a:r>
            <a:r>
              <a:rPr lang="ko-KR" altLang="en-US" sz="1400" b="1" smtClean="0">
                <a:solidFill>
                  <a:schemeClr val="bg2"/>
                </a:solidFill>
                <a:latin typeface="맑은 고딕" panose="020B0503020000020004" pitchFamily="50" charset="-127"/>
                <a:ea typeface="맑은 고딕" panose="020B0503020000020004" pitchFamily="50" charset="-127"/>
              </a:rPr>
              <a:t>원</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graphicFrame>
        <p:nvGraphicFramePr>
          <p:cNvPr id="26" name="표 25"/>
          <p:cNvGraphicFramePr>
            <a:graphicFrameLocks noGrp="1"/>
          </p:cNvGraphicFramePr>
          <p:nvPr>
            <p:extLst>
              <p:ext uri="{D42A27DB-BD31-4B8C-83A1-F6EECF244321}">
                <p14:modId xmlns:p14="http://schemas.microsoft.com/office/powerpoint/2010/main" val="4166181489"/>
              </p:ext>
            </p:extLst>
          </p:nvPr>
        </p:nvGraphicFramePr>
        <p:xfrm>
          <a:off x="5817096" y="1014849"/>
          <a:ext cx="3419827" cy="2558167"/>
        </p:xfrm>
        <a:graphic>
          <a:graphicData uri="http://schemas.openxmlformats.org/drawingml/2006/table">
            <a:tbl>
              <a:tblPr firstRow="1" bandRow="1">
                <a:tableStyleId>{5C22544A-7EE6-4342-B048-85BDC9FD1C3A}</a:tableStyleId>
              </a:tblPr>
              <a:tblGrid>
                <a:gridCol w="1605225"/>
                <a:gridCol w="1256263"/>
                <a:gridCol w="558339"/>
              </a:tblGrid>
              <a:tr h="446323">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mtClean="0">
                          <a:solidFill>
                            <a:schemeClr val="bg2"/>
                          </a:solidFill>
                          <a:latin typeface="맑은 고딕" panose="020B0503020000020004" pitchFamily="50" charset="-127"/>
                          <a:ea typeface="맑은 고딕" panose="020B0503020000020004" pitchFamily="50" charset="-127"/>
                        </a:rPr>
                        <a:t>74ACT541 (Non</a:t>
                      </a:r>
                      <a:r>
                        <a:rPr lang="en-US" altLang="ko-KR" sz="1200" b="1" baseline="0" smtClean="0">
                          <a:solidFill>
                            <a:schemeClr val="bg2"/>
                          </a:solidFill>
                          <a:latin typeface="맑은 고딕" panose="020B0503020000020004" pitchFamily="50" charset="-127"/>
                          <a:ea typeface="맑은 고딕" panose="020B0503020000020004" pitchFamily="50" charset="-127"/>
                        </a:rPr>
                        <a:t> Inverted </a:t>
                      </a:r>
                      <a:r>
                        <a:rPr lang="en-US" altLang="ko-KR" sz="1200" b="1" smtClean="0">
                          <a:solidFill>
                            <a:schemeClr val="bg2"/>
                          </a:solidFill>
                          <a:latin typeface="맑은 고딕" panose="020B0503020000020004" pitchFamily="50" charset="-127"/>
                          <a:ea typeface="맑은 고딕" panose="020B0503020000020004" pitchFamily="50" charset="-127"/>
                        </a:rPr>
                        <a:t>Buffer)</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sz="1600" b="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en-US" altLang="ko-KR" sz="1400" b="0" baseline="-25000" dirty="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51974">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V</a:t>
                      </a:r>
                      <a:r>
                        <a:rPr lang="en-US" altLang="ko-KR" sz="1200" b="1" baseline="-25000" smtClean="0">
                          <a:solidFill>
                            <a:schemeClr val="bg2"/>
                          </a:solidFill>
                          <a:latin typeface="맑은 고딕" panose="020B0503020000020004" pitchFamily="50" charset="-127"/>
                          <a:ea typeface="맑은 고딕" panose="020B0503020000020004" pitchFamily="50" charset="-127"/>
                        </a:rPr>
                        <a:t>S</a:t>
                      </a:r>
                      <a:endParaRPr lang="ko-KR" altLang="en-US" sz="12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5</a:t>
                      </a:r>
                      <a:endParaRPr lang="ko-KR" altLang="en-US" sz="12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V</a:t>
                      </a:r>
                      <a:endParaRPr lang="ko-KR" altLang="en-US" sz="12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V</a:t>
                      </a:r>
                      <a:r>
                        <a:rPr lang="en-US" altLang="ko-KR" sz="1200" b="1" baseline="-25000" smtClean="0">
                          <a:solidFill>
                            <a:schemeClr val="bg2"/>
                          </a:solidFill>
                          <a:latin typeface="맑은 고딕" panose="020B0503020000020004" pitchFamily="50" charset="-127"/>
                          <a:ea typeface="맑은 고딕" panose="020B0503020000020004" pitchFamily="50" charset="-127"/>
                        </a:rPr>
                        <a:t>IN</a:t>
                      </a:r>
                      <a:endParaRPr lang="ko-KR" altLang="en-US" sz="12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1" baseline="0" smtClean="0">
                          <a:solidFill>
                            <a:schemeClr val="bg2"/>
                          </a:solidFill>
                          <a:latin typeface="맑은 고딕" panose="020B0503020000020004" pitchFamily="50" charset="-127"/>
                          <a:ea typeface="맑은 고딕" panose="020B0503020000020004" pitchFamily="50" charset="-127"/>
                        </a:rPr>
                        <a:t>1.5</a:t>
                      </a:r>
                      <a:endParaRPr lang="ko-KR" altLang="en-US" sz="1200" b="1" baseline="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V</a:t>
                      </a:r>
                      <a:endParaRPr lang="ko-KR" altLang="en-US" sz="12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V</a:t>
                      </a:r>
                      <a:r>
                        <a:rPr lang="en-US" altLang="ko-KR" sz="1200" b="1" baseline="-25000" smtClean="0">
                          <a:solidFill>
                            <a:schemeClr val="bg2"/>
                          </a:solidFill>
                          <a:latin typeface="맑은 고딕" panose="020B0503020000020004" pitchFamily="50" charset="-127"/>
                          <a:ea typeface="맑은 고딕" panose="020B0503020000020004" pitchFamily="50" charset="-127"/>
                        </a:rPr>
                        <a:t>OUT</a:t>
                      </a:r>
                      <a:endParaRPr lang="ko-KR" altLang="en-US" sz="12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4.99</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V</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pc="0" baseline="0" smtClean="0">
                          <a:solidFill>
                            <a:schemeClr val="bg2"/>
                          </a:solidFill>
                          <a:latin typeface="맑은 고딕" panose="020B0503020000020004" pitchFamily="50" charset="-127"/>
                          <a:ea typeface="맑은 고딕" panose="020B0503020000020004" pitchFamily="50" charset="-127"/>
                        </a:rPr>
                        <a:t>T</a:t>
                      </a:r>
                      <a:r>
                        <a:rPr lang="en-US" altLang="ko-KR" sz="1200" b="1" spc="0" baseline="-25000" smtClean="0">
                          <a:solidFill>
                            <a:schemeClr val="bg2"/>
                          </a:solidFill>
                          <a:latin typeface="맑은 고딕" panose="020B0503020000020004" pitchFamily="50" charset="-127"/>
                          <a:ea typeface="맑은 고딕" panose="020B0503020000020004" pitchFamily="50" charset="-127"/>
                        </a:rPr>
                        <a:t>Propagation_Delay</a:t>
                      </a:r>
                      <a:endParaRPr lang="ko-KR" altLang="en-US" sz="1200" b="1" spc="0"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5</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ns</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pc="0" baseline="0" smtClean="0">
                          <a:solidFill>
                            <a:schemeClr val="bg2"/>
                          </a:solidFill>
                          <a:latin typeface="맑은 고딕" panose="020B0503020000020004" pitchFamily="50" charset="-127"/>
                          <a:ea typeface="맑은 고딕" panose="020B0503020000020004" pitchFamily="50" charset="-127"/>
                        </a:rPr>
                        <a:t>T</a:t>
                      </a:r>
                      <a:r>
                        <a:rPr lang="en-US" altLang="ko-KR" sz="1200" b="1" spc="0" baseline="-25000" smtClean="0">
                          <a:solidFill>
                            <a:schemeClr val="bg2"/>
                          </a:solidFill>
                          <a:latin typeface="맑은 고딕" panose="020B0503020000020004" pitchFamily="50" charset="-127"/>
                          <a:ea typeface="맑은 고딕" panose="020B0503020000020004" pitchFamily="50" charset="-127"/>
                        </a:rPr>
                        <a:t>Operating</a:t>
                      </a:r>
                      <a:endParaRPr lang="ko-KR" altLang="en-US" sz="1200" b="1" spc="0"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-40 ~ 85</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baseline="0" smtClean="0">
                          <a:solidFill>
                            <a:schemeClr val="bg2"/>
                          </a:solidFill>
                          <a:latin typeface="맑은 고딕" panose="020B0503020000020004" pitchFamily="50" charset="-127"/>
                          <a:ea typeface="맑은 고딕" panose="020B0503020000020004" pitchFamily="50" charset="-127"/>
                        </a:rPr>
                        <a:t>℃</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spc="0" baseline="0" smtClean="0">
                          <a:solidFill>
                            <a:schemeClr val="bg2"/>
                          </a:solidFill>
                          <a:latin typeface="맑은 고딕" panose="020B0503020000020004" pitchFamily="50" charset="-127"/>
                          <a:ea typeface="맑은 고딕" panose="020B0503020000020004" pitchFamily="50" charset="-127"/>
                        </a:rPr>
                        <a:t>가격</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mtClean="0">
                          <a:solidFill>
                            <a:schemeClr val="bg2"/>
                          </a:solidFill>
                          <a:latin typeface="맑은 고딕" panose="020B0503020000020004" pitchFamily="50" charset="-127"/>
                          <a:ea typeface="맑은 고딕" panose="020B0503020000020004" pitchFamily="50" charset="-127"/>
                        </a:rPr>
                        <a:t>13,480</a:t>
                      </a:r>
                      <a:endParaRPr lang="ko-KR" altLang="en-US" sz="1200" b="1" spc="0"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baseline="0" smtClean="0">
                          <a:solidFill>
                            <a:schemeClr val="bg2"/>
                          </a:solidFill>
                          <a:latin typeface="맑은 고딕" panose="020B0503020000020004" pitchFamily="50" charset="-127"/>
                          <a:ea typeface="맑은 고딕" panose="020B0503020000020004" pitchFamily="50" charset="-127"/>
                        </a:rPr>
                        <a:t>원</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61920231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2613" t="22843" r="7243" b="8058"/>
          <a:stretch/>
        </p:blipFill>
        <p:spPr bwMode="auto">
          <a:xfrm flipH="1">
            <a:off x="821512" y="1700807"/>
            <a:ext cx="3555424" cy="1703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a:solidFill>
                  <a:srgbClr val="000000"/>
                </a:solidFill>
                <a:latin typeface="HY헤드라인M" pitchFamily="18" charset="-127"/>
                <a:ea typeface="HY헤드라인M" pitchFamily="18" charset="-127"/>
              </a:rPr>
              <a:t>DSP(PWM) - </a:t>
            </a:r>
            <a:r>
              <a:rPr lang="en-US" altLang="ko-KR" sz="2000" smtClean="0">
                <a:solidFill>
                  <a:srgbClr val="000000"/>
                </a:solidFill>
                <a:latin typeface="HY헤드라인M" pitchFamily="18" charset="-127"/>
                <a:ea typeface="HY헤드라인M" pitchFamily="18" charset="-127"/>
              </a:rPr>
              <a:t>Connecter</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229" y="1447226"/>
            <a:ext cx="2629769" cy="4538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49714" r="-315"/>
          <a:stretch/>
        </p:blipFill>
        <p:spPr bwMode="auto">
          <a:xfrm>
            <a:off x="344488" y="3789040"/>
            <a:ext cx="4073067" cy="2266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923" y="1700808"/>
            <a:ext cx="3565013"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L 도형 16"/>
          <p:cNvSpPr/>
          <p:nvPr/>
        </p:nvSpPr>
        <p:spPr bwMode="auto">
          <a:xfrm flipV="1">
            <a:off x="2139732" y="2996952"/>
            <a:ext cx="1343225" cy="360536"/>
          </a:xfrm>
          <a:prstGeom prst="corner">
            <a:avLst>
              <a:gd name="adj1" fmla="val 50793"/>
              <a:gd name="adj2" fmla="val 372563"/>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8" name="TextBox 17"/>
          <p:cNvSpPr txBox="1"/>
          <p:nvPr/>
        </p:nvSpPr>
        <p:spPr>
          <a:xfrm>
            <a:off x="2998906" y="3302674"/>
            <a:ext cx="494098"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J19</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19" name="L 도형 18"/>
          <p:cNvSpPr/>
          <p:nvPr/>
        </p:nvSpPr>
        <p:spPr bwMode="auto">
          <a:xfrm flipV="1">
            <a:off x="2377993" y="2645965"/>
            <a:ext cx="650230" cy="297964"/>
          </a:xfrm>
          <a:prstGeom prst="corner">
            <a:avLst>
              <a:gd name="adj1" fmla="val 50793"/>
              <a:gd name="adj2" fmla="val 247690"/>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21" name="TextBox 20"/>
          <p:cNvSpPr txBox="1"/>
          <p:nvPr/>
        </p:nvSpPr>
        <p:spPr>
          <a:xfrm>
            <a:off x="2316012" y="2401143"/>
            <a:ext cx="449180"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U8</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2" name="TextBox 21"/>
          <p:cNvSpPr txBox="1"/>
          <p:nvPr/>
        </p:nvSpPr>
        <p:spPr>
          <a:xfrm>
            <a:off x="2648893" y="2401143"/>
            <a:ext cx="449180"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U9</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3" name="TextBox 22"/>
          <p:cNvSpPr txBox="1"/>
          <p:nvPr/>
        </p:nvSpPr>
        <p:spPr>
          <a:xfrm>
            <a:off x="2603486" y="3302674"/>
            <a:ext cx="494098"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J21</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4" name="TextBox 23"/>
          <p:cNvSpPr txBox="1"/>
          <p:nvPr/>
        </p:nvSpPr>
        <p:spPr>
          <a:xfrm>
            <a:off x="2207234" y="3302674"/>
            <a:ext cx="494098"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J22</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5" name="L 도형 24"/>
          <p:cNvSpPr/>
          <p:nvPr/>
        </p:nvSpPr>
        <p:spPr bwMode="auto">
          <a:xfrm flipV="1">
            <a:off x="3032662" y="2645965"/>
            <a:ext cx="403741" cy="297964"/>
          </a:xfrm>
          <a:prstGeom prst="corner">
            <a:avLst>
              <a:gd name="adj1" fmla="val 50793"/>
              <a:gd name="adj2" fmla="val 247690"/>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26" name="TextBox 25"/>
          <p:cNvSpPr txBox="1"/>
          <p:nvPr/>
        </p:nvSpPr>
        <p:spPr>
          <a:xfrm>
            <a:off x="3008933" y="2401143"/>
            <a:ext cx="449180"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J8</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cxnSp>
        <p:nvCxnSpPr>
          <p:cNvPr id="28" name="직선 연결선 27"/>
          <p:cNvCxnSpPr/>
          <p:nvPr/>
        </p:nvCxnSpPr>
        <p:spPr bwMode="auto">
          <a:xfrm>
            <a:off x="4520952" y="4329308"/>
            <a:ext cx="376632" cy="0"/>
          </a:xfrm>
          <a:prstGeom prst="line">
            <a:avLst/>
          </a:prstGeom>
          <a:solidFill>
            <a:srgbClr val="C0C0C0"/>
          </a:solidFill>
          <a:ln w="38100" cap="flat" cmpd="sng" algn="ctr">
            <a:solidFill>
              <a:schemeClr val="bg2"/>
            </a:solidFill>
            <a:prstDash val="solid"/>
            <a:round/>
            <a:headEnd type="none" w="sm" len="sm"/>
            <a:tailEnd type="none" w="sm" len="sm"/>
          </a:ln>
          <a:effectLst/>
        </p:spPr>
      </p:cxnSp>
      <p:cxnSp>
        <p:nvCxnSpPr>
          <p:cNvPr id="29" name="직선 연결선 28"/>
          <p:cNvCxnSpPr/>
          <p:nvPr/>
        </p:nvCxnSpPr>
        <p:spPr bwMode="auto">
          <a:xfrm>
            <a:off x="4520952" y="3234902"/>
            <a:ext cx="0" cy="1111219"/>
          </a:xfrm>
          <a:prstGeom prst="line">
            <a:avLst/>
          </a:prstGeom>
          <a:solidFill>
            <a:srgbClr val="C0C0C0"/>
          </a:solidFill>
          <a:ln w="38100" cap="flat" cmpd="sng" algn="ctr">
            <a:solidFill>
              <a:schemeClr val="bg2"/>
            </a:solidFill>
            <a:prstDash val="solid"/>
            <a:round/>
            <a:headEnd type="none" w="sm" len="sm"/>
            <a:tailEnd type="none" w="sm" len="sm"/>
          </a:ln>
          <a:effectLst/>
        </p:spPr>
      </p:cxnSp>
      <p:cxnSp>
        <p:nvCxnSpPr>
          <p:cNvPr id="40" name="직선 연결선 39"/>
          <p:cNvCxnSpPr/>
          <p:nvPr/>
        </p:nvCxnSpPr>
        <p:spPr bwMode="auto">
          <a:xfrm>
            <a:off x="7448750" y="4326133"/>
            <a:ext cx="376632" cy="0"/>
          </a:xfrm>
          <a:prstGeom prst="line">
            <a:avLst/>
          </a:prstGeom>
          <a:solidFill>
            <a:srgbClr val="C0C0C0"/>
          </a:solidFill>
          <a:ln w="38100" cap="flat" cmpd="sng" algn="ctr">
            <a:solidFill>
              <a:schemeClr val="bg2"/>
            </a:solidFill>
            <a:prstDash val="solid"/>
            <a:round/>
            <a:headEnd type="none" w="sm" len="sm"/>
            <a:tailEnd type="none" w="sm" len="sm"/>
          </a:ln>
          <a:effectLst/>
        </p:spPr>
      </p:cxnSp>
      <p:cxnSp>
        <p:nvCxnSpPr>
          <p:cNvPr id="41" name="직선 연결선 40"/>
          <p:cNvCxnSpPr/>
          <p:nvPr/>
        </p:nvCxnSpPr>
        <p:spPr bwMode="auto">
          <a:xfrm>
            <a:off x="7828557" y="3234729"/>
            <a:ext cx="0" cy="1111219"/>
          </a:xfrm>
          <a:prstGeom prst="line">
            <a:avLst/>
          </a:prstGeom>
          <a:solidFill>
            <a:srgbClr val="C0C0C0"/>
          </a:solidFill>
          <a:ln w="38100" cap="flat" cmpd="sng" algn="ctr">
            <a:solidFill>
              <a:schemeClr val="bg2"/>
            </a:solidFill>
            <a:prstDash val="solid"/>
            <a:round/>
            <a:headEnd type="none" w="sm" len="sm"/>
            <a:tailEnd type="none" w="sm" len="sm"/>
          </a:ln>
          <a:effectLst/>
        </p:spPr>
      </p:cxnSp>
      <p:sp>
        <p:nvSpPr>
          <p:cNvPr id="31" name="곱셈 기호 30"/>
          <p:cNvSpPr/>
          <p:nvPr/>
        </p:nvSpPr>
        <p:spPr bwMode="auto">
          <a:xfrm>
            <a:off x="5484467" y="3762835"/>
            <a:ext cx="1368152" cy="1368152"/>
          </a:xfrm>
          <a:prstGeom prst="mathMultiply">
            <a:avLst>
              <a:gd name="adj1" fmla="val 17565"/>
            </a:avLst>
          </a:prstGeom>
          <a:solidFill>
            <a:schemeClr val="tx1">
              <a:lumMod val="40000"/>
              <a:lumOff val="60000"/>
              <a:alpha val="60000"/>
            </a:schemeClr>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50" name="곱셈 기호 49"/>
          <p:cNvSpPr/>
          <p:nvPr/>
        </p:nvSpPr>
        <p:spPr bwMode="auto">
          <a:xfrm>
            <a:off x="5524301" y="4833364"/>
            <a:ext cx="1368152" cy="1368152"/>
          </a:xfrm>
          <a:prstGeom prst="mathMultiply">
            <a:avLst>
              <a:gd name="adj1" fmla="val 17565"/>
            </a:avLst>
          </a:prstGeom>
          <a:solidFill>
            <a:schemeClr val="tx1">
              <a:lumMod val="40000"/>
              <a:lumOff val="60000"/>
              <a:alpha val="60000"/>
            </a:schemeClr>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51" name="곱셈 기호 50"/>
          <p:cNvSpPr/>
          <p:nvPr/>
        </p:nvSpPr>
        <p:spPr bwMode="auto">
          <a:xfrm>
            <a:off x="5515248" y="1340768"/>
            <a:ext cx="1368152" cy="1368152"/>
          </a:xfrm>
          <a:prstGeom prst="mathMultiply">
            <a:avLst>
              <a:gd name="adj1" fmla="val 17565"/>
            </a:avLst>
          </a:prstGeom>
          <a:solidFill>
            <a:schemeClr val="tx1">
              <a:lumMod val="40000"/>
              <a:lumOff val="60000"/>
              <a:alpha val="60000"/>
            </a:schemeClr>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pic>
        <p:nvPicPr>
          <p:cNvPr id="1026" name="Picture 2" descr="http://www.eleparts.co.kr/data/shopimages/multi/01_004017001001000046.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2197" b="14166"/>
          <a:stretch/>
        </p:blipFill>
        <p:spPr bwMode="auto">
          <a:xfrm>
            <a:off x="8279296" y="1196752"/>
            <a:ext cx="1138200" cy="8381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duct_img"/>
          <p:cNvPicPr>
            <a:picLocks noChangeAspect="1" noChangeArrowheads="1"/>
          </p:cNvPicPr>
          <p:nvPr/>
        </p:nvPicPr>
        <p:blipFill rotWithShape="1">
          <a:blip r:embed="rId8">
            <a:extLst>
              <a:ext uri="{28A0092B-C50C-407E-A947-70E740481C1C}">
                <a14:useLocalDpi xmlns:a14="http://schemas.microsoft.com/office/drawing/2010/main" val="0"/>
              </a:ext>
            </a:extLst>
          </a:blip>
          <a:srcRect l="15182" t="21545" r="13851" b="23940"/>
          <a:stretch/>
        </p:blipFill>
        <p:spPr bwMode="auto">
          <a:xfrm>
            <a:off x="8216309" y="3650968"/>
            <a:ext cx="1177677" cy="904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eleparts.co.kr/data/shopimages/multi/05_004017001001000046.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669" t="10156" r="2817" b="15073"/>
          <a:stretch/>
        </p:blipFill>
        <p:spPr bwMode="auto">
          <a:xfrm>
            <a:off x="8183667" y="2204864"/>
            <a:ext cx="1186991" cy="9593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duct_im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60975" y="4996815"/>
            <a:ext cx="1672545" cy="1672545"/>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8218420" y="4561383"/>
            <a:ext cx="1343092" cy="307777"/>
          </a:xfrm>
          <a:prstGeom prst="rect">
            <a:avLst/>
          </a:prstGeom>
          <a:solidFill>
            <a:schemeClr val="bg1"/>
          </a:solid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IDC </a:t>
            </a:r>
            <a:r>
              <a:rPr lang="ko-KR" altLang="en-US" sz="1400" b="1" smtClean="0">
                <a:solidFill>
                  <a:schemeClr val="bg2"/>
                </a:solidFill>
                <a:latin typeface="맑은 고딕" panose="020B0503020000020004" pitchFamily="50" charset="-127"/>
                <a:ea typeface="맑은 고딕" panose="020B0503020000020004" pitchFamily="50" charset="-127"/>
              </a:rPr>
              <a:t>소켓</a:t>
            </a:r>
            <a:r>
              <a:rPr lang="en-US" altLang="ko-KR" sz="1400" b="1" smtClean="0">
                <a:solidFill>
                  <a:schemeClr val="bg2"/>
                </a:solidFill>
                <a:latin typeface="맑은 고딕" panose="020B0503020000020004" pitchFamily="50" charset="-127"/>
                <a:ea typeface="맑은 고딕" panose="020B0503020000020004" pitchFamily="50" charset="-127"/>
              </a:rPr>
              <a:t>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53" name="TextBox 52"/>
          <p:cNvSpPr txBox="1"/>
          <p:nvPr/>
        </p:nvSpPr>
        <p:spPr>
          <a:xfrm>
            <a:off x="7896366" y="3133655"/>
            <a:ext cx="1966421"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Box Header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54" name="TextBox 53"/>
          <p:cNvSpPr txBox="1"/>
          <p:nvPr/>
        </p:nvSpPr>
        <p:spPr>
          <a:xfrm>
            <a:off x="5218827" y="6073551"/>
            <a:ext cx="1966421"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Box Header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55" name="TextBox 54"/>
          <p:cNvSpPr txBox="1"/>
          <p:nvPr/>
        </p:nvSpPr>
        <p:spPr>
          <a:xfrm>
            <a:off x="1762443" y="6073551"/>
            <a:ext cx="1966421"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Buffer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32" name="직사각형 31"/>
          <p:cNvSpPr/>
          <p:nvPr/>
        </p:nvSpPr>
        <p:spPr bwMode="auto">
          <a:xfrm>
            <a:off x="4898682" y="3235201"/>
            <a:ext cx="918414" cy="169019"/>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56" name="직사각형 55"/>
          <p:cNvSpPr/>
          <p:nvPr/>
        </p:nvSpPr>
        <p:spPr bwMode="auto">
          <a:xfrm>
            <a:off x="6546650" y="3212357"/>
            <a:ext cx="906560" cy="191863"/>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57" name="직사각형 56"/>
          <p:cNvSpPr/>
          <p:nvPr/>
        </p:nvSpPr>
        <p:spPr bwMode="auto">
          <a:xfrm>
            <a:off x="4880992" y="4448321"/>
            <a:ext cx="531467" cy="169019"/>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58" name="직사각형 57"/>
          <p:cNvSpPr/>
          <p:nvPr/>
        </p:nvSpPr>
        <p:spPr bwMode="auto">
          <a:xfrm>
            <a:off x="6906433" y="4445762"/>
            <a:ext cx="531467" cy="169019"/>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59" name="직사각형 58"/>
          <p:cNvSpPr/>
          <p:nvPr/>
        </p:nvSpPr>
        <p:spPr bwMode="auto">
          <a:xfrm>
            <a:off x="4880992" y="5492229"/>
            <a:ext cx="531467" cy="169019"/>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60" name="직사각형 59"/>
          <p:cNvSpPr/>
          <p:nvPr/>
        </p:nvSpPr>
        <p:spPr bwMode="auto">
          <a:xfrm>
            <a:off x="6906433" y="5489670"/>
            <a:ext cx="531467" cy="169019"/>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pic>
        <p:nvPicPr>
          <p:cNvPr id="62" name="Picture 2"/>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61527" r="64130" b="34073"/>
          <a:stretch/>
        </p:blipFill>
        <p:spPr bwMode="auto">
          <a:xfrm>
            <a:off x="4873301" y="3169770"/>
            <a:ext cx="943299" cy="199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직선 화살표 연결선 11"/>
          <p:cNvCxnSpPr/>
          <p:nvPr/>
        </p:nvCxnSpPr>
        <p:spPr bwMode="auto">
          <a:xfrm>
            <a:off x="4530848" y="3253806"/>
            <a:ext cx="422152" cy="0"/>
          </a:xfrm>
          <a:prstGeom prst="straightConnector1">
            <a:avLst/>
          </a:prstGeom>
          <a:solidFill>
            <a:srgbClr val="C0C0C0"/>
          </a:solidFill>
          <a:ln w="38100" cap="flat" cmpd="sng" algn="ctr">
            <a:solidFill>
              <a:schemeClr val="bg2"/>
            </a:solidFill>
            <a:prstDash val="solid"/>
            <a:round/>
            <a:headEnd type="none" w="sm" len="sm"/>
            <a:tailEnd type="arrow"/>
          </a:ln>
          <a:effectLst/>
        </p:spPr>
      </p:cxnSp>
      <p:cxnSp>
        <p:nvCxnSpPr>
          <p:cNvPr id="49" name="직선 화살표 연결선 48"/>
          <p:cNvCxnSpPr/>
          <p:nvPr/>
        </p:nvCxnSpPr>
        <p:spPr bwMode="auto">
          <a:xfrm flipH="1">
            <a:off x="7437900" y="3249660"/>
            <a:ext cx="409637" cy="0"/>
          </a:xfrm>
          <a:prstGeom prst="straightConnector1">
            <a:avLst/>
          </a:prstGeom>
          <a:solidFill>
            <a:srgbClr val="C0C0C0"/>
          </a:solidFill>
          <a:ln w="38100" cap="flat" cmpd="sng" algn="ctr">
            <a:solidFill>
              <a:schemeClr val="bg2"/>
            </a:solidFill>
            <a:prstDash val="solid"/>
            <a:round/>
            <a:headEnd type="none" w="sm" len="sm"/>
            <a:tailEnd type="arrow"/>
          </a:ln>
          <a:effectLst/>
        </p:spPr>
      </p:cxnSp>
      <p:pic>
        <p:nvPicPr>
          <p:cNvPr id="63" name="Picture 2"/>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3527" t="61811" r="603" b="33789"/>
          <a:stretch/>
        </p:blipFill>
        <p:spPr bwMode="auto">
          <a:xfrm>
            <a:off x="6546650" y="3181445"/>
            <a:ext cx="943299" cy="199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8" name="직사각형 67"/>
          <p:cNvSpPr/>
          <p:nvPr/>
        </p:nvSpPr>
        <p:spPr bwMode="auto">
          <a:xfrm>
            <a:off x="5417812" y="2823359"/>
            <a:ext cx="471292" cy="139685"/>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70" name="직사각형 69"/>
          <p:cNvSpPr/>
          <p:nvPr/>
        </p:nvSpPr>
        <p:spPr bwMode="auto">
          <a:xfrm>
            <a:off x="6353916" y="2819167"/>
            <a:ext cx="471292" cy="139685"/>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Tree>
    <p:extLst>
      <p:ext uri="{BB962C8B-B14F-4D97-AF65-F5344CB8AC3E}">
        <p14:creationId xmlns:p14="http://schemas.microsoft.com/office/powerpoint/2010/main" val="3186652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ntr" presetSubtype="0" fill="hold"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10"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xit" presetSubtype="0" fill="hold" nodeType="withEffect">
                                  <p:stCondLst>
                                    <p:cond delay="0"/>
                                  </p:stCondLst>
                                  <p:childTnLst>
                                    <p:animEffect transition="out" filter="fade">
                                      <p:cBhvr>
                                        <p:cTn id="57" dur="500"/>
                                        <p:tgtEl>
                                          <p:spTgt spid="16"/>
                                        </p:tgtEl>
                                      </p:cBhvr>
                                    </p:animEffect>
                                    <p:set>
                                      <p:cBhvr>
                                        <p:cTn id="58" dur="1" fill="hold">
                                          <p:stCondLst>
                                            <p:cond delay="499"/>
                                          </p:stCondLst>
                                        </p:cTn>
                                        <p:tgtEl>
                                          <p:spTgt spid="16"/>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18"/>
                                        </p:tgtEl>
                                      </p:cBhvr>
                                    </p:animEffect>
                                    <p:set>
                                      <p:cBhvr>
                                        <p:cTn id="64" dur="1" fill="hold">
                                          <p:stCondLst>
                                            <p:cond delay="499"/>
                                          </p:stCondLst>
                                        </p:cTn>
                                        <p:tgtEl>
                                          <p:spTgt spid="18"/>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19"/>
                                        </p:tgtEl>
                                      </p:cBhvr>
                                    </p:animEffect>
                                    <p:set>
                                      <p:cBhvr>
                                        <p:cTn id="67" dur="1" fill="hold">
                                          <p:stCondLst>
                                            <p:cond delay="499"/>
                                          </p:stCondLst>
                                        </p:cTn>
                                        <p:tgtEl>
                                          <p:spTgt spid="19"/>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21"/>
                                        </p:tgtEl>
                                      </p:cBhvr>
                                    </p:animEffect>
                                    <p:set>
                                      <p:cBhvr>
                                        <p:cTn id="70" dur="1" fill="hold">
                                          <p:stCondLst>
                                            <p:cond delay="499"/>
                                          </p:stCondLst>
                                        </p:cTn>
                                        <p:tgtEl>
                                          <p:spTgt spid="21"/>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22"/>
                                        </p:tgtEl>
                                      </p:cBhvr>
                                    </p:animEffect>
                                    <p:set>
                                      <p:cBhvr>
                                        <p:cTn id="73" dur="1" fill="hold">
                                          <p:stCondLst>
                                            <p:cond delay="499"/>
                                          </p:stCondLst>
                                        </p:cTn>
                                        <p:tgtEl>
                                          <p:spTgt spid="22"/>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23"/>
                                        </p:tgtEl>
                                      </p:cBhvr>
                                    </p:animEffect>
                                    <p:set>
                                      <p:cBhvr>
                                        <p:cTn id="76" dur="1" fill="hold">
                                          <p:stCondLst>
                                            <p:cond delay="499"/>
                                          </p:stCondLst>
                                        </p:cTn>
                                        <p:tgtEl>
                                          <p:spTgt spid="23"/>
                                        </p:tgtEl>
                                        <p:attrNameLst>
                                          <p:attrName>style.visibility</p:attrName>
                                        </p:attrNameLst>
                                      </p:cBhvr>
                                      <p:to>
                                        <p:strVal val="hidden"/>
                                      </p:to>
                                    </p:set>
                                  </p:childTnLst>
                                </p:cTn>
                              </p:par>
                              <p:par>
                                <p:cTn id="77" presetID="10" presetClass="exit" presetSubtype="0" fill="hold" grpId="0" nodeType="withEffect">
                                  <p:stCondLst>
                                    <p:cond delay="0"/>
                                  </p:stCondLst>
                                  <p:childTnLst>
                                    <p:animEffect transition="out" filter="fade">
                                      <p:cBhvr>
                                        <p:cTn id="78" dur="500"/>
                                        <p:tgtEl>
                                          <p:spTgt spid="24"/>
                                        </p:tgtEl>
                                      </p:cBhvr>
                                    </p:animEffect>
                                    <p:set>
                                      <p:cBhvr>
                                        <p:cTn id="79" dur="1" fill="hold">
                                          <p:stCondLst>
                                            <p:cond delay="499"/>
                                          </p:stCondLst>
                                        </p:cTn>
                                        <p:tgtEl>
                                          <p:spTgt spid="24"/>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25"/>
                                        </p:tgtEl>
                                      </p:cBhvr>
                                    </p:animEffect>
                                    <p:set>
                                      <p:cBhvr>
                                        <p:cTn id="82" dur="1" fill="hold">
                                          <p:stCondLst>
                                            <p:cond delay="499"/>
                                          </p:stCondLst>
                                        </p:cTn>
                                        <p:tgtEl>
                                          <p:spTgt spid="25"/>
                                        </p:tgtEl>
                                        <p:attrNameLst>
                                          <p:attrName>style.visibility</p:attrName>
                                        </p:attrNameLst>
                                      </p:cBhvr>
                                      <p:to>
                                        <p:strVal val="hidden"/>
                                      </p:to>
                                    </p:set>
                                  </p:childTnLst>
                                </p:cTn>
                              </p:par>
                              <p:par>
                                <p:cTn id="83" presetID="10" presetClass="exit" presetSubtype="0" fill="hold" grpId="0" nodeType="withEffect">
                                  <p:stCondLst>
                                    <p:cond delay="0"/>
                                  </p:stCondLst>
                                  <p:childTnLst>
                                    <p:animEffect transition="out" filter="fade">
                                      <p:cBhvr>
                                        <p:cTn id="84" dur="500"/>
                                        <p:tgtEl>
                                          <p:spTgt spid="26"/>
                                        </p:tgtEl>
                                      </p:cBhvr>
                                    </p:animEffect>
                                    <p:set>
                                      <p:cBhvr>
                                        <p:cTn id="85" dur="1" fill="hold">
                                          <p:stCondLst>
                                            <p:cond delay="499"/>
                                          </p:stCondLst>
                                        </p:cTn>
                                        <p:tgtEl>
                                          <p:spTgt spid="26"/>
                                        </p:tgtEl>
                                        <p:attrNameLst>
                                          <p:attrName>style.visibility</p:attrName>
                                        </p:attrNameLst>
                                      </p:cBhvr>
                                      <p:to>
                                        <p:strVal val="hidden"/>
                                      </p:to>
                                    </p:set>
                                  </p:childTnLst>
                                </p:cTn>
                              </p:par>
                              <p:par>
                                <p:cTn id="86" presetID="10" presetClass="entr" presetSubtype="0" fill="hold" grpId="0"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fade">
                                      <p:cBhvr>
                                        <p:cTn id="9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animBg="1"/>
      <p:bldP spid="21" grpId="0"/>
      <p:bldP spid="22" grpId="0"/>
      <p:bldP spid="23" grpId="0"/>
      <p:bldP spid="24" grpId="0"/>
      <p:bldP spid="25" grpId="0" animBg="1"/>
      <p:bldP spid="26" grpId="0"/>
      <p:bldP spid="31" grpId="0" animBg="1"/>
      <p:bldP spid="50" grpId="0" animBg="1"/>
      <p:bldP spid="51" grpId="0" animBg="1"/>
      <p:bldP spid="32" grpId="0" animBg="1"/>
      <p:bldP spid="56" grpId="0" animBg="1"/>
      <p:bldP spid="57" grpId="0" animBg="1"/>
      <p:bldP spid="58" grpId="0" animBg="1"/>
      <p:bldP spid="59" grpId="0" animBg="1"/>
      <p:bldP spid="60" grpId="0" animBg="1"/>
      <p:bldP spid="68" grpId="0" animBg="1"/>
      <p:bldP spid="7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016" y="1364744"/>
            <a:ext cx="3054644" cy="2121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24</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OCS &amp; </a:t>
            </a:r>
            <a:r>
              <a:rPr lang="ko-KR" altLang="en-US" sz="2000" smtClean="0">
                <a:solidFill>
                  <a:srgbClr val="000000"/>
                </a:solidFill>
                <a:latin typeface="HY헤드라인M" pitchFamily="18" charset="-127"/>
                <a:ea typeface="HY헤드라인M" pitchFamily="18" charset="-127"/>
              </a:rPr>
              <a:t>부트모드설정</a:t>
            </a:r>
            <a:r>
              <a:rPr lang="en-US" altLang="ko-KR" sz="2000" smtClean="0">
                <a:solidFill>
                  <a:srgbClr val="000000"/>
                </a:solidFill>
                <a:latin typeface="HY헤드라인M" pitchFamily="18" charset="-127"/>
                <a:ea typeface="HY헤드라인M" pitchFamily="18" charset="-127"/>
              </a:rPr>
              <a:t> </a:t>
            </a:r>
            <a:r>
              <a:rPr lang="en-US" altLang="ko-KR" sz="2000">
                <a:solidFill>
                  <a:srgbClr val="000000"/>
                </a:solidFill>
                <a:latin typeface="HY헤드라인M" pitchFamily="18" charset="-127"/>
                <a:ea typeface="HY헤드라인M" pitchFamily="18" charset="-127"/>
              </a:rPr>
              <a:t>&amp;</a:t>
            </a:r>
            <a:r>
              <a:rPr lang="ko-KR" altLang="en-US" sz="2000" smtClean="0">
                <a:solidFill>
                  <a:srgbClr val="000000"/>
                </a:solidFill>
                <a:latin typeface="HY헤드라인M" pitchFamily="18" charset="-127"/>
                <a:ea typeface="HY헤드라인M" pitchFamily="18" charset="-127"/>
              </a:rPr>
              <a:t> 에뮬레이터</a:t>
            </a:r>
            <a:r>
              <a:rPr lang="en-US" altLang="ko-KR" sz="2000" smtClean="0">
                <a:solidFill>
                  <a:srgbClr val="000000"/>
                </a:solidFill>
                <a:latin typeface="HY헤드라인M" pitchFamily="18" charset="-127"/>
                <a:ea typeface="HY헤드라인M" pitchFamily="18" charset="-127"/>
              </a:rPr>
              <a:t>(easyDSP)</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2680" y="3429000"/>
            <a:ext cx="7632848" cy="3053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380" y="4869160"/>
            <a:ext cx="36195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923" y="1700808"/>
            <a:ext cx="3565013"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L 도형 17"/>
          <p:cNvSpPr/>
          <p:nvPr/>
        </p:nvSpPr>
        <p:spPr bwMode="auto">
          <a:xfrm flipV="1">
            <a:off x="2432311" y="2033689"/>
            <a:ext cx="504056" cy="515710"/>
          </a:xfrm>
          <a:prstGeom prst="corner">
            <a:avLst>
              <a:gd name="adj1" fmla="val 50793"/>
              <a:gd name="adj2" fmla="val 372563"/>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9" name="TextBox 18"/>
          <p:cNvSpPr txBox="1"/>
          <p:nvPr/>
        </p:nvSpPr>
        <p:spPr>
          <a:xfrm>
            <a:off x="3280323" y="2257127"/>
            <a:ext cx="597859"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SW1</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4" name="TextBox 23"/>
          <p:cNvSpPr txBox="1"/>
          <p:nvPr/>
        </p:nvSpPr>
        <p:spPr>
          <a:xfrm>
            <a:off x="3260195" y="1916832"/>
            <a:ext cx="494098"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J3</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5" name="TextBox 24"/>
          <p:cNvSpPr txBox="1"/>
          <p:nvPr/>
        </p:nvSpPr>
        <p:spPr>
          <a:xfrm>
            <a:off x="2359367" y="2294562"/>
            <a:ext cx="657645"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U101</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8" name="L 도형 27"/>
          <p:cNvSpPr/>
          <p:nvPr/>
        </p:nvSpPr>
        <p:spPr bwMode="auto">
          <a:xfrm flipV="1">
            <a:off x="2934843" y="1934938"/>
            <a:ext cx="416575" cy="320215"/>
          </a:xfrm>
          <a:prstGeom prst="corner">
            <a:avLst>
              <a:gd name="adj1" fmla="val 50793"/>
              <a:gd name="adj2" fmla="val 372563"/>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29" name="L 도형 28"/>
          <p:cNvSpPr/>
          <p:nvPr/>
        </p:nvSpPr>
        <p:spPr bwMode="auto">
          <a:xfrm flipV="1">
            <a:off x="2935950" y="2250191"/>
            <a:ext cx="416576" cy="291105"/>
          </a:xfrm>
          <a:prstGeom prst="corner">
            <a:avLst>
              <a:gd name="adj1" fmla="val 50793"/>
              <a:gd name="adj2" fmla="val 372563"/>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1" name="L 도형 30"/>
          <p:cNvSpPr/>
          <p:nvPr/>
        </p:nvSpPr>
        <p:spPr bwMode="auto">
          <a:xfrm flipV="1">
            <a:off x="2088510" y="2204864"/>
            <a:ext cx="344277" cy="264641"/>
          </a:xfrm>
          <a:prstGeom prst="corner">
            <a:avLst>
              <a:gd name="adj1" fmla="val 50793"/>
              <a:gd name="adj2" fmla="val 372563"/>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2" name="TextBox 31"/>
          <p:cNvSpPr txBox="1"/>
          <p:nvPr/>
        </p:nvSpPr>
        <p:spPr>
          <a:xfrm>
            <a:off x="2008900" y="1925885"/>
            <a:ext cx="494098"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U7</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34" name="TextBox 33"/>
          <p:cNvSpPr txBox="1"/>
          <p:nvPr/>
        </p:nvSpPr>
        <p:spPr>
          <a:xfrm>
            <a:off x="970355" y="5929535"/>
            <a:ext cx="1966421"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EASYDSP </a:t>
            </a:r>
            <a:r>
              <a:rPr lang="ko-KR" altLang="en-US" sz="1400" b="1" smtClean="0">
                <a:solidFill>
                  <a:schemeClr val="bg2"/>
                </a:solidFill>
                <a:latin typeface="맑은 고딕" panose="020B0503020000020004" pitchFamily="50" charset="-127"/>
                <a:ea typeface="맑은 고딕" panose="020B0503020000020004" pitchFamily="50" charset="-127"/>
              </a:rPr>
              <a:t>커넥터</a:t>
            </a:r>
            <a:r>
              <a:rPr lang="en-US" altLang="ko-KR" sz="1400" b="1" smtClean="0">
                <a:solidFill>
                  <a:schemeClr val="bg2"/>
                </a:solidFill>
                <a:latin typeface="맑은 고딕" panose="020B0503020000020004" pitchFamily="50" charset="-127"/>
                <a:ea typeface="맑은 고딕" panose="020B0503020000020004" pitchFamily="50" charset="-127"/>
              </a:rPr>
              <a:t>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35" name="TextBox 34"/>
          <p:cNvSpPr txBox="1"/>
          <p:nvPr/>
        </p:nvSpPr>
        <p:spPr>
          <a:xfrm>
            <a:off x="7091035" y="5857527"/>
            <a:ext cx="1966421"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a:t>
            </a:r>
            <a:r>
              <a:rPr lang="ko-KR" altLang="en-US" sz="1400" b="1" smtClean="0">
                <a:solidFill>
                  <a:schemeClr val="bg2"/>
                </a:solidFill>
                <a:latin typeface="맑은 고딕" panose="020B0503020000020004" pitchFamily="50" charset="-127"/>
                <a:ea typeface="맑은 고딕" panose="020B0503020000020004" pitchFamily="50" charset="-127"/>
              </a:rPr>
              <a:t>부트모드 설정</a:t>
            </a:r>
            <a:r>
              <a:rPr lang="en-US" altLang="ko-KR" sz="1400" b="1" smtClean="0">
                <a:solidFill>
                  <a:schemeClr val="bg2"/>
                </a:solidFill>
                <a:latin typeface="맑은 고딕" panose="020B0503020000020004" pitchFamily="50" charset="-127"/>
                <a:ea typeface="맑은 고딕" panose="020B0503020000020004" pitchFamily="50" charset="-127"/>
              </a:rPr>
              <a:t>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36" name="TextBox 35"/>
          <p:cNvSpPr txBox="1"/>
          <p:nvPr/>
        </p:nvSpPr>
        <p:spPr>
          <a:xfrm>
            <a:off x="7185248" y="2977207"/>
            <a:ext cx="1966421"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a:t>
            </a:r>
            <a:r>
              <a:rPr lang="ko-KR" altLang="en-US" sz="1400" b="1" smtClean="0">
                <a:solidFill>
                  <a:schemeClr val="bg2"/>
                </a:solidFill>
                <a:latin typeface="맑은 고딕" panose="020B0503020000020004" pitchFamily="50" charset="-127"/>
                <a:ea typeface="맑은 고딕" panose="020B0503020000020004" pitchFamily="50" charset="-127"/>
              </a:rPr>
              <a:t>외부 오실레이터</a:t>
            </a:r>
            <a:r>
              <a:rPr lang="en-US" altLang="ko-KR" sz="1400" b="1" smtClean="0">
                <a:solidFill>
                  <a:schemeClr val="bg2"/>
                </a:solidFill>
                <a:latin typeface="맑은 고딕" panose="020B0503020000020004" pitchFamily="50" charset="-127"/>
                <a:ea typeface="맑은 고딕" panose="020B0503020000020004" pitchFamily="50" charset="-127"/>
              </a:rPr>
              <a:t>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27649842"/>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1616" y="1127452"/>
            <a:ext cx="3456384" cy="2533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25</a:t>
            </a:fld>
            <a:endParaRPr lang="en-US" altLang="ko-KR" dirty="0"/>
          </a:p>
        </p:txBody>
      </p:sp>
      <p:sp>
        <p:nvSpPr>
          <p:cNvPr id="20" name="Text Box 12"/>
          <p:cNvSpPr txBox="1">
            <a:spLocks noChangeArrowheads="1"/>
          </p:cNvSpPr>
          <p:nvPr/>
        </p:nvSpPr>
        <p:spPr bwMode="auto">
          <a:xfrm>
            <a:off x="704528" y="1052736"/>
            <a:ext cx="6095280" cy="505203"/>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CAN &amp; SCI </a:t>
            </a:r>
            <a:r>
              <a:rPr lang="ko-KR" altLang="en-US" sz="2000" smtClean="0">
                <a:solidFill>
                  <a:srgbClr val="000000"/>
                </a:solidFill>
                <a:latin typeface="HY헤드라인M" pitchFamily="18" charset="-127"/>
                <a:ea typeface="HY헤드라인M" pitchFamily="18" charset="-127"/>
              </a:rPr>
              <a:t>통신</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161" y="3624429"/>
            <a:ext cx="7775818" cy="254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544" y="1700808"/>
            <a:ext cx="3565013"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L 도형 14"/>
          <p:cNvSpPr/>
          <p:nvPr/>
        </p:nvSpPr>
        <p:spPr bwMode="auto">
          <a:xfrm>
            <a:off x="3392461" y="2302277"/>
            <a:ext cx="353217" cy="275811"/>
          </a:xfrm>
          <a:prstGeom prst="corner">
            <a:avLst>
              <a:gd name="adj1" fmla="val 100000"/>
              <a:gd name="adj2" fmla="val 110118"/>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7" name="L 도형 16"/>
          <p:cNvSpPr/>
          <p:nvPr/>
        </p:nvSpPr>
        <p:spPr bwMode="auto">
          <a:xfrm>
            <a:off x="3105983" y="1683184"/>
            <a:ext cx="241252" cy="188383"/>
          </a:xfrm>
          <a:prstGeom prst="corner">
            <a:avLst>
              <a:gd name="adj1" fmla="val 100000"/>
              <a:gd name="adj2" fmla="val 110118"/>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8" name="TextBox 17"/>
          <p:cNvSpPr txBox="1"/>
          <p:nvPr/>
        </p:nvSpPr>
        <p:spPr>
          <a:xfrm>
            <a:off x="2676218" y="1623344"/>
            <a:ext cx="500397"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J23</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1" name="TextBox 20"/>
          <p:cNvSpPr txBox="1"/>
          <p:nvPr/>
        </p:nvSpPr>
        <p:spPr>
          <a:xfrm>
            <a:off x="3710907" y="2276872"/>
            <a:ext cx="1026069"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U20(CAN)</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3" name="L 도형 22"/>
          <p:cNvSpPr/>
          <p:nvPr/>
        </p:nvSpPr>
        <p:spPr bwMode="auto">
          <a:xfrm>
            <a:off x="3354469" y="1931121"/>
            <a:ext cx="302387" cy="235645"/>
          </a:xfrm>
          <a:prstGeom prst="corner">
            <a:avLst>
              <a:gd name="adj1" fmla="val 100000"/>
              <a:gd name="adj2" fmla="val 110118"/>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25" name="L 도형 24"/>
          <p:cNvSpPr/>
          <p:nvPr/>
        </p:nvSpPr>
        <p:spPr bwMode="auto">
          <a:xfrm>
            <a:off x="3370340" y="1681649"/>
            <a:ext cx="241252" cy="188383"/>
          </a:xfrm>
          <a:prstGeom prst="corner">
            <a:avLst>
              <a:gd name="adj1" fmla="val 100000"/>
              <a:gd name="adj2" fmla="val 110118"/>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26" name="TextBox 25"/>
          <p:cNvSpPr txBox="1"/>
          <p:nvPr/>
        </p:nvSpPr>
        <p:spPr>
          <a:xfrm>
            <a:off x="3546181" y="1623344"/>
            <a:ext cx="500397"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J24</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27" name="TextBox 26"/>
          <p:cNvSpPr txBox="1"/>
          <p:nvPr/>
        </p:nvSpPr>
        <p:spPr>
          <a:xfrm>
            <a:off x="3512840" y="1904765"/>
            <a:ext cx="1207148"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U102(SCI)</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30" name="TextBox 29"/>
          <p:cNvSpPr txBox="1"/>
          <p:nvPr/>
        </p:nvSpPr>
        <p:spPr>
          <a:xfrm>
            <a:off x="7231856" y="3337247"/>
            <a:ext cx="240166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MAX3233(U102-SCI)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31" name="TextBox 30"/>
          <p:cNvSpPr txBox="1"/>
          <p:nvPr/>
        </p:nvSpPr>
        <p:spPr>
          <a:xfrm>
            <a:off x="3163321" y="5949280"/>
            <a:ext cx="3085823"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TLE6250GV33(U20-CAN)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32" name="TextBox 31"/>
          <p:cNvSpPr txBox="1"/>
          <p:nvPr/>
        </p:nvSpPr>
        <p:spPr>
          <a:xfrm>
            <a:off x="3599430" y="6145559"/>
            <a:ext cx="1929634" cy="307777"/>
          </a:xfrm>
          <a:prstGeom prst="rect">
            <a:avLst/>
          </a:prstGeom>
          <a:noFill/>
        </p:spPr>
        <p:txBody>
          <a:bodyPr wrap="square" rtlCol="0">
            <a:spAutoFit/>
          </a:bodyPr>
          <a:lstStyle/>
          <a:p>
            <a:pPr algn="ctr"/>
            <a:r>
              <a:rPr lang="ko-KR" altLang="en-US" sz="1400" b="1" smtClean="0">
                <a:solidFill>
                  <a:schemeClr val="bg2"/>
                </a:solidFill>
                <a:latin typeface="맑은 고딕" panose="020B0503020000020004" pitchFamily="50" charset="-127"/>
                <a:ea typeface="맑은 고딕" panose="020B0503020000020004" pitchFamily="50" charset="-127"/>
              </a:rPr>
              <a:t>가격</a:t>
            </a:r>
            <a:r>
              <a:rPr lang="en-US" altLang="ko-KR" sz="1400" b="1" smtClean="0">
                <a:solidFill>
                  <a:schemeClr val="bg2"/>
                </a:solidFill>
                <a:latin typeface="맑은 고딕" panose="020B0503020000020004" pitchFamily="50" charset="-127"/>
                <a:ea typeface="맑은 고딕" panose="020B0503020000020004" pitchFamily="50" charset="-127"/>
              </a:rPr>
              <a:t>: 11,880</a:t>
            </a:r>
            <a:r>
              <a:rPr lang="ko-KR" altLang="en-US" sz="1400" b="1" smtClean="0">
                <a:solidFill>
                  <a:schemeClr val="bg2"/>
                </a:solidFill>
                <a:latin typeface="맑은 고딕" panose="020B0503020000020004" pitchFamily="50" charset="-127"/>
                <a:ea typeface="맑은 고딕" panose="020B0503020000020004" pitchFamily="50" charset="-127"/>
              </a:rPr>
              <a:t>원</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34" name="TextBox 33"/>
          <p:cNvSpPr txBox="1"/>
          <p:nvPr/>
        </p:nvSpPr>
        <p:spPr>
          <a:xfrm>
            <a:off x="7401272" y="3573016"/>
            <a:ext cx="1929634" cy="307777"/>
          </a:xfrm>
          <a:prstGeom prst="rect">
            <a:avLst/>
          </a:prstGeom>
          <a:noFill/>
        </p:spPr>
        <p:txBody>
          <a:bodyPr wrap="square" rtlCol="0">
            <a:spAutoFit/>
          </a:bodyPr>
          <a:lstStyle/>
          <a:p>
            <a:pPr algn="ctr"/>
            <a:r>
              <a:rPr lang="ko-KR" altLang="en-US" sz="1400" b="1" smtClean="0">
                <a:solidFill>
                  <a:schemeClr val="bg2"/>
                </a:solidFill>
                <a:latin typeface="맑은 고딕" panose="020B0503020000020004" pitchFamily="50" charset="-127"/>
                <a:ea typeface="맑은 고딕" panose="020B0503020000020004" pitchFamily="50" charset="-127"/>
              </a:rPr>
              <a:t>가격</a:t>
            </a:r>
            <a:r>
              <a:rPr lang="en-US" altLang="ko-KR" sz="1400" b="1" smtClean="0">
                <a:solidFill>
                  <a:schemeClr val="bg2"/>
                </a:solidFill>
                <a:latin typeface="맑은 고딕" panose="020B0503020000020004" pitchFamily="50" charset="-127"/>
                <a:ea typeface="맑은 고딕" panose="020B0503020000020004" pitchFamily="50" charset="-127"/>
              </a:rPr>
              <a:t>: 1,860</a:t>
            </a:r>
            <a:r>
              <a:rPr lang="ko-KR" altLang="en-US" sz="1400" b="1" smtClean="0">
                <a:solidFill>
                  <a:schemeClr val="bg2"/>
                </a:solidFill>
                <a:latin typeface="맑은 고딕" panose="020B0503020000020004" pitchFamily="50" charset="-127"/>
                <a:ea typeface="맑은 고딕" panose="020B0503020000020004" pitchFamily="50" charset="-127"/>
              </a:rPr>
              <a:t>원</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04767546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26</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DAC</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0773" y="3513833"/>
            <a:ext cx="3216163" cy="2907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544" y="1700808"/>
            <a:ext cx="3565013"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L 도형 15"/>
          <p:cNvSpPr/>
          <p:nvPr/>
        </p:nvSpPr>
        <p:spPr bwMode="auto">
          <a:xfrm>
            <a:off x="2508225" y="1738908"/>
            <a:ext cx="353218" cy="188383"/>
          </a:xfrm>
          <a:prstGeom prst="corner">
            <a:avLst>
              <a:gd name="adj1" fmla="val 100000"/>
              <a:gd name="adj2" fmla="val 110118"/>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7" name="TextBox 16"/>
          <p:cNvSpPr txBox="1"/>
          <p:nvPr/>
        </p:nvSpPr>
        <p:spPr>
          <a:xfrm>
            <a:off x="2815885" y="1681063"/>
            <a:ext cx="605481"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U15</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pic>
        <p:nvPicPr>
          <p:cNvPr id="717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67466" b="14388"/>
          <a:stretch/>
        </p:blipFill>
        <p:spPr bwMode="auto">
          <a:xfrm>
            <a:off x="6177136" y="4587236"/>
            <a:ext cx="2152897" cy="1290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6369648" y="5882121"/>
            <a:ext cx="1929634"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SPI </a:t>
            </a:r>
            <a:r>
              <a:rPr lang="ko-KR" altLang="en-US" sz="1400" b="1" smtClean="0">
                <a:solidFill>
                  <a:schemeClr val="bg2"/>
                </a:solidFill>
                <a:latin typeface="맑은 고딕" panose="020B0503020000020004" pitchFamily="50" charset="-127"/>
                <a:ea typeface="맑은 고딕" panose="020B0503020000020004" pitchFamily="50" charset="-127"/>
              </a:rPr>
              <a:t>통신 이용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graphicFrame>
        <p:nvGraphicFramePr>
          <p:cNvPr id="19" name="표 18"/>
          <p:cNvGraphicFramePr>
            <a:graphicFrameLocks noGrp="1"/>
          </p:cNvGraphicFramePr>
          <p:nvPr>
            <p:extLst>
              <p:ext uri="{D42A27DB-BD31-4B8C-83A1-F6EECF244321}">
                <p14:modId xmlns:p14="http://schemas.microsoft.com/office/powerpoint/2010/main" val="2010027540"/>
              </p:ext>
            </p:extLst>
          </p:nvPr>
        </p:nvGraphicFramePr>
        <p:xfrm>
          <a:off x="5385048" y="1484784"/>
          <a:ext cx="3635851" cy="2910141"/>
        </p:xfrm>
        <a:graphic>
          <a:graphicData uri="http://schemas.openxmlformats.org/drawingml/2006/table">
            <a:tbl>
              <a:tblPr firstRow="1" bandRow="1">
                <a:tableStyleId>{5C22544A-7EE6-4342-B048-85BDC9FD1C3A}</a:tableStyleId>
              </a:tblPr>
              <a:tblGrid>
                <a:gridCol w="1706624"/>
                <a:gridCol w="1335619"/>
                <a:gridCol w="593608"/>
              </a:tblGrid>
              <a:tr h="446323">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mtClean="0">
                          <a:solidFill>
                            <a:schemeClr val="bg2"/>
                          </a:solidFill>
                          <a:latin typeface="맑은 고딕" panose="020B0503020000020004" pitchFamily="50" charset="-127"/>
                          <a:ea typeface="맑은 고딕" panose="020B0503020000020004" pitchFamily="50" charset="-127"/>
                        </a:rPr>
                        <a:t>TLV5614 (12-bit</a:t>
                      </a:r>
                      <a:r>
                        <a:rPr lang="en-US" altLang="ko-KR" sz="1200" b="1" baseline="0" smtClean="0">
                          <a:solidFill>
                            <a:schemeClr val="bg2"/>
                          </a:solidFill>
                          <a:latin typeface="맑은 고딕" panose="020B0503020000020004" pitchFamily="50" charset="-127"/>
                          <a:ea typeface="맑은 고딕" panose="020B0503020000020004" pitchFamily="50" charset="-127"/>
                        </a:rPr>
                        <a:t> </a:t>
                      </a:r>
                      <a:r>
                        <a:rPr lang="en-US" altLang="ko-KR" sz="1200" b="1" smtClean="0">
                          <a:solidFill>
                            <a:schemeClr val="bg2"/>
                          </a:solidFill>
                          <a:latin typeface="맑은 고딕" panose="020B0503020000020004" pitchFamily="50" charset="-127"/>
                          <a:ea typeface="맑은 고딕" panose="020B0503020000020004" pitchFamily="50" charset="-127"/>
                        </a:rPr>
                        <a:t>DAC)</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sz="1600" b="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en-US" altLang="ko-KR" sz="1400" b="0" baseline="-25000" dirty="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51974">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V</a:t>
                      </a:r>
                      <a:r>
                        <a:rPr lang="en-US" altLang="ko-KR" sz="1200" b="1" baseline="-25000" smtClean="0">
                          <a:solidFill>
                            <a:schemeClr val="bg2"/>
                          </a:solidFill>
                          <a:latin typeface="맑은 고딕" panose="020B0503020000020004" pitchFamily="50" charset="-127"/>
                          <a:ea typeface="맑은 고딕" panose="020B0503020000020004" pitchFamily="50" charset="-127"/>
                        </a:rPr>
                        <a:t>S</a:t>
                      </a:r>
                      <a:endParaRPr lang="ko-KR" altLang="en-US" sz="12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3 or 5</a:t>
                      </a:r>
                      <a:endParaRPr lang="ko-KR" altLang="en-US" sz="12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V</a:t>
                      </a:r>
                      <a:endParaRPr lang="ko-KR" altLang="en-US" sz="12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algn="ctr" latinLnBrk="1"/>
                      <a:r>
                        <a:rPr lang="en-US" altLang="ko-KR" sz="1200" b="1" baseline="0" smtClean="0">
                          <a:solidFill>
                            <a:schemeClr val="bg2"/>
                          </a:solidFill>
                          <a:latin typeface="맑은 고딕" panose="020B0503020000020004" pitchFamily="50" charset="-127"/>
                          <a:ea typeface="맑은 고딕" panose="020B0503020000020004" pitchFamily="50" charset="-127"/>
                        </a:rPr>
                        <a:t>Slew rate</a:t>
                      </a:r>
                      <a:endParaRPr lang="ko-KR" altLang="en-US" sz="12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1" baseline="0" smtClean="0">
                          <a:solidFill>
                            <a:schemeClr val="bg2"/>
                          </a:solidFill>
                          <a:latin typeface="맑은 고딕" panose="020B0503020000020004" pitchFamily="50" charset="-127"/>
                          <a:ea typeface="맑은 고딕" panose="020B0503020000020004" pitchFamily="50" charset="-127"/>
                        </a:rPr>
                        <a:t>1~5</a:t>
                      </a:r>
                      <a:endParaRPr lang="ko-KR" altLang="en-US" sz="1200" b="1" baseline="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V/μs</a:t>
                      </a:r>
                      <a:endParaRPr lang="ko-KR" altLang="en-US" sz="12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algn="ctr" latinLnBrk="1"/>
                      <a:r>
                        <a:rPr lang="en-US" altLang="ko-KR" sz="1200" b="1" baseline="0" smtClean="0">
                          <a:solidFill>
                            <a:schemeClr val="bg2"/>
                          </a:solidFill>
                          <a:latin typeface="맑은 고딕" panose="020B0503020000020004" pitchFamily="50" charset="-127"/>
                          <a:ea typeface="맑은 고딕" panose="020B0503020000020004" pitchFamily="50" charset="-127"/>
                        </a:rPr>
                        <a:t>Output setting time</a:t>
                      </a:r>
                      <a:endParaRPr lang="ko-KR" altLang="en-US" sz="12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1" baseline="0" smtClean="0">
                          <a:solidFill>
                            <a:schemeClr val="bg2"/>
                          </a:solidFill>
                          <a:latin typeface="맑은 고딕" panose="020B0503020000020004" pitchFamily="50" charset="-127"/>
                          <a:ea typeface="맑은 고딕" panose="020B0503020000020004" pitchFamily="50" charset="-127"/>
                        </a:rPr>
                        <a:t>3~9</a:t>
                      </a:r>
                      <a:endParaRPr lang="ko-KR" altLang="en-US" sz="1200" b="1" baseline="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μs</a:t>
                      </a:r>
                      <a:endParaRPr lang="ko-KR" altLang="en-US" sz="12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algn="ctr" latinLnBrk="1"/>
                      <a:r>
                        <a:rPr lang="en-US" altLang="ko-KR" sz="1200" b="1" smtClean="0">
                          <a:solidFill>
                            <a:schemeClr val="bg2"/>
                          </a:solidFill>
                          <a:latin typeface="맑은 고딕" panose="020B0503020000020004" pitchFamily="50" charset="-127"/>
                          <a:ea typeface="맑은 고딕" panose="020B0503020000020004" pitchFamily="50" charset="-127"/>
                        </a:rPr>
                        <a:t>Resolution</a:t>
                      </a:r>
                      <a:endParaRPr lang="ko-KR" altLang="en-US" sz="12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12</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Bits</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pc="0" baseline="0" smtClean="0">
                          <a:solidFill>
                            <a:schemeClr val="bg2"/>
                          </a:solidFill>
                          <a:latin typeface="맑은 고딕" panose="020B0503020000020004" pitchFamily="50" charset="-127"/>
                          <a:ea typeface="맑은 고딕" panose="020B0503020000020004" pitchFamily="50" charset="-127"/>
                        </a:rPr>
                        <a:t>Serial clock rate</a:t>
                      </a:r>
                      <a:endParaRPr lang="ko-KR" altLang="en-US" sz="1200" b="1" spc="0"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20</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MHz</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pc="0" baseline="0" smtClean="0">
                          <a:solidFill>
                            <a:schemeClr val="bg2"/>
                          </a:solidFill>
                          <a:latin typeface="맑은 고딕" panose="020B0503020000020004" pitchFamily="50" charset="-127"/>
                          <a:ea typeface="맑은 고딕" panose="020B0503020000020004" pitchFamily="50" charset="-127"/>
                        </a:rPr>
                        <a:t>T</a:t>
                      </a:r>
                      <a:r>
                        <a:rPr lang="en-US" altLang="ko-KR" sz="1200" b="1" spc="0" baseline="-25000" smtClean="0">
                          <a:solidFill>
                            <a:schemeClr val="bg2"/>
                          </a:solidFill>
                          <a:latin typeface="맑은 고딕" panose="020B0503020000020004" pitchFamily="50" charset="-127"/>
                          <a:ea typeface="맑은 고딕" panose="020B0503020000020004" pitchFamily="50" charset="-127"/>
                        </a:rPr>
                        <a:t>Operating</a:t>
                      </a:r>
                      <a:endParaRPr lang="ko-KR" altLang="en-US" sz="1200" b="1" spc="0"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smtClean="0">
                          <a:solidFill>
                            <a:schemeClr val="bg2"/>
                          </a:solidFill>
                          <a:latin typeface="맑은 고딕" panose="020B0503020000020004" pitchFamily="50" charset="-127"/>
                          <a:ea typeface="맑은 고딕" panose="020B0503020000020004" pitchFamily="50" charset="-127"/>
                        </a:rPr>
                        <a:t>-40 ~ 85</a:t>
                      </a:r>
                      <a:endParaRPr lang="ko-KR" altLang="en-US" sz="12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baseline="0" smtClean="0">
                          <a:solidFill>
                            <a:schemeClr val="bg2"/>
                          </a:solidFill>
                          <a:latin typeface="맑은 고딕" panose="020B0503020000020004" pitchFamily="50" charset="-127"/>
                          <a:ea typeface="맑은 고딕" panose="020B0503020000020004" pitchFamily="50" charset="-127"/>
                        </a:rPr>
                        <a:t>℃</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5197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spc="0" baseline="0" smtClean="0">
                          <a:solidFill>
                            <a:schemeClr val="bg2"/>
                          </a:solidFill>
                          <a:latin typeface="맑은 고딕" panose="020B0503020000020004" pitchFamily="50" charset="-127"/>
                          <a:ea typeface="맑은 고딕" panose="020B0503020000020004" pitchFamily="50" charset="-127"/>
                        </a:rPr>
                        <a:t>가격</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pc="0" baseline="0" smtClean="0">
                          <a:solidFill>
                            <a:schemeClr val="bg2"/>
                          </a:solidFill>
                          <a:latin typeface="맑은 고딕" panose="020B0503020000020004" pitchFamily="50" charset="-127"/>
                          <a:ea typeface="맑은 고딕" panose="020B0503020000020004" pitchFamily="50" charset="-127"/>
                        </a:rPr>
                        <a:t>32,820</a:t>
                      </a:r>
                      <a:endParaRPr lang="ko-KR" altLang="en-US" sz="1200" b="1" spc="0"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baseline="0" smtClean="0">
                          <a:solidFill>
                            <a:schemeClr val="bg2"/>
                          </a:solidFill>
                          <a:latin typeface="맑은 고딕" panose="020B0503020000020004" pitchFamily="50" charset="-127"/>
                          <a:ea typeface="맑은 고딕" panose="020B0503020000020004" pitchFamily="50" charset="-127"/>
                        </a:rPr>
                        <a:t>원</a:t>
                      </a: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153564164"/>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27</a:t>
            </a:fld>
            <a:endParaRPr lang="en-US" altLang="ko-KR" dirty="0"/>
          </a:p>
        </p:txBody>
      </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DAC</a:t>
            </a:r>
            <a:endParaRPr lang="en-US" altLang="ko-KR" sz="2000" dirty="0">
              <a:solidFill>
                <a:srgbClr val="0000FF"/>
              </a:solidFill>
              <a:latin typeface="HY헤드라인M" pitchFamily="18" charset="-127"/>
              <a:ea typeface="HY헤드라인M" pitchFamily="18" charset="-127"/>
            </a:endParaRPr>
          </a:p>
        </p:txBody>
      </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4030" y="1772816"/>
            <a:ext cx="6123506"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60" y="1755302"/>
            <a:ext cx="3603476" cy="3257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406852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슬라이드 번호 개체 틀 3"/>
          <p:cNvSpPr>
            <a:spLocks noGrp="1"/>
          </p:cNvSpPr>
          <p:nvPr>
            <p:ph type="sldNum" sz="quarter" idx="10"/>
          </p:nvPr>
        </p:nvSpPr>
        <p:spPr/>
        <p:txBody>
          <a:bodyPr/>
          <a:lstStyle/>
          <a:p>
            <a:pPr>
              <a:defRPr/>
            </a:pPr>
            <a:fld id="{4939332B-5004-4CC6-BC75-ECF84419BBC1}" type="slidenum">
              <a:rPr lang="en-US" altLang="ko-KR">
                <a:latin typeface="맑은 고딕" pitchFamily="50" charset="-127"/>
                <a:ea typeface="맑은 고딕" pitchFamily="50" charset="-127"/>
              </a:rPr>
              <a:pPr>
                <a:defRPr/>
              </a:pPr>
              <a:t>28</a:t>
            </a:fld>
            <a:endParaRPr lang="en-US" altLang="ko-KR">
              <a:latin typeface="맑은 고딕" pitchFamily="50" charset="-127"/>
              <a:ea typeface="맑은 고딕" pitchFamily="50" charset="-127"/>
            </a:endParaRPr>
          </a:p>
        </p:txBody>
      </p:sp>
      <p:sp>
        <p:nvSpPr>
          <p:cNvPr id="16387"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lgn="l" eaLnBrk="1" latinLnBrk="1" hangingPunct="1">
              <a:spcBef>
                <a:spcPct val="50000"/>
              </a:spcBef>
            </a:pPr>
            <a:r>
              <a:rPr lang="ko-KR" altLang="en-US" b="1" dirty="0"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목</a:t>
            </a:r>
            <a:r>
              <a:rPr lang="en-US" altLang="ko-KR" b="1" dirty="0"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r>
              <a:rPr lang="ko-KR" altLang="en-US" b="1" dirty="0"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차</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6" name="Rectangle 53"/>
          <p:cNvSpPr>
            <a:spLocks noChangeArrowheads="1"/>
          </p:cNvSpPr>
          <p:nvPr/>
        </p:nvSpPr>
        <p:spPr bwMode="auto">
          <a:xfrm>
            <a:off x="2899098" y="2162820"/>
            <a:ext cx="4358158" cy="539750"/>
          </a:xfrm>
          <a:prstGeom prst="rect">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p>
            <a:pPr algn="l" eaLnBrk="1" latinLnBrk="1" hangingPunct="1">
              <a:defRPr/>
            </a:pPr>
            <a:r>
              <a:rPr lang="ko-KR" altLang="en-US" sz="2000" smtClean="0">
                <a:solidFill>
                  <a:srgbClr val="000066"/>
                </a:solidFill>
                <a:latin typeface="휴먼엑스포" pitchFamily="18" charset="-127"/>
                <a:ea typeface="휴먼엑스포" pitchFamily="18" charset="-127"/>
              </a:rPr>
              <a:t>    컨버터 사양</a:t>
            </a:r>
            <a:endParaRPr lang="ko-KR" altLang="en-US" sz="2000" dirty="0">
              <a:solidFill>
                <a:srgbClr val="000066"/>
              </a:solidFill>
              <a:latin typeface="휴먼엑스포" pitchFamily="18" charset="-127"/>
              <a:ea typeface="휴먼엑스포" pitchFamily="18" charset="-127"/>
            </a:endParaRPr>
          </a:p>
        </p:txBody>
      </p:sp>
      <p:grpSp>
        <p:nvGrpSpPr>
          <p:cNvPr id="17" name="Group 54"/>
          <p:cNvGrpSpPr>
            <a:grpSpLocks/>
          </p:cNvGrpSpPr>
          <p:nvPr/>
        </p:nvGrpSpPr>
        <p:grpSpPr bwMode="auto">
          <a:xfrm>
            <a:off x="2576835" y="2112020"/>
            <a:ext cx="598488" cy="647700"/>
            <a:chOff x="407" y="2364"/>
            <a:chExt cx="1403" cy="734"/>
          </a:xfrm>
        </p:grpSpPr>
        <p:sp>
          <p:nvSpPr>
            <p:cNvPr id="18" name="Oval 55"/>
            <p:cNvSpPr>
              <a:spLocks noChangeArrowheads="1"/>
            </p:cNvSpPr>
            <p:nvPr/>
          </p:nvSpPr>
          <p:spPr bwMode="auto">
            <a:xfrm>
              <a:off x="407" y="2364"/>
              <a:ext cx="1403" cy="734"/>
            </a:xfrm>
            <a:prstGeom prst="ellipse">
              <a:avLst/>
            </a:prstGeom>
            <a:gradFill rotWithShape="1">
              <a:gsLst>
                <a:gs pos="0">
                  <a:srgbClr val="000066"/>
                </a:gs>
                <a:gs pos="100000">
                  <a:srgbClr val="000066">
                    <a:gamma/>
                    <a:tint val="29804"/>
                    <a:invGamma/>
                  </a:srgbClr>
                </a:gs>
              </a:gsLst>
              <a:lin ang="2700000" scaled="1"/>
            </a:gradFill>
            <a:ln w="12700">
              <a:noFill/>
              <a:round/>
              <a:headEnd/>
              <a:tailEnd/>
            </a:ln>
            <a:effectLst/>
          </p:spPr>
          <p:txBody>
            <a:bodyPr wrap="none" anchor="ctr"/>
            <a:lstStyle/>
            <a:p>
              <a:pPr>
                <a:defRPr/>
              </a:pPr>
              <a:endParaRPr lang="ko-KR" altLang="en-US" b="1">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19" name="Oval 56"/>
            <p:cNvSpPr>
              <a:spLocks noChangeArrowheads="1"/>
            </p:cNvSpPr>
            <p:nvPr/>
          </p:nvSpPr>
          <p:spPr bwMode="auto">
            <a:xfrm>
              <a:off x="494" y="2430"/>
              <a:ext cx="1231" cy="601"/>
            </a:xfrm>
            <a:prstGeom prst="ellipse">
              <a:avLst/>
            </a:prstGeom>
            <a:gradFill rotWithShape="1">
              <a:gsLst>
                <a:gs pos="0">
                  <a:srgbClr val="000066"/>
                </a:gs>
                <a:gs pos="100000">
                  <a:srgbClr val="B3B3D1"/>
                </a:gs>
              </a:gsLst>
              <a:lin ang="2700000" scaled="1"/>
            </a:gradFill>
            <a:ln w="12700">
              <a:noFill/>
              <a:round/>
              <a:headEnd/>
              <a:tailEnd/>
            </a:ln>
          </p:spPr>
          <p:txBody>
            <a:bodyPr wrap="none" anchor="ctr"/>
            <a:lstStyle/>
            <a:p>
              <a:pPr>
                <a:spcBef>
                  <a:spcPct val="50000"/>
                </a:spcBef>
              </a:pPr>
              <a:r>
                <a:rPr lang="en-US" altLang="ko-KR" sz="1800" b="1">
                  <a:solidFill>
                    <a:schemeClr val="tx2"/>
                  </a:solidFill>
                  <a:latin typeface="맑은 고딕" pitchFamily="50" charset="-127"/>
                  <a:ea typeface="맑은 고딕" pitchFamily="50" charset="-127"/>
                </a:rPr>
                <a:t>1</a:t>
              </a:r>
            </a:p>
          </p:txBody>
        </p:sp>
      </p:grpSp>
      <p:grpSp>
        <p:nvGrpSpPr>
          <p:cNvPr id="33" name="Group 4"/>
          <p:cNvGrpSpPr>
            <a:grpSpLocks/>
          </p:cNvGrpSpPr>
          <p:nvPr/>
        </p:nvGrpSpPr>
        <p:grpSpPr bwMode="auto">
          <a:xfrm>
            <a:off x="381000" y="620713"/>
            <a:ext cx="4191000" cy="609600"/>
            <a:chOff x="624" y="528"/>
            <a:chExt cx="4272" cy="663"/>
          </a:xfrm>
        </p:grpSpPr>
        <p:sp>
          <p:nvSpPr>
            <p:cNvPr id="34"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35"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36"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37"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38"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39"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40"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41" name="Rectangle 53"/>
          <p:cNvSpPr>
            <a:spLocks noChangeArrowheads="1"/>
          </p:cNvSpPr>
          <p:nvPr/>
        </p:nvSpPr>
        <p:spPr bwMode="auto">
          <a:xfrm>
            <a:off x="2909416" y="3120132"/>
            <a:ext cx="4358158" cy="539750"/>
          </a:xfrm>
          <a:prstGeom prst="rect">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p>
            <a:pPr algn="l" eaLnBrk="1" latinLnBrk="1" hangingPunct="1">
              <a:defRPr/>
            </a:pPr>
            <a:r>
              <a:rPr lang="ko-KR" altLang="en-US" sz="2000" smtClean="0">
                <a:solidFill>
                  <a:srgbClr val="000066"/>
                </a:solidFill>
                <a:latin typeface="휴먼엑스포" pitchFamily="18" charset="-127"/>
                <a:ea typeface="휴먼엑스포" pitchFamily="18" charset="-127"/>
              </a:rPr>
              <a:t>    </a:t>
            </a:r>
            <a:r>
              <a:rPr lang="en-US" altLang="ko-KR" sz="2000" smtClean="0">
                <a:solidFill>
                  <a:srgbClr val="000066"/>
                </a:solidFill>
                <a:latin typeface="휴먼엑스포" pitchFamily="18" charset="-127"/>
                <a:ea typeface="휴먼엑스포" pitchFamily="18" charset="-127"/>
              </a:rPr>
              <a:t>DSP Controller </a:t>
            </a:r>
            <a:r>
              <a:rPr lang="ko-KR" altLang="en-US" sz="2000" smtClean="0">
                <a:solidFill>
                  <a:srgbClr val="000066"/>
                </a:solidFill>
                <a:latin typeface="휴먼엑스포" pitchFamily="18" charset="-127"/>
                <a:ea typeface="휴먼엑스포" pitchFamily="18" charset="-127"/>
              </a:rPr>
              <a:t>분석</a:t>
            </a:r>
            <a:endParaRPr lang="ko-KR" altLang="en-US" sz="2000" dirty="0">
              <a:solidFill>
                <a:srgbClr val="000066"/>
              </a:solidFill>
              <a:latin typeface="휴먼엑스포" pitchFamily="18" charset="-127"/>
              <a:ea typeface="휴먼엑스포" pitchFamily="18" charset="-127"/>
            </a:endParaRPr>
          </a:p>
        </p:txBody>
      </p:sp>
      <p:grpSp>
        <p:nvGrpSpPr>
          <p:cNvPr id="42" name="Group 54"/>
          <p:cNvGrpSpPr>
            <a:grpSpLocks/>
          </p:cNvGrpSpPr>
          <p:nvPr/>
        </p:nvGrpSpPr>
        <p:grpSpPr bwMode="auto">
          <a:xfrm>
            <a:off x="2587153" y="3069332"/>
            <a:ext cx="598488" cy="647700"/>
            <a:chOff x="407" y="2364"/>
            <a:chExt cx="1403" cy="734"/>
          </a:xfrm>
        </p:grpSpPr>
        <p:sp>
          <p:nvSpPr>
            <p:cNvPr id="43" name="Oval 55"/>
            <p:cNvSpPr>
              <a:spLocks noChangeArrowheads="1"/>
            </p:cNvSpPr>
            <p:nvPr/>
          </p:nvSpPr>
          <p:spPr bwMode="auto">
            <a:xfrm>
              <a:off x="407" y="2364"/>
              <a:ext cx="1403" cy="734"/>
            </a:xfrm>
            <a:prstGeom prst="ellipse">
              <a:avLst/>
            </a:prstGeom>
            <a:gradFill rotWithShape="1">
              <a:gsLst>
                <a:gs pos="0">
                  <a:srgbClr val="000066"/>
                </a:gs>
                <a:gs pos="100000">
                  <a:srgbClr val="000066">
                    <a:gamma/>
                    <a:tint val="29804"/>
                    <a:invGamma/>
                  </a:srgbClr>
                </a:gs>
              </a:gsLst>
              <a:lin ang="2700000" scaled="1"/>
            </a:gradFill>
            <a:ln w="12700">
              <a:noFill/>
              <a:round/>
              <a:headEnd/>
              <a:tailEnd/>
            </a:ln>
            <a:effectLst/>
          </p:spPr>
          <p:txBody>
            <a:bodyPr wrap="none" anchor="ctr"/>
            <a:lstStyle/>
            <a:p>
              <a:pPr>
                <a:defRPr/>
              </a:pPr>
              <a:endParaRPr lang="ko-KR" altLang="en-US" b="1">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44" name="Oval 56"/>
            <p:cNvSpPr>
              <a:spLocks noChangeArrowheads="1"/>
            </p:cNvSpPr>
            <p:nvPr/>
          </p:nvSpPr>
          <p:spPr bwMode="auto">
            <a:xfrm>
              <a:off x="494" y="2430"/>
              <a:ext cx="1231" cy="601"/>
            </a:xfrm>
            <a:prstGeom prst="ellipse">
              <a:avLst/>
            </a:prstGeom>
            <a:gradFill rotWithShape="1">
              <a:gsLst>
                <a:gs pos="0">
                  <a:srgbClr val="000066"/>
                </a:gs>
                <a:gs pos="100000">
                  <a:srgbClr val="B3B3D1"/>
                </a:gs>
              </a:gsLst>
              <a:lin ang="2700000" scaled="1"/>
            </a:gradFill>
            <a:ln w="12700">
              <a:noFill/>
              <a:round/>
              <a:headEnd/>
              <a:tailEnd/>
            </a:ln>
          </p:spPr>
          <p:txBody>
            <a:bodyPr wrap="none" anchor="ctr"/>
            <a:lstStyle/>
            <a:p>
              <a:pPr>
                <a:spcBef>
                  <a:spcPct val="50000"/>
                </a:spcBef>
              </a:pPr>
              <a:r>
                <a:rPr lang="en-US" altLang="ko-KR" sz="1800" b="1" dirty="0">
                  <a:solidFill>
                    <a:schemeClr val="tx2"/>
                  </a:solidFill>
                  <a:latin typeface="맑은 고딕" pitchFamily="50" charset="-127"/>
                  <a:ea typeface="맑은 고딕" pitchFamily="50" charset="-127"/>
                </a:rPr>
                <a:t>2</a:t>
              </a:r>
            </a:p>
          </p:txBody>
        </p:sp>
      </p:grpSp>
      <p:sp>
        <p:nvSpPr>
          <p:cNvPr id="24" name="Rectangle 53"/>
          <p:cNvSpPr>
            <a:spLocks noChangeArrowheads="1"/>
          </p:cNvSpPr>
          <p:nvPr/>
        </p:nvSpPr>
        <p:spPr bwMode="auto">
          <a:xfrm>
            <a:off x="2909416" y="4056236"/>
            <a:ext cx="4358158" cy="539750"/>
          </a:xfrm>
          <a:prstGeom prst="rect">
            <a:avLst/>
          </a:prstGeom>
          <a:solidFill>
            <a:schemeClr val="bg1">
              <a:lumMod val="75000"/>
            </a:schemeClr>
          </a:solidFill>
          <a:ln w="9525">
            <a:solidFill>
              <a:schemeClr val="bg2"/>
            </a:solidFill>
            <a:miter lim="800000"/>
            <a:headEnd/>
            <a:tailEnd/>
          </a:ln>
          <a:effectLst>
            <a:outerShdw dist="35921" dir="2700000" algn="ctr" rotWithShape="0">
              <a:schemeClr val="bg2"/>
            </a:outerShdw>
          </a:effectLst>
        </p:spPr>
        <p:txBody>
          <a:bodyPr wrap="none" anchor="ctr"/>
          <a:lstStyle/>
          <a:p>
            <a:pPr>
              <a:spcBef>
                <a:spcPct val="50000"/>
              </a:spcBef>
            </a:pPr>
            <a:r>
              <a:rPr lang="ko-KR" altLang="en-US" sz="2000" smtClean="0">
                <a:solidFill>
                  <a:srgbClr val="000066"/>
                </a:solidFill>
                <a:latin typeface="휴먼엑스포" pitchFamily="18" charset="-127"/>
                <a:ea typeface="휴먼엑스포" pitchFamily="18" charset="-127"/>
              </a:rPr>
              <a:t>    </a:t>
            </a:r>
            <a:r>
              <a:rPr lang="en-US" altLang="ko-KR" sz="2000" smtClean="0">
                <a:solidFill>
                  <a:srgbClr val="000066"/>
                </a:solidFill>
                <a:latin typeface="휴먼엑스포" pitchFamily="18" charset="-127"/>
                <a:ea typeface="휴먼엑스포" pitchFamily="18" charset="-127"/>
              </a:rPr>
              <a:t>Buck </a:t>
            </a:r>
            <a:r>
              <a:rPr lang="ko-KR" altLang="en-US" sz="2000" smtClean="0">
                <a:solidFill>
                  <a:srgbClr val="000066"/>
                </a:solidFill>
                <a:latin typeface="휴먼엑스포" pitchFamily="18" charset="-127"/>
                <a:ea typeface="휴먼엑스포" pitchFamily="18" charset="-127"/>
              </a:rPr>
              <a:t>컨버터 필터설계</a:t>
            </a:r>
            <a:endParaRPr lang="ko-KR" altLang="en-US" sz="2000" dirty="0">
              <a:solidFill>
                <a:srgbClr val="000066"/>
              </a:solidFill>
              <a:latin typeface="휴먼엑스포" pitchFamily="18" charset="-127"/>
              <a:ea typeface="휴먼엑스포" pitchFamily="18" charset="-127"/>
            </a:endParaRPr>
          </a:p>
        </p:txBody>
      </p:sp>
      <p:grpSp>
        <p:nvGrpSpPr>
          <p:cNvPr id="25" name="Group 54"/>
          <p:cNvGrpSpPr>
            <a:grpSpLocks/>
          </p:cNvGrpSpPr>
          <p:nvPr/>
        </p:nvGrpSpPr>
        <p:grpSpPr bwMode="auto">
          <a:xfrm>
            <a:off x="2587153" y="4005436"/>
            <a:ext cx="598488" cy="647700"/>
            <a:chOff x="407" y="2364"/>
            <a:chExt cx="1403" cy="734"/>
          </a:xfrm>
        </p:grpSpPr>
        <p:sp>
          <p:nvSpPr>
            <p:cNvPr id="26" name="Oval 55"/>
            <p:cNvSpPr>
              <a:spLocks noChangeArrowheads="1"/>
            </p:cNvSpPr>
            <p:nvPr/>
          </p:nvSpPr>
          <p:spPr bwMode="auto">
            <a:xfrm>
              <a:off x="407" y="2364"/>
              <a:ext cx="1403" cy="734"/>
            </a:xfrm>
            <a:prstGeom prst="ellipse">
              <a:avLst/>
            </a:prstGeom>
            <a:gradFill rotWithShape="1">
              <a:gsLst>
                <a:gs pos="0">
                  <a:srgbClr val="000066"/>
                </a:gs>
                <a:gs pos="100000">
                  <a:srgbClr val="000066">
                    <a:gamma/>
                    <a:tint val="29804"/>
                    <a:invGamma/>
                  </a:srgbClr>
                </a:gs>
              </a:gsLst>
              <a:lin ang="2700000" scaled="1"/>
            </a:gradFill>
            <a:ln w="12700">
              <a:noFill/>
              <a:round/>
              <a:headEnd/>
              <a:tailEnd/>
            </a:ln>
            <a:effectLst/>
          </p:spPr>
          <p:txBody>
            <a:bodyPr wrap="none" anchor="ctr"/>
            <a:lstStyle/>
            <a:p>
              <a:pPr>
                <a:defRPr/>
              </a:pPr>
              <a:endParaRPr lang="ko-KR" altLang="en-US" b="1">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27" name="Oval 56"/>
            <p:cNvSpPr>
              <a:spLocks noChangeArrowheads="1"/>
            </p:cNvSpPr>
            <p:nvPr/>
          </p:nvSpPr>
          <p:spPr bwMode="auto">
            <a:xfrm>
              <a:off x="494" y="2430"/>
              <a:ext cx="1231" cy="601"/>
            </a:xfrm>
            <a:prstGeom prst="ellipse">
              <a:avLst/>
            </a:prstGeom>
            <a:gradFill rotWithShape="1">
              <a:gsLst>
                <a:gs pos="0">
                  <a:srgbClr val="000066"/>
                </a:gs>
                <a:gs pos="100000">
                  <a:srgbClr val="B3B3D1"/>
                </a:gs>
              </a:gsLst>
              <a:lin ang="2700000" scaled="1"/>
            </a:gradFill>
            <a:ln w="12700">
              <a:noFill/>
              <a:round/>
              <a:headEnd/>
              <a:tailEnd/>
            </a:ln>
          </p:spPr>
          <p:txBody>
            <a:bodyPr wrap="none" anchor="ctr"/>
            <a:lstStyle/>
            <a:p>
              <a:pPr>
                <a:spcBef>
                  <a:spcPct val="50000"/>
                </a:spcBef>
              </a:pPr>
              <a:r>
                <a:rPr lang="en-US" altLang="ko-KR" sz="1800" b="1" dirty="0" smtClean="0">
                  <a:solidFill>
                    <a:schemeClr val="tx2"/>
                  </a:solidFill>
                  <a:latin typeface="맑은 고딕" pitchFamily="50" charset="-127"/>
                  <a:ea typeface="맑은 고딕" pitchFamily="50" charset="-127"/>
                </a:rPr>
                <a:t>3</a:t>
              </a:r>
              <a:endParaRPr lang="en-US" altLang="ko-KR" sz="1800" b="1" dirty="0">
                <a:solidFill>
                  <a:schemeClr val="tx2"/>
                </a:solidFill>
                <a:latin typeface="맑은 고딕" pitchFamily="50" charset="-127"/>
                <a:ea typeface="맑은 고딕" pitchFamily="50" charset="-127"/>
              </a:endParaRPr>
            </a:p>
          </p:txBody>
        </p:sp>
      </p:grpSp>
    </p:spTree>
    <p:extLst>
      <p:ext uri="{BB962C8B-B14F-4D97-AF65-F5344CB8AC3E}">
        <p14:creationId xmlns:p14="http://schemas.microsoft.com/office/powerpoint/2010/main" val="107393282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560" y="4178326"/>
            <a:ext cx="6217466" cy="1833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240"/>
          <a:stretch/>
        </p:blipFill>
        <p:spPr bwMode="auto">
          <a:xfrm>
            <a:off x="2387600" y="1772816"/>
            <a:ext cx="6021784" cy="177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3.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Filter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설계</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29</a:t>
            </a:fld>
            <a:endParaRPr lang="en-US" altLang="ko-KR" dirty="0">
              <a:latin typeface="Times New Roman" pitchFamily="18" charset="0"/>
            </a:endParaRPr>
          </a:p>
        </p:txBody>
      </p:sp>
      <p:sp>
        <p:nvSpPr>
          <p:cNvPr id="6" name="Rectangle 2"/>
          <p:cNvSpPr>
            <a:spLocks noChangeArrowheads="1"/>
          </p:cNvSpPr>
          <p:nvPr/>
        </p:nvSpPr>
        <p:spPr bwMode="auto">
          <a:xfrm>
            <a:off x="2582863" y="287655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Mode</a:t>
            </a:r>
            <a:r>
              <a:rPr lang="ko-KR" altLang="en-US" sz="2000" i="0" u="none" smtClean="0">
                <a:solidFill>
                  <a:srgbClr val="000000"/>
                </a:solidFill>
                <a:latin typeface="맑은 고딕" panose="020B0503020000020004" pitchFamily="50" charset="-127"/>
                <a:ea typeface="맑은 고딕" panose="020B0503020000020004" pitchFamily="50" charset="-127"/>
              </a:rPr>
              <a:t>에 따른 동작원리</a:t>
            </a:r>
            <a:r>
              <a:rPr lang="en-US" altLang="ko-KR" sz="2000" i="0" u="none" smtClean="0">
                <a:solidFill>
                  <a:srgbClr val="000000"/>
                </a:solidFill>
                <a:latin typeface="맑은 고딕" panose="020B0503020000020004" pitchFamily="50" charset="-127"/>
                <a:ea typeface="맑은 고딕" panose="020B0503020000020004" pitchFamily="50" charset="-127"/>
              </a:rPr>
              <a:t>(</a:t>
            </a:r>
            <a:r>
              <a:rPr lang="ko-KR" altLang="en-US" sz="2000" i="0" u="none" smtClean="0">
                <a:solidFill>
                  <a:srgbClr val="000000"/>
                </a:solidFill>
                <a:latin typeface="맑은 고딕" panose="020B0503020000020004" pitchFamily="50" charset="-127"/>
                <a:ea typeface="맑은 고딕" panose="020B0503020000020004" pitchFamily="50" charset="-127"/>
              </a:rPr>
              <a:t>비동기식</a:t>
            </a:r>
            <a:r>
              <a:rPr lang="en-US" altLang="ko-KR" sz="2000" i="0" u="none" smtClean="0">
                <a:solidFill>
                  <a:srgbClr val="000000"/>
                </a:solidFill>
                <a:latin typeface="맑은 고딕" panose="020B0503020000020004" pitchFamily="50" charset="-127"/>
                <a:ea typeface="맑은 고딕" panose="020B0503020000020004" pitchFamily="50" charset="-127"/>
              </a:rPr>
              <a:t>)</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4" name="TextBox 23"/>
          <p:cNvSpPr txBox="1"/>
          <p:nvPr/>
        </p:nvSpPr>
        <p:spPr>
          <a:xfrm>
            <a:off x="3656856" y="6035778"/>
            <a:ext cx="2592288" cy="307777"/>
          </a:xfrm>
          <a:prstGeom prst="rect">
            <a:avLst/>
          </a:prstGeom>
          <a:noFill/>
        </p:spPr>
        <p:txBody>
          <a:bodyPr wrap="square" rtlCol="0">
            <a:spAutoFit/>
          </a:bodyPr>
          <a:lstStyle/>
          <a:p>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Boost </a:t>
            </a:r>
            <a:r>
              <a:rPr lang="en-US" altLang="ko-KR" sz="1400" b="1">
                <a:solidFill>
                  <a:schemeClr val="bg2"/>
                </a:solidFill>
                <a:latin typeface="맑은 고딕" panose="020B0503020000020004" pitchFamily="50" charset="-127"/>
                <a:ea typeface="맑은 고딕" panose="020B0503020000020004" pitchFamily="50" charset="-127"/>
              </a:rPr>
              <a:t>Converter Mode &gt;</a:t>
            </a:r>
          </a:p>
        </p:txBody>
      </p:sp>
      <p:sp>
        <p:nvSpPr>
          <p:cNvPr id="26" name="TextBox 25"/>
          <p:cNvSpPr txBox="1"/>
          <p:nvPr/>
        </p:nvSpPr>
        <p:spPr>
          <a:xfrm>
            <a:off x="3612000" y="3575328"/>
            <a:ext cx="2592288" cy="307777"/>
          </a:xfrm>
          <a:prstGeom prst="rect">
            <a:avLst/>
          </a:prstGeom>
          <a:noFill/>
        </p:spPr>
        <p:txBody>
          <a:bodyPr wrap="square" rtlCol="0">
            <a:spAutoFit/>
          </a:bodyPr>
          <a:lstStyle/>
          <a:p>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Buck </a:t>
            </a:r>
            <a:r>
              <a:rPr lang="en-US" altLang="ko-KR" sz="1400" b="1">
                <a:solidFill>
                  <a:schemeClr val="bg2"/>
                </a:solidFill>
                <a:latin typeface="맑은 고딕" panose="020B0503020000020004" pitchFamily="50" charset="-127"/>
                <a:ea typeface="맑은 고딕" panose="020B0503020000020004" pitchFamily="50" charset="-127"/>
              </a:rPr>
              <a:t>Converter Mode &gt;</a:t>
            </a:r>
          </a:p>
        </p:txBody>
      </p:sp>
    </p:spTree>
    <p:extLst>
      <p:ext uri="{BB962C8B-B14F-4D97-AF65-F5344CB8AC3E}">
        <p14:creationId xmlns:p14="http://schemas.microsoft.com/office/powerpoint/2010/main" val="4082942703"/>
      </p:ext>
    </p:extLst>
  </p:cSld>
  <p:clrMapOvr>
    <a:masterClrMapping/>
  </p:clrMapOvr>
  <p:transition>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lgn="l" eaLnBrk="1" latinLnBrk="1" hangingPunct="1">
              <a:spcBef>
                <a:spcPct val="50000"/>
              </a:spcBef>
            </a:pPr>
            <a:r>
              <a:rPr lang="en-US" altLang="ko-KR"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1. </a:t>
            </a:r>
            <a:r>
              <a:rPr lang="ko-KR" altLang="en-US"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 사</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양</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3</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5124" name="Picture 4" descr="C:\Users\NA\Desktop\0__150905\2015-09-05 01.00.32.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11650" t="5738" r="22145" b="13250"/>
          <a:stretch/>
        </p:blipFill>
        <p:spPr bwMode="auto">
          <a:xfrm rot="10800000">
            <a:off x="1254304" y="1439627"/>
            <a:ext cx="4680520" cy="429541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850831" y="2724162"/>
            <a:ext cx="569817" cy="307777"/>
          </a:xfrm>
          <a:prstGeom prst="rect">
            <a:avLst/>
          </a:prstGeom>
          <a:noFill/>
        </p:spPr>
        <p:txBody>
          <a:bodyPr wrap="square" rtlCol="0">
            <a:spAutoFit/>
          </a:bodyPr>
          <a:lstStyle/>
          <a:p>
            <a:r>
              <a:rPr lang="en-US" altLang="ko-KR" sz="1400" b="1" smtClean="0">
                <a:solidFill>
                  <a:schemeClr val="bg2"/>
                </a:solidFill>
                <a:latin typeface="맑은 고딕" panose="020B0503020000020004" pitchFamily="50" charset="-127"/>
                <a:ea typeface="맑은 고딕" panose="020B0503020000020004" pitchFamily="50" charset="-127"/>
              </a:rPr>
              <a:t>V</a:t>
            </a:r>
            <a:r>
              <a:rPr lang="en-US" altLang="ko-KR" sz="1400" b="1" baseline="-25000" smtClean="0">
                <a:solidFill>
                  <a:schemeClr val="bg2"/>
                </a:solidFill>
                <a:latin typeface="맑은 고딕" panose="020B0503020000020004" pitchFamily="50" charset="-127"/>
                <a:ea typeface="맑은 고딕" panose="020B0503020000020004" pitchFamily="50" charset="-127"/>
              </a:rPr>
              <a:t>DC</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10" name="왼쪽 중괄호 9"/>
          <p:cNvSpPr/>
          <p:nvPr/>
        </p:nvSpPr>
        <p:spPr bwMode="auto">
          <a:xfrm>
            <a:off x="1254304" y="2319326"/>
            <a:ext cx="288032" cy="1126698"/>
          </a:xfrm>
          <a:prstGeom prst="leftBrace">
            <a:avLst/>
          </a:prstGeom>
          <a:noFill/>
          <a:ln w="9525" cap="flat" cmpd="sng" algn="ctr">
            <a:solidFill>
              <a:schemeClr val="bg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2" name="직사각형 11"/>
          <p:cNvSpPr/>
          <p:nvPr/>
        </p:nvSpPr>
        <p:spPr bwMode="auto">
          <a:xfrm>
            <a:off x="2325286" y="2473214"/>
            <a:ext cx="2481411" cy="470018"/>
          </a:xfrm>
          <a:prstGeom prst="rect">
            <a:avLst/>
          </a:prstGeom>
          <a:noFill/>
          <a:ln w="28575" cap="flat"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0" name="TextBox 29"/>
          <p:cNvSpPr txBox="1"/>
          <p:nvPr/>
        </p:nvSpPr>
        <p:spPr>
          <a:xfrm>
            <a:off x="5967359" y="2165437"/>
            <a:ext cx="569817" cy="307777"/>
          </a:xfrm>
          <a:prstGeom prst="rect">
            <a:avLst/>
          </a:prstGeom>
          <a:noFill/>
        </p:spPr>
        <p:txBody>
          <a:bodyPr wrap="square" rtlCol="0">
            <a:spAutoFit/>
          </a:bodyPr>
          <a:lstStyle/>
          <a:p>
            <a:r>
              <a:rPr lang="en-US" altLang="ko-KR" sz="1400" b="1" smtClean="0">
                <a:solidFill>
                  <a:schemeClr val="bg2"/>
                </a:solidFill>
                <a:latin typeface="맑은 고딕" panose="020B0503020000020004" pitchFamily="50" charset="-127"/>
                <a:ea typeface="맑은 고딕" panose="020B0503020000020004" pitchFamily="50" charset="-127"/>
              </a:rPr>
              <a:t>V</a:t>
            </a:r>
            <a:r>
              <a:rPr lang="en-US" altLang="ko-KR" sz="1400" b="1" baseline="-25000" smtClean="0">
                <a:solidFill>
                  <a:schemeClr val="bg2"/>
                </a:solidFill>
                <a:latin typeface="맑은 고딕" panose="020B0503020000020004" pitchFamily="50" charset="-127"/>
                <a:ea typeface="맑은 고딕" panose="020B0503020000020004" pitchFamily="50" charset="-127"/>
              </a:rPr>
              <a:t>batt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31" name="왼쪽 중괄호 30"/>
          <p:cNvSpPr/>
          <p:nvPr/>
        </p:nvSpPr>
        <p:spPr bwMode="auto">
          <a:xfrm flipH="1">
            <a:off x="5722498" y="1984650"/>
            <a:ext cx="288032" cy="635992"/>
          </a:xfrm>
          <a:prstGeom prst="leftBrace">
            <a:avLst/>
          </a:prstGeom>
          <a:noFill/>
          <a:ln w="9525" cap="flat" cmpd="sng" algn="ctr">
            <a:solidFill>
              <a:schemeClr val="bg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5" name="직사각형 34"/>
          <p:cNvSpPr/>
          <p:nvPr/>
        </p:nvSpPr>
        <p:spPr bwMode="auto">
          <a:xfrm>
            <a:off x="1567567" y="1556792"/>
            <a:ext cx="740861" cy="1584177"/>
          </a:xfrm>
          <a:prstGeom prst="rect">
            <a:avLst/>
          </a:prstGeom>
          <a:noFill/>
          <a:ln w="28575" cap="flat"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7" name="직사각형 36"/>
          <p:cNvSpPr/>
          <p:nvPr/>
        </p:nvSpPr>
        <p:spPr bwMode="auto">
          <a:xfrm>
            <a:off x="2209076" y="3140969"/>
            <a:ext cx="2376264" cy="360041"/>
          </a:xfrm>
          <a:prstGeom prst="rect">
            <a:avLst/>
          </a:prstGeom>
          <a:noFill/>
          <a:ln w="28575" cap="flat"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8" name="TextBox 37"/>
          <p:cNvSpPr txBox="1"/>
          <p:nvPr/>
        </p:nvSpPr>
        <p:spPr>
          <a:xfrm>
            <a:off x="3145180" y="2675014"/>
            <a:ext cx="913625" cy="307777"/>
          </a:xfrm>
          <a:prstGeom prst="rect">
            <a:avLst/>
          </a:prstGeom>
          <a:noFill/>
        </p:spPr>
        <p:txBody>
          <a:bodyPr wrap="square" rtlCol="0">
            <a:spAutoFit/>
          </a:bodyPr>
          <a:lstStyle/>
          <a:p>
            <a:r>
              <a:rPr lang="en-US" altLang="ko-KR" sz="1400" b="1" smtClean="0">
                <a:solidFill>
                  <a:srgbClr val="FFC000"/>
                </a:solidFill>
                <a:latin typeface="맑은 고딕" panose="020B0503020000020004" pitchFamily="50" charset="-127"/>
                <a:ea typeface="맑은 고딕" panose="020B0503020000020004" pitchFamily="50" charset="-127"/>
              </a:rPr>
              <a:t>MOSFET</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39" name="TextBox 38"/>
          <p:cNvSpPr txBox="1"/>
          <p:nvPr/>
        </p:nvSpPr>
        <p:spPr>
          <a:xfrm>
            <a:off x="3162398" y="2068543"/>
            <a:ext cx="913625" cy="307777"/>
          </a:xfrm>
          <a:prstGeom prst="rect">
            <a:avLst/>
          </a:prstGeom>
          <a:noFill/>
        </p:spPr>
        <p:txBody>
          <a:bodyPr wrap="square" rtlCol="0">
            <a:spAutoFit/>
          </a:bodyPr>
          <a:lstStyle/>
          <a:p>
            <a:r>
              <a:rPr lang="en-US" altLang="ko-KR" sz="1400" b="1" smtClean="0">
                <a:solidFill>
                  <a:srgbClr val="FFC000"/>
                </a:solidFill>
                <a:latin typeface="맑은 고딕" panose="020B0503020000020004" pitchFamily="50" charset="-127"/>
                <a:ea typeface="맑은 고딕" panose="020B0503020000020004" pitchFamily="50" charset="-127"/>
              </a:rPr>
              <a:t>L_Filter</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40" name="TextBox 39"/>
          <p:cNvSpPr txBox="1"/>
          <p:nvPr/>
        </p:nvSpPr>
        <p:spPr>
          <a:xfrm>
            <a:off x="1616817" y="2753565"/>
            <a:ext cx="609700"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C_</a:t>
            </a:r>
            <a:r>
              <a:rPr lang="en-US" altLang="ko-KR" sz="1400" b="1" baseline="-25000" smtClean="0">
                <a:solidFill>
                  <a:srgbClr val="FFC000"/>
                </a:solidFill>
                <a:latin typeface="맑은 고딕" panose="020B0503020000020004" pitchFamily="50" charset="-127"/>
                <a:ea typeface="맑은 고딕" panose="020B0503020000020004" pitchFamily="50" charset="-127"/>
              </a:rPr>
              <a:t>DC</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41" name="TextBox 40"/>
          <p:cNvSpPr txBox="1"/>
          <p:nvPr/>
        </p:nvSpPr>
        <p:spPr>
          <a:xfrm>
            <a:off x="2936395" y="3220598"/>
            <a:ext cx="1216897"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Gate Driver</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32" name="직사각형 31"/>
          <p:cNvSpPr/>
          <p:nvPr/>
        </p:nvSpPr>
        <p:spPr bwMode="auto">
          <a:xfrm>
            <a:off x="2325286" y="1556792"/>
            <a:ext cx="2481411" cy="858894"/>
          </a:xfrm>
          <a:prstGeom prst="rect">
            <a:avLst/>
          </a:prstGeom>
          <a:noFill/>
          <a:ln w="28575" cap="flat"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3" name="직사각형 32"/>
          <p:cNvSpPr/>
          <p:nvPr/>
        </p:nvSpPr>
        <p:spPr bwMode="auto">
          <a:xfrm>
            <a:off x="4873372" y="2473214"/>
            <a:ext cx="993142" cy="1205408"/>
          </a:xfrm>
          <a:prstGeom prst="rect">
            <a:avLst/>
          </a:prstGeom>
          <a:noFill/>
          <a:ln w="28575" cap="flat"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4" name="TextBox 33"/>
          <p:cNvSpPr txBox="1"/>
          <p:nvPr/>
        </p:nvSpPr>
        <p:spPr>
          <a:xfrm>
            <a:off x="5104942" y="3284986"/>
            <a:ext cx="642052"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C_</a:t>
            </a:r>
            <a:r>
              <a:rPr lang="en-US" altLang="ko-KR" sz="1400" b="1" baseline="-25000" smtClean="0">
                <a:solidFill>
                  <a:srgbClr val="FFC000"/>
                </a:solidFill>
                <a:latin typeface="맑은 고딕" panose="020B0503020000020004" pitchFamily="50" charset="-127"/>
                <a:ea typeface="맑은 고딕" panose="020B0503020000020004" pitchFamily="50" charset="-127"/>
              </a:rPr>
              <a:t>DC</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36" name="직사각형 35"/>
          <p:cNvSpPr/>
          <p:nvPr/>
        </p:nvSpPr>
        <p:spPr bwMode="auto">
          <a:xfrm>
            <a:off x="4808507" y="1836080"/>
            <a:ext cx="675948" cy="262332"/>
          </a:xfrm>
          <a:prstGeom prst="rect">
            <a:avLst/>
          </a:prstGeom>
          <a:noFill/>
          <a:ln w="28575" cap="flat"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42" name="직사각형 41"/>
          <p:cNvSpPr/>
          <p:nvPr/>
        </p:nvSpPr>
        <p:spPr bwMode="auto">
          <a:xfrm>
            <a:off x="4806126" y="2097911"/>
            <a:ext cx="678329" cy="317422"/>
          </a:xfrm>
          <a:prstGeom prst="rect">
            <a:avLst/>
          </a:prstGeom>
          <a:noFill/>
          <a:ln w="28575" cap="flat"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43" name="TextBox 42"/>
          <p:cNvSpPr txBox="1"/>
          <p:nvPr/>
        </p:nvSpPr>
        <p:spPr>
          <a:xfrm>
            <a:off x="4755400" y="2152092"/>
            <a:ext cx="854571" cy="523220"/>
          </a:xfrm>
          <a:prstGeom prst="rect">
            <a:avLst/>
          </a:prstGeom>
          <a:noFill/>
        </p:spPr>
        <p:txBody>
          <a:bodyPr wrap="square" rtlCol="0">
            <a:spAutoFit/>
          </a:bodyPr>
          <a:lstStyle/>
          <a:p>
            <a:r>
              <a:rPr lang="en-US" altLang="ko-KR" sz="1400" b="1" smtClean="0">
                <a:solidFill>
                  <a:srgbClr val="FFC000"/>
                </a:solidFill>
                <a:latin typeface="맑은 고딕" panose="020B0503020000020004" pitchFamily="50" charset="-127"/>
                <a:ea typeface="맑은 고딕" panose="020B0503020000020004" pitchFamily="50" charset="-127"/>
              </a:rPr>
              <a:t>C_Filter</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45" name="직사각형 44"/>
          <p:cNvSpPr/>
          <p:nvPr/>
        </p:nvSpPr>
        <p:spPr bwMode="auto">
          <a:xfrm>
            <a:off x="1712505" y="4221090"/>
            <a:ext cx="2800828" cy="1512168"/>
          </a:xfrm>
          <a:prstGeom prst="rect">
            <a:avLst/>
          </a:prstGeom>
          <a:noFill/>
          <a:ln w="28575" cap="flat"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46" name="TextBox 45"/>
          <p:cNvSpPr txBox="1"/>
          <p:nvPr/>
        </p:nvSpPr>
        <p:spPr>
          <a:xfrm>
            <a:off x="2285276" y="5172434"/>
            <a:ext cx="1668377" cy="523220"/>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DSP Conroller</a:t>
            </a:r>
          </a:p>
          <a:p>
            <a:pPr algn="ctr"/>
            <a:r>
              <a:rPr lang="en-US" altLang="ko-KR" sz="1400" b="1" smtClean="0">
                <a:solidFill>
                  <a:srgbClr val="FFC000"/>
                </a:solidFill>
                <a:latin typeface="맑은 고딕" panose="020B0503020000020004" pitchFamily="50" charset="-127"/>
                <a:ea typeface="맑은 고딕" panose="020B0503020000020004" pitchFamily="50" charset="-127"/>
              </a:rPr>
              <a:t>(TMS320F28335)</a:t>
            </a:r>
          </a:p>
        </p:txBody>
      </p:sp>
      <p:graphicFrame>
        <p:nvGraphicFramePr>
          <p:cNvPr id="47" name="표 46"/>
          <p:cNvGraphicFramePr>
            <a:graphicFrameLocks noGrp="1"/>
          </p:cNvGraphicFramePr>
          <p:nvPr>
            <p:extLst>
              <p:ext uri="{D42A27DB-BD31-4B8C-83A1-F6EECF244321}">
                <p14:modId xmlns:p14="http://schemas.microsoft.com/office/powerpoint/2010/main" val="2709081450"/>
              </p:ext>
            </p:extLst>
          </p:nvPr>
        </p:nvGraphicFramePr>
        <p:xfrm>
          <a:off x="6419448" y="3068960"/>
          <a:ext cx="3008784" cy="2677938"/>
        </p:xfrm>
        <a:graphic>
          <a:graphicData uri="http://schemas.openxmlformats.org/drawingml/2006/table">
            <a:tbl>
              <a:tblPr firstRow="1" bandRow="1">
                <a:tableStyleId>{5C22544A-7EE6-4342-B048-85BDC9FD1C3A}</a:tableStyleId>
              </a:tblPr>
              <a:tblGrid>
                <a:gridCol w="1184192"/>
                <a:gridCol w="1824592"/>
              </a:tblGrid>
              <a:tr h="446323">
                <a:tc gridSpan="2">
                  <a:txBody>
                    <a:bodyPr/>
                    <a:lstStyle/>
                    <a:p>
                      <a:pPr latinLnBrk="1"/>
                      <a:r>
                        <a:rPr lang="en-US" altLang="ko-KR" sz="1600" smtClean="0">
                          <a:solidFill>
                            <a:schemeClr val="bg2"/>
                          </a:solidFill>
                          <a:latin typeface="맑은 고딕" panose="020B0503020000020004" pitchFamily="50" charset="-127"/>
                          <a:ea typeface="맑은 고딕" panose="020B0503020000020004" pitchFamily="50" charset="-127"/>
                        </a:rPr>
                        <a:t>Parameter</a:t>
                      </a:r>
                      <a:endParaRPr lang="en-US" altLang="ko-KR" sz="1600" b="0" baseline="-25000" dirty="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sz="1600" b="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46323">
                <a:tc>
                  <a:txBody>
                    <a:bodyPr/>
                    <a:lstStyle/>
                    <a:p>
                      <a:pPr latinLnBrk="1"/>
                      <a:r>
                        <a:rPr lang="en-US" altLang="ko-KR" sz="1400" b="1" smtClean="0">
                          <a:solidFill>
                            <a:schemeClr val="bg2"/>
                          </a:solidFill>
                          <a:latin typeface="맑은 고딕" panose="020B0503020000020004" pitchFamily="50" charset="-127"/>
                          <a:ea typeface="맑은 고딕" panose="020B0503020000020004" pitchFamily="50" charset="-127"/>
                        </a:rPr>
                        <a:t>Power</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400" b="1" smtClean="0">
                          <a:solidFill>
                            <a:schemeClr val="bg2"/>
                          </a:solidFill>
                          <a:latin typeface="맑은 고딕" panose="020B0503020000020004" pitchFamily="50" charset="-127"/>
                          <a:ea typeface="맑은 고딕" panose="020B0503020000020004" pitchFamily="50" charset="-127"/>
                        </a:rPr>
                        <a:t>6.6[kW]</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46323">
                <a:tc>
                  <a:txBody>
                    <a:bodyPr/>
                    <a:lstStyle/>
                    <a:p>
                      <a:pPr latinLnBrk="1"/>
                      <a:r>
                        <a:rPr lang="en-US" altLang="ko-KR" sz="1400" b="1" smtClean="0">
                          <a:solidFill>
                            <a:schemeClr val="bg2"/>
                          </a:solidFill>
                          <a:latin typeface="맑은 고딕" panose="020B0503020000020004" pitchFamily="50" charset="-127"/>
                          <a:ea typeface="맑은 고딕" panose="020B0503020000020004" pitchFamily="50" charset="-127"/>
                        </a:rPr>
                        <a:t>V</a:t>
                      </a:r>
                      <a:r>
                        <a:rPr lang="en-US" altLang="ko-KR" sz="1400" b="1" baseline="-25000" smtClean="0">
                          <a:solidFill>
                            <a:schemeClr val="bg2"/>
                          </a:solidFill>
                          <a:latin typeface="맑은 고딕" panose="020B0503020000020004" pitchFamily="50" charset="-127"/>
                          <a:ea typeface="맑은 고딕" panose="020B0503020000020004" pitchFamily="50" charset="-127"/>
                        </a:rPr>
                        <a:t>BATT</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400" b="1" smtClean="0">
                          <a:solidFill>
                            <a:schemeClr val="bg2"/>
                          </a:solidFill>
                          <a:latin typeface="맑은 고딕" panose="020B0503020000020004" pitchFamily="50" charset="-127"/>
                          <a:ea typeface="맑은 고딕" panose="020B0503020000020004" pitchFamily="50" charset="-127"/>
                        </a:rPr>
                        <a:t>200[V]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4632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spc="-300" baseline="0" smtClean="0">
                          <a:solidFill>
                            <a:schemeClr val="bg2"/>
                          </a:solidFill>
                          <a:latin typeface="맑은 고딕" panose="020B0503020000020004" pitchFamily="50" charset="-127"/>
                          <a:ea typeface="맑은 고딕" panose="020B0503020000020004" pitchFamily="50" charset="-127"/>
                        </a:rPr>
                        <a:t> </a:t>
                      </a:r>
                      <a:r>
                        <a:rPr lang="en-US" altLang="ko-KR" sz="1400" b="1" baseline="0" smtClean="0">
                          <a:solidFill>
                            <a:schemeClr val="bg2"/>
                          </a:solidFill>
                          <a:latin typeface="맑은 고딕" panose="020B0503020000020004" pitchFamily="50" charset="-127"/>
                          <a:ea typeface="맑은 고딕" panose="020B0503020000020004" pitchFamily="50" charset="-127"/>
                        </a:rPr>
                        <a:t>I</a:t>
                      </a:r>
                      <a:r>
                        <a:rPr lang="en-US" altLang="ko-KR" sz="1400" b="1" baseline="-25000" smtClean="0">
                          <a:solidFill>
                            <a:schemeClr val="bg2"/>
                          </a:solidFill>
                          <a:latin typeface="맑은 고딕" panose="020B0503020000020004" pitchFamily="50" charset="-127"/>
                          <a:ea typeface="맑은 고딕" panose="020B0503020000020004" pitchFamily="50" charset="-127"/>
                        </a:rPr>
                        <a:t>BATT</a:t>
                      </a:r>
                      <a:endParaRPr lang="ko-KR" altLang="en-US" sz="14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33A</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4632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V</a:t>
                      </a:r>
                      <a:r>
                        <a:rPr lang="en-US" altLang="ko-KR" sz="1400" b="1" baseline="-25000" smtClean="0">
                          <a:solidFill>
                            <a:schemeClr val="bg2"/>
                          </a:solidFill>
                          <a:latin typeface="맑은 고딕" panose="020B0503020000020004" pitchFamily="50" charset="-127"/>
                          <a:ea typeface="맑은 고딕" panose="020B0503020000020004" pitchFamily="50" charset="-127"/>
                        </a:rPr>
                        <a:t>DC</a:t>
                      </a:r>
                      <a:endParaRPr lang="ko-KR" altLang="en-US" sz="14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400[V]</a:t>
                      </a:r>
                      <a:endParaRPr lang="ko-KR" altLang="en-US" sz="14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4632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spc="-300" baseline="0" smtClean="0">
                          <a:solidFill>
                            <a:schemeClr val="bg2"/>
                          </a:solidFill>
                          <a:latin typeface="맑은 고딕" panose="020B0503020000020004" pitchFamily="50" charset="-127"/>
                          <a:ea typeface="맑은 고딕" panose="020B0503020000020004" pitchFamily="50" charset="-127"/>
                        </a:rPr>
                        <a:t> </a:t>
                      </a:r>
                      <a:r>
                        <a:rPr lang="en-US" altLang="ko-KR" sz="1400" b="1" baseline="0" smtClean="0">
                          <a:solidFill>
                            <a:schemeClr val="bg2"/>
                          </a:solidFill>
                          <a:latin typeface="맑은 고딕" panose="020B0503020000020004" pitchFamily="50" charset="-127"/>
                          <a:ea typeface="맑은 고딕" panose="020B0503020000020004" pitchFamily="50" charset="-127"/>
                        </a:rPr>
                        <a:t>I</a:t>
                      </a:r>
                      <a:r>
                        <a:rPr lang="en-US" altLang="ko-KR" sz="1400" b="1" baseline="-25000" smtClean="0">
                          <a:solidFill>
                            <a:schemeClr val="bg2"/>
                          </a:solidFill>
                          <a:latin typeface="맑은 고딕" panose="020B0503020000020004" pitchFamily="50" charset="-127"/>
                          <a:ea typeface="맑은 고딕" panose="020B0503020000020004" pitchFamily="50" charset="-127"/>
                        </a:rPr>
                        <a:t>DC</a:t>
                      </a:r>
                      <a:endParaRPr lang="ko-KR" altLang="en-US" sz="14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16.5[A]</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8" name="TextBox 47"/>
          <p:cNvSpPr txBox="1"/>
          <p:nvPr/>
        </p:nvSpPr>
        <p:spPr>
          <a:xfrm>
            <a:off x="4756805" y="1822700"/>
            <a:ext cx="727650" cy="307777"/>
          </a:xfrm>
          <a:prstGeom prst="rect">
            <a:avLst/>
          </a:prstGeom>
          <a:noFill/>
        </p:spPr>
        <p:txBody>
          <a:bodyPr wrap="square" rtlCol="0">
            <a:spAutoFit/>
          </a:bodyPr>
          <a:lstStyle/>
          <a:p>
            <a:r>
              <a:rPr lang="en-US" altLang="ko-KR" sz="1400" b="1" smtClean="0">
                <a:solidFill>
                  <a:srgbClr val="FFC000"/>
                </a:solidFill>
                <a:latin typeface="맑은 고딕" panose="020B0503020000020004" pitchFamily="50" charset="-127"/>
                <a:ea typeface="맑은 고딕" panose="020B0503020000020004" pitchFamily="50" charset="-127"/>
              </a:rPr>
              <a:t>I_sen</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49" name="TextBox 48"/>
          <p:cNvSpPr txBox="1"/>
          <p:nvPr/>
        </p:nvSpPr>
        <p:spPr>
          <a:xfrm>
            <a:off x="3239996" y="1189446"/>
            <a:ext cx="758427" cy="295345"/>
          </a:xfrm>
          <a:prstGeom prst="rect">
            <a:avLst/>
          </a:prstGeom>
          <a:noFill/>
        </p:spPr>
        <p:txBody>
          <a:bodyPr wrap="square" rtlCol="0">
            <a:spAutoFit/>
          </a:bodyPr>
          <a:lstStyle/>
          <a:p>
            <a:r>
              <a:rPr lang="en-US" altLang="ko-KR" sz="1400" b="1" smtClean="0">
                <a:solidFill>
                  <a:schemeClr val="bg2"/>
                </a:solidFill>
                <a:latin typeface="맑은 고딕" panose="020B0503020000020004" pitchFamily="50" charset="-127"/>
                <a:ea typeface="맑은 고딕" panose="020B0503020000020004" pitchFamily="50" charset="-127"/>
              </a:rPr>
              <a:t>27mm</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cxnSp>
        <p:nvCxnSpPr>
          <p:cNvPr id="8" name="직선 연결선 7"/>
          <p:cNvCxnSpPr/>
          <p:nvPr/>
        </p:nvCxnSpPr>
        <p:spPr bwMode="auto">
          <a:xfrm>
            <a:off x="1551861" y="1230313"/>
            <a:ext cx="0" cy="254471"/>
          </a:xfrm>
          <a:prstGeom prst="line">
            <a:avLst/>
          </a:prstGeom>
          <a:solidFill>
            <a:srgbClr val="C0C0C0"/>
          </a:solidFill>
          <a:ln w="19050" cap="flat" cmpd="sng" algn="ctr">
            <a:solidFill>
              <a:schemeClr val="bg2"/>
            </a:solidFill>
            <a:prstDash val="solid"/>
            <a:round/>
            <a:headEnd type="none" w="sm" len="sm"/>
            <a:tailEnd type="none" w="sm" len="sm"/>
          </a:ln>
          <a:effectLst/>
        </p:spPr>
      </p:cxnSp>
      <p:cxnSp>
        <p:nvCxnSpPr>
          <p:cNvPr id="50" name="직선 연결선 49"/>
          <p:cNvCxnSpPr/>
          <p:nvPr/>
        </p:nvCxnSpPr>
        <p:spPr bwMode="auto">
          <a:xfrm>
            <a:off x="5656317" y="1230313"/>
            <a:ext cx="0" cy="254471"/>
          </a:xfrm>
          <a:prstGeom prst="line">
            <a:avLst/>
          </a:prstGeom>
          <a:solidFill>
            <a:srgbClr val="C0C0C0"/>
          </a:solidFill>
          <a:ln w="19050" cap="flat" cmpd="sng" algn="ctr">
            <a:solidFill>
              <a:schemeClr val="bg2"/>
            </a:solidFill>
            <a:prstDash val="solid"/>
            <a:round/>
            <a:headEnd type="none" w="sm" len="sm"/>
            <a:tailEnd type="none" w="sm" len="sm"/>
          </a:ln>
          <a:effectLst/>
        </p:spPr>
      </p:cxnSp>
      <p:cxnSp>
        <p:nvCxnSpPr>
          <p:cNvPr id="51" name="직선 연결선 50"/>
          <p:cNvCxnSpPr/>
          <p:nvPr/>
        </p:nvCxnSpPr>
        <p:spPr bwMode="auto">
          <a:xfrm flipH="1">
            <a:off x="4045781" y="1357548"/>
            <a:ext cx="1610536" cy="0"/>
          </a:xfrm>
          <a:prstGeom prst="line">
            <a:avLst/>
          </a:prstGeom>
          <a:solidFill>
            <a:srgbClr val="C0C0C0"/>
          </a:solidFill>
          <a:ln w="19050" cap="flat" cmpd="sng" algn="ctr">
            <a:solidFill>
              <a:schemeClr val="bg2"/>
            </a:solidFill>
            <a:prstDash val="solid"/>
            <a:round/>
            <a:headEnd type="arrow" w="med" len="med"/>
            <a:tailEnd type="none" w="med" len="med"/>
          </a:ln>
          <a:effectLst/>
        </p:spPr>
      </p:cxnSp>
      <p:cxnSp>
        <p:nvCxnSpPr>
          <p:cNvPr id="52" name="직선 연결선 51"/>
          <p:cNvCxnSpPr/>
          <p:nvPr/>
        </p:nvCxnSpPr>
        <p:spPr bwMode="auto">
          <a:xfrm flipH="1">
            <a:off x="1567567" y="1362546"/>
            <a:ext cx="1610536" cy="0"/>
          </a:xfrm>
          <a:prstGeom prst="line">
            <a:avLst/>
          </a:prstGeom>
          <a:solidFill>
            <a:srgbClr val="C0C0C0"/>
          </a:solidFill>
          <a:ln w="19050" cap="flat" cmpd="sng" algn="ctr">
            <a:solidFill>
              <a:schemeClr val="bg2"/>
            </a:solidFill>
            <a:prstDash val="solid"/>
            <a:round/>
            <a:headEnd type="none" w="med" len="med"/>
            <a:tailEnd type="arrow" w="med" len="med"/>
          </a:ln>
          <a:effectLst/>
        </p:spPr>
      </p:cxnSp>
      <p:cxnSp>
        <p:nvCxnSpPr>
          <p:cNvPr id="53" name="직선 연결선 52"/>
          <p:cNvCxnSpPr/>
          <p:nvPr/>
        </p:nvCxnSpPr>
        <p:spPr bwMode="auto">
          <a:xfrm>
            <a:off x="390210" y="1929146"/>
            <a:ext cx="1114026" cy="0"/>
          </a:xfrm>
          <a:prstGeom prst="line">
            <a:avLst/>
          </a:prstGeom>
          <a:solidFill>
            <a:srgbClr val="C0C0C0"/>
          </a:solidFill>
          <a:ln w="19050" cap="flat" cmpd="sng" algn="ctr">
            <a:solidFill>
              <a:schemeClr val="bg2"/>
            </a:solidFill>
            <a:prstDash val="solid"/>
            <a:round/>
            <a:headEnd type="none" w="sm" len="sm"/>
            <a:tailEnd type="none" w="sm" len="sm"/>
          </a:ln>
          <a:effectLst/>
        </p:spPr>
      </p:cxnSp>
      <p:sp>
        <p:nvSpPr>
          <p:cNvPr id="54" name="TextBox 53"/>
          <p:cNvSpPr txBox="1"/>
          <p:nvPr/>
        </p:nvSpPr>
        <p:spPr>
          <a:xfrm>
            <a:off x="394205" y="2376320"/>
            <a:ext cx="758427" cy="307777"/>
          </a:xfrm>
          <a:prstGeom prst="rect">
            <a:avLst/>
          </a:prstGeom>
          <a:noFill/>
        </p:spPr>
        <p:txBody>
          <a:bodyPr wrap="square" rtlCol="0">
            <a:spAutoFit/>
          </a:bodyPr>
          <a:lstStyle/>
          <a:p>
            <a:r>
              <a:rPr lang="en-US" altLang="ko-KR" sz="1400" b="1" smtClean="0">
                <a:solidFill>
                  <a:schemeClr val="bg2"/>
                </a:solidFill>
                <a:latin typeface="맑은 고딕" panose="020B0503020000020004" pitchFamily="50" charset="-127"/>
                <a:ea typeface="맑은 고딕" panose="020B0503020000020004" pitchFamily="50" charset="-127"/>
              </a:rPr>
              <a:t>12mm</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cxnSp>
        <p:nvCxnSpPr>
          <p:cNvPr id="56" name="직선 연결선 55"/>
          <p:cNvCxnSpPr/>
          <p:nvPr/>
        </p:nvCxnSpPr>
        <p:spPr bwMode="auto">
          <a:xfrm>
            <a:off x="390210" y="3664668"/>
            <a:ext cx="1114026" cy="0"/>
          </a:xfrm>
          <a:prstGeom prst="line">
            <a:avLst/>
          </a:prstGeom>
          <a:solidFill>
            <a:srgbClr val="C0C0C0"/>
          </a:solidFill>
          <a:ln w="19050" cap="flat" cmpd="sng" algn="ctr">
            <a:solidFill>
              <a:schemeClr val="bg2"/>
            </a:solidFill>
            <a:prstDash val="solid"/>
            <a:round/>
            <a:headEnd type="none" w="sm" len="sm"/>
            <a:tailEnd type="none" w="sm" len="sm"/>
          </a:ln>
          <a:effectLst/>
        </p:spPr>
      </p:cxnSp>
      <p:cxnSp>
        <p:nvCxnSpPr>
          <p:cNvPr id="57" name="직선 연결선 56"/>
          <p:cNvCxnSpPr/>
          <p:nvPr/>
        </p:nvCxnSpPr>
        <p:spPr bwMode="auto">
          <a:xfrm flipV="1">
            <a:off x="748893" y="1947528"/>
            <a:ext cx="0" cy="433650"/>
          </a:xfrm>
          <a:prstGeom prst="line">
            <a:avLst/>
          </a:prstGeom>
          <a:solidFill>
            <a:srgbClr val="C0C0C0"/>
          </a:solidFill>
          <a:ln w="19050" cap="flat" cmpd="sng" algn="ctr">
            <a:solidFill>
              <a:schemeClr val="bg2"/>
            </a:solidFill>
            <a:prstDash val="solid"/>
            <a:round/>
            <a:headEnd type="none" w="med" len="med"/>
            <a:tailEnd type="arrow" w="med" len="med"/>
          </a:ln>
          <a:effectLst/>
        </p:spPr>
      </p:cxnSp>
      <p:cxnSp>
        <p:nvCxnSpPr>
          <p:cNvPr id="60" name="직선 연결선 59"/>
          <p:cNvCxnSpPr/>
          <p:nvPr/>
        </p:nvCxnSpPr>
        <p:spPr bwMode="auto">
          <a:xfrm>
            <a:off x="748893" y="2675312"/>
            <a:ext cx="0" cy="989356"/>
          </a:xfrm>
          <a:prstGeom prst="line">
            <a:avLst/>
          </a:prstGeom>
          <a:solidFill>
            <a:srgbClr val="C0C0C0"/>
          </a:solidFill>
          <a:ln w="19050" cap="flat" cmpd="sng" algn="ctr">
            <a:solidFill>
              <a:schemeClr val="bg2"/>
            </a:solidFill>
            <a:prstDash val="solid"/>
            <a:round/>
            <a:headEnd type="none" w="med" len="med"/>
            <a:tailEnd type="arrow" w="med" len="med"/>
          </a:ln>
          <a:effectLst/>
        </p:spPr>
      </p:cxnSp>
      <p:sp>
        <p:nvSpPr>
          <p:cNvPr id="63" name="TextBox 62"/>
          <p:cNvSpPr txBox="1"/>
          <p:nvPr/>
        </p:nvSpPr>
        <p:spPr>
          <a:xfrm>
            <a:off x="2701448" y="5723731"/>
            <a:ext cx="917697" cy="324879"/>
          </a:xfrm>
          <a:prstGeom prst="rect">
            <a:avLst/>
          </a:prstGeom>
          <a:noFill/>
        </p:spPr>
        <p:txBody>
          <a:bodyPr wrap="square" rtlCol="0">
            <a:spAutoFit/>
          </a:bodyPr>
          <a:lstStyle/>
          <a:p>
            <a:r>
              <a:rPr lang="en-US" altLang="ko-KR" sz="1400" b="1" smtClean="0">
                <a:solidFill>
                  <a:schemeClr val="bg2"/>
                </a:solidFill>
                <a:latin typeface="맑은 고딕" panose="020B0503020000020004" pitchFamily="50" charset="-127"/>
                <a:ea typeface="맑은 고딕" panose="020B0503020000020004" pitchFamily="50" charset="-127"/>
              </a:rPr>
              <a:t>18.5mm</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cxnSp>
        <p:nvCxnSpPr>
          <p:cNvPr id="64" name="직선 연결선 63"/>
          <p:cNvCxnSpPr/>
          <p:nvPr/>
        </p:nvCxnSpPr>
        <p:spPr bwMode="auto">
          <a:xfrm>
            <a:off x="1771540" y="5741519"/>
            <a:ext cx="0" cy="254471"/>
          </a:xfrm>
          <a:prstGeom prst="line">
            <a:avLst/>
          </a:prstGeom>
          <a:solidFill>
            <a:srgbClr val="C0C0C0"/>
          </a:solidFill>
          <a:ln w="19050" cap="flat" cmpd="sng" algn="ctr">
            <a:solidFill>
              <a:schemeClr val="bg2"/>
            </a:solidFill>
            <a:prstDash val="solid"/>
            <a:round/>
            <a:headEnd type="none" w="sm" len="sm"/>
            <a:tailEnd type="none" w="sm" len="sm"/>
          </a:ln>
          <a:effectLst/>
        </p:spPr>
      </p:cxnSp>
      <p:cxnSp>
        <p:nvCxnSpPr>
          <p:cNvPr id="65" name="직선 연결선 64"/>
          <p:cNvCxnSpPr/>
          <p:nvPr/>
        </p:nvCxnSpPr>
        <p:spPr bwMode="auto">
          <a:xfrm>
            <a:off x="4460756" y="5741519"/>
            <a:ext cx="0" cy="254471"/>
          </a:xfrm>
          <a:prstGeom prst="line">
            <a:avLst/>
          </a:prstGeom>
          <a:solidFill>
            <a:srgbClr val="C0C0C0"/>
          </a:solidFill>
          <a:ln w="19050" cap="flat" cmpd="sng" algn="ctr">
            <a:solidFill>
              <a:schemeClr val="bg2"/>
            </a:solidFill>
            <a:prstDash val="solid"/>
            <a:round/>
            <a:headEnd type="none" w="sm" len="sm"/>
            <a:tailEnd type="none" w="sm" len="sm"/>
          </a:ln>
          <a:effectLst/>
        </p:spPr>
      </p:cxnSp>
      <p:cxnSp>
        <p:nvCxnSpPr>
          <p:cNvPr id="66" name="직선 연결선 65"/>
          <p:cNvCxnSpPr/>
          <p:nvPr/>
        </p:nvCxnSpPr>
        <p:spPr bwMode="auto">
          <a:xfrm flipH="1">
            <a:off x="3619210" y="5873752"/>
            <a:ext cx="836974" cy="0"/>
          </a:xfrm>
          <a:prstGeom prst="line">
            <a:avLst/>
          </a:prstGeom>
          <a:solidFill>
            <a:srgbClr val="C0C0C0"/>
          </a:solidFill>
          <a:ln w="19050" cap="flat" cmpd="sng" algn="ctr">
            <a:solidFill>
              <a:schemeClr val="bg2"/>
            </a:solidFill>
            <a:prstDash val="solid"/>
            <a:round/>
            <a:headEnd type="arrow" w="med" len="med"/>
            <a:tailEnd type="none" w="med" len="med"/>
          </a:ln>
          <a:effectLst/>
        </p:spPr>
      </p:cxnSp>
      <p:cxnSp>
        <p:nvCxnSpPr>
          <p:cNvPr id="67" name="직선 연결선 66"/>
          <p:cNvCxnSpPr/>
          <p:nvPr/>
        </p:nvCxnSpPr>
        <p:spPr bwMode="auto">
          <a:xfrm flipH="1">
            <a:off x="1787246" y="5873752"/>
            <a:ext cx="884974" cy="0"/>
          </a:xfrm>
          <a:prstGeom prst="line">
            <a:avLst/>
          </a:prstGeom>
          <a:solidFill>
            <a:srgbClr val="C0C0C0"/>
          </a:solidFill>
          <a:ln w="19050" cap="flat" cmpd="sng" algn="ctr">
            <a:solidFill>
              <a:schemeClr val="bg2"/>
            </a:solidFill>
            <a:prstDash val="solid"/>
            <a:round/>
            <a:headEnd type="none" w="med" len="med"/>
            <a:tailEnd type="arrow" w="med" len="med"/>
          </a:ln>
          <a:effectLst/>
        </p:spPr>
      </p:cxnSp>
      <p:cxnSp>
        <p:nvCxnSpPr>
          <p:cNvPr id="72" name="직선 연결선 71"/>
          <p:cNvCxnSpPr/>
          <p:nvPr/>
        </p:nvCxnSpPr>
        <p:spPr bwMode="auto">
          <a:xfrm>
            <a:off x="1122668" y="4260468"/>
            <a:ext cx="557013" cy="0"/>
          </a:xfrm>
          <a:prstGeom prst="line">
            <a:avLst/>
          </a:prstGeom>
          <a:solidFill>
            <a:srgbClr val="C0C0C0"/>
          </a:solidFill>
          <a:ln w="19050" cap="flat" cmpd="sng" algn="ctr">
            <a:solidFill>
              <a:schemeClr val="bg2"/>
            </a:solidFill>
            <a:prstDash val="solid"/>
            <a:round/>
            <a:headEnd type="none" w="sm" len="sm"/>
            <a:tailEnd type="none" w="sm" len="sm"/>
          </a:ln>
          <a:effectLst/>
        </p:spPr>
      </p:cxnSp>
      <p:sp>
        <p:nvSpPr>
          <p:cNvPr id="73" name="TextBox 72"/>
          <p:cNvSpPr txBox="1"/>
          <p:nvPr/>
        </p:nvSpPr>
        <p:spPr>
          <a:xfrm>
            <a:off x="971536" y="4768577"/>
            <a:ext cx="834270" cy="295345"/>
          </a:xfrm>
          <a:prstGeom prst="rect">
            <a:avLst/>
          </a:prstGeom>
          <a:noFill/>
        </p:spPr>
        <p:txBody>
          <a:bodyPr wrap="square" rtlCol="0">
            <a:spAutoFit/>
          </a:bodyPr>
          <a:lstStyle/>
          <a:p>
            <a:r>
              <a:rPr lang="en-US" altLang="ko-KR" sz="1400" b="1" smtClean="0">
                <a:solidFill>
                  <a:schemeClr val="bg2"/>
                </a:solidFill>
                <a:latin typeface="맑은 고딕" panose="020B0503020000020004" pitchFamily="50" charset="-127"/>
                <a:ea typeface="맑은 고딕" panose="020B0503020000020004" pitchFamily="50" charset="-127"/>
              </a:rPr>
              <a:t>9.5mm</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cxnSp>
        <p:nvCxnSpPr>
          <p:cNvPr id="74" name="직선 연결선 73"/>
          <p:cNvCxnSpPr/>
          <p:nvPr/>
        </p:nvCxnSpPr>
        <p:spPr bwMode="auto">
          <a:xfrm>
            <a:off x="1135739" y="5661248"/>
            <a:ext cx="543942" cy="0"/>
          </a:xfrm>
          <a:prstGeom prst="line">
            <a:avLst/>
          </a:prstGeom>
          <a:solidFill>
            <a:srgbClr val="C0C0C0"/>
          </a:solidFill>
          <a:ln w="19050" cap="flat" cmpd="sng" algn="ctr">
            <a:solidFill>
              <a:schemeClr val="bg2"/>
            </a:solidFill>
            <a:prstDash val="solid"/>
            <a:round/>
            <a:headEnd type="none" w="sm" len="sm"/>
            <a:tailEnd type="none" w="sm" len="sm"/>
          </a:ln>
          <a:effectLst/>
        </p:spPr>
      </p:cxnSp>
      <p:cxnSp>
        <p:nvCxnSpPr>
          <p:cNvPr id="75" name="직선 연결선 74"/>
          <p:cNvCxnSpPr/>
          <p:nvPr/>
        </p:nvCxnSpPr>
        <p:spPr bwMode="auto">
          <a:xfrm flipV="1">
            <a:off x="1398320" y="4278850"/>
            <a:ext cx="0" cy="433650"/>
          </a:xfrm>
          <a:prstGeom prst="line">
            <a:avLst/>
          </a:prstGeom>
          <a:solidFill>
            <a:srgbClr val="C0C0C0"/>
          </a:solidFill>
          <a:ln w="19050" cap="flat" cmpd="sng" algn="ctr">
            <a:solidFill>
              <a:schemeClr val="bg2"/>
            </a:solidFill>
            <a:prstDash val="solid"/>
            <a:round/>
            <a:headEnd type="none" w="med" len="med"/>
            <a:tailEnd type="arrow" w="med" len="med"/>
          </a:ln>
          <a:effectLst/>
        </p:spPr>
      </p:cxnSp>
      <p:cxnSp>
        <p:nvCxnSpPr>
          <p:cNvPr id="76" name="직선 연결선 75"/>
          <p:cNvCxnSpPr/>
          <p:nvPr/>
        </p:nvCxnSpPr>
        <p:spPr bwMode="auto">
          <a:xfrm>
            <a:off x="1398320" y="5054259"/>
            <a:ext cx="0" cy="582606"/>
          </a:xfrm>
          <a:prstGeom prst="line">
            <a:avLst/>
          </a:prstGeom>
          <a:solidFill>
            <a:srgbClr val="C0C0C0"/>
          </a:solidFill>
          <a:ln w="19050" cap="flat" cmpd="sng" algn="ctr">
            <a:solidFill>
              <a:schemeClr val="bg2"/>
            </a:solidFill>
            <a:prstDash val="solid"/>
            <a:round/>
            <a:headEnd type="none" w="med" len="med"/>
            <a:tailEnd type="arrow" w="med" len="med"/>
          </a:ln>
          <a:effectLst/>
        </p:spPr>
      </p:cxnSp>
    </p:spTree>
    <p:extLst>
      <p:ext uri="{BB962C8B-B14F-4D97-AF65-F5344CB8AC3E}">
        <p14:creationId xmlns:p14="http://schemas.microsoft.com/office/powerpoint/2010/main" val="241542127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5" grpId="0" animBg="1"/>
      <p:bldP spid="37" grpId="0" animBg="1"/>
      <p:bldP spid="38" grpId="0"/>
      <p:bldP spid="39" grpId="0"/>
      <p:bldP spid="40" grpId="0"/>
      <p:bldP spid="41" grpId="0"/>
      <p:bldP spid="32" grpId="0" animBg="1"/>
      <p:bldP spid="33" grpId="0" animBg="1"/>
      <p:bldP spid="34" grpId="0"/>
      <p:bldP spid="36" grpId="0" animBg="1"/>
      <p:bldP spid="42" grpId="0" animBg="1"/>
      <p:bldP spid="43" grpId="0"/>
      <p:bldP spid="45" grpId="0" animBg="1"/>
      <p:bldP spid="46" grpId="0"/>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3.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r>
              <a:rPr lang="en-US" altLang="ko-KR"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Filter </a:t>
            </a:r>
            <a:r>
              <a:rPr lang="ko-KR" altLang="en-US"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설계</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Buck converter</a:t>
            </a:r>
            <a:r>
              <a:rPr lang="ko-KR" altLang="en-US" sz="2000" i="0" u="none" smtClean="0">
                <a:solidFill>
                  <a:srgbClr val="000000"/>
                </a:solidFill>
                <a:latin typeface="맑은 고딕" panose="020B0503020000020004" pitchFamily="50" charset="-127"/>
                <a:ea typeface="맑은 고딕" panose="020B0503020000020004" pitchFamily="50" charset="-127"/>
              </a:rPr>
              <a:t> </a:t>
            </a:r>
            <a:r>
              <a:rPr lang="en-US" altLang="ko-KR" sz="2000" i="0" u="none" smtClean="0">
                <a:solidFill>
                  <a:srgbClr val="000000"/>
                </a:solidFill>
                <a:latin typeface="맑은 고딕" panose="020B0503020000020004" pitchFamily="50" charset="-127"/>
                <a:ea typeface="맑은 고딕" panose="020B0503020000020004" pitchFamily="50" charset="-127"/>
              </a:rPr>
              <a:t>LPF(Low </a:t>
            </a:r>
            <a:r>
              <a:rPr lang="en-US" altLang="ko-KR" sz="2000" i="0" u="none">
                <a:solidFill>
                  <a:srgbClr val="000000"/>
                </a:solidFill>
                <a:latin typeface="맑은 고딕" panose="020B0503020000020004" pitchFamily="50" charset="-127"/>
                <a:ea typeface="맑은 고딕" panose="020B0503020000020004" pitchFamily="50" charset="-127"/>
              </a:rPr>
              <a:t>Pass </a:t>
            </a:r>
            <a:r>
              <a:rPr lang="en-US" altLang="ko-KR" sz="2000" i="0" u="none" smtClean="0">
                <a:solidFill>
                  <a:srgbClr val="000000"/>
                </a:solidFill>
                <a:latin typeface="맑은 고딕" panose="020B0503020000020004" pitchFamily="50" charset="-127"/>
                <a:ea typeface="맑은 고딕" panose="020B0503020000020004" pitchFamily="50" charset="-127"/>
              </a:rPr>
              <a:t>filter) </a:t>
            </a:r>
            <a:r>
              <a:rPr lang="ko-KR" altLang="en-US" sz="2000" i="0" u="none" smtClean="0">
                <a:solidFill>
                  <a:srgbClr val="000000"/>
                </a:solidFill>
                <a:latin typeface="맑은 고딕" panose="020B0503020000020004" pitchFamily="50" charset="-127"/>
                <a:ea typeface="맑은 고딕" panose="020B0503020000020004" pitchFamily="50" charset="-127"/>
              </a:rPr>
              <a:t>설계</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mc:AlternateContent xmlns:mc="http://schemas.openxmlformats.org/markup-compatibility/2006" xmlns:a14="http://schemas.microsoft.com/office/drawing/2010/main">
        <mc:Choice Requires="a14">
          <p:sp>
            <p:nvSpPr>
              <p:cNvPr id="21" name="TextBox 20"/>
              <p:cNvSpPr txBox="1"/>
              <p:nvPr/>
            </p:nvSpPr>
            <p:spPr>
              <a:xfrm>
                <a:off x="4368306" y="2328562"/>
                <a:ext cx="2744934" cy="5963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ko-KR" sz="1600" b="1" i="0" smtClean="0">
                          <a:solidFill>
                            <a:schemeClr val="bg2"/>
                          </a:solidFill>
                          <a:effectLst/>
                          <a:latin typeface="Cambria Math"/>
                        </a:rPr>
                        <m:t>𝐃</m:t>
                      </m:r>
                      <m:r>
                        <a:rPr lang="en-US" altLang="ko-KR" sz="1600" b="1" i="0" smtClean="0">
                          <a:solidFill>
                            <a:schemeClr val="bg2"/>
                          </a:solidFill>
                          <a:effectLst/>
                          <a:latin typeface="Cambria Math"/>
                        </a:rPr>
                        <m:t>=</m:t>
                      </m:r>
                      <m:f>
                        <m:fPr>
                          <m:ctrlPr>
                            <a:rPr lang="en-US" altLang="ko-KR" sz="1600" b="1" i="1" smtClean="0">
                              <a:solidFill>
                                <a:schemeClr val="bg2"/>
                              </a:solidFill>
                              <a:effectLst/>
                              <a:latin typeface="Cambria Math"/>
                            </a:rPr>
                          </m:ctrlPr>
                        </m:fPr>
                        <m:num>
                          <m:sSub>
                            <m:sSubPr>
                              <m:ctrlPr>
                                <a:rPr lang="en-US" altLang="ko-KR" sz="1600" b="1" i="1" smtClean="0">
                                  <a:solidFill>
                                    <a:schemeClr val="bg2"/>
                                  </a:solidFill>
                                  <a:effectLst/>
                                  <a:latin typeface="Cambria Math"/>
                                </a:rPr>
                              </m:ctrlPr>
                            </m:sSubPr>
                            <m:e>
                              <m:r>
                                <a:rPr lang="en-US" altLang="ko-KR" sz="1600" b="1" i="1" smtClean="0">
                                  <a:solidFill>
                                    <a:schemeClr val="bg2"/>
                                  </a:solidFill>
                                  <a:effectLst/>
                                  <a:latin typeface="Cambria Math"/>
                                </a:rPr>
                                <m:t>𝑽</m:t>
                              </m:r>
                            </m:e>
                            <m:sub>
                              <m:r>
                                <a:rPr lang="en-US" altLang="ko-KR" sz="1600" b="1" i="1" smtClean="0">
                                  <a:solidFill>
                                    <a:schemeClr val="bg2"/>
                                  </a:solidFill>
                                  <a:effectLst/>
                                  <a:latin typeface="Cambria Math"/>
                                </a:rPr>
                                <m:t>𝒐</m:t>
                              </m:r>
                            </m:sub>
                          </m:sSub>
                        </m:num>
                        <m:den>
                          <m:sSub>
                            <m:sSubPr>
                              <m:ctrlPr>
                                <a:rPr lang="en-US" altLang="ko-KR" sz="1600" b="1" i="1" smtClean="0">
                                  <a:solidFill>
                                    <a:schemeClr val="bg2"/>
                                  </a:solidFill>
                                  <a:effectLst/>
                                  <a:latin typeface="Cambria Math"/>
                                </a:rPr>
                              </m:ctrlPr>
                            </m:sSubPr>
                            <m:e>
                              <m:r>
                                <a:rPr lang="en-US" altLang="ko-KR" sz="1600" b="1" i="1" smtClean="0">
                                  <a:solidFill>
                                    <a:schemeClr val="bg2"/>
                                  </a:solidFill>
                                  <a:effectLst/>
                                  <a:latin typeface="Cambria Math"/>
                                </a:rPr>
                                <m:t>𝑽</m:t>
                              </m:r>
                            </m:e>
                            <m:sub>
                              <m:r>
                                <a:rPr lang="en-US" altLang="ko-KR" sz="1600" b="1" i="1" smtClean="0">
                                  <a:solidFill>
                                    <a:schemeClr val="bg2"/>
                                  </a:solidFill>
                                  <a:effectLst/>
                                  <a:latin typeface="Cambria Math"/>
                                </a:rPr>
                                <m:t>𝒊</m:t>
                              </m:r>
                            </m:sub>
                          </m:sSub>
                        </m:den>
                      </m:f>
                      <m:r>
                        <a:rPr lang="en-US" altLang="ko-KR" sz="1600" b="1" i="1" smtClean="0">
                          <a:solidFill>
                            <a:schemeClr val="bg2"/>
                          </a:solidFill>
                          <a:effectLst/>
                          <a:latin typeface="Cambria Math"/>
                        </a:rPr>
                        <m:t>= </m:t>
                      </m:r>
                      <m:f>
                        <m:fPr>
                          <m:ctrlPr>
                            <a:rPr lang="en-US" altLang="ko-KR" sz="1600" b="1" i="1" smtClean="0">
                              <a:solidFill>
                                <a:schemeClr val="bg2"/>
                              </a:solidFill>
                              <a:latin typeface="Cambria Math"/>
                            </a:rPr>
                          </m:ctrlPr>
                        </m:fPr>
                        <m:num>
                          <m:r>
                            <a:rPr lang="en-US" altLang="ko-KR" sz="1600" b="1" i="1" smtClean="0">
                              <a:solidFill>
                                <a:schemeClr val="bg2"/>
                              </a:solidFill>
                              <a:latin typeface="Cambria Math"/>
                            </a:rPr>
                            <m:t>𝟐𝟎𝟎</m:t>
                          </m:r>
                        </m:num>
                        <m:den>
                          <m:r>
                            <a:rPr lang="en-US" altLang="ko-KR" sz="1600" b="1" i="1" smtClean="0">
                              <a:solidFill>
                                <a:schemeClr val="bg2"/>
                              </a:solidFill>
                              <a:latin typeface="Cambria Math"/>
                            </a:rPr>
                            <m:t>𝟒𝟎𝟎</m:t>
                          </m:r>
                        </m:den>
                      </m:f>
                      <m:r>
                        <a:rPr lang="en-US" altLang="ko-KR" sz="1600" b="1" i="1">
                          <a:solidFill>
                            <a:schemeClr val="bg2"/>
                          </a:solidFill>
                          <a:latin typeface="Cambria Math"/>
                        </a:rPr>
                        <m:t>= </m:t>
                      </m:r>
                      <m:r>
                        <a:rPr lang="en-US" altLang="ko-KR" sz="1600" b="1" i="1" smtClean="0">
                          <a:solidFill>
                            <a:schemeClr val="bg2"/>
                          </a:solidFill>
                          <a:latin typeface="Cambria Math"/>
                        </a:rPr>
                        <m:t> </m:t>
                      </m:r>
                      <m:r>
                        <a:rPr lang="en-US" altLang="ko-KR" sz="1600" b="1" i="1" smtClean="0">
                          <a:solidFill>
                            <a:schemeClr val="bg2"/>
                          </a:solidFill>
                          <a:latin typeface="Cambria Math"/>
                        </a:rPr>
                        <m:t>𝟎</m:t>
                      </m:r>
                      <m:r>
                        <a:rPr lang="en-US" altLang="ko-KR" sz="1600" b="1" i="1" smtClean="0">
                          <a:solidFill>
                            <a:schemeClr val="bg2"/>
                          </a:solidFill>
                          <a:latin typeface="Cambria Math"/>
                        </a:rPr>
                        <m:t>.</m:t>
                      </m:r>
                      <m:r>
                        <a:rPr lang="en-US" altLang="ko-KR" sz="1600" b="1" i="1" smtClean="0">
                          <a:solidFill>
                            <a:schemeClr val="bg2"/>
                          </a:solidFill>
                          <a:latin typeface="Cambria Math"/>
                        </a:rPr>
                        <m:t>𝟓</m:t>
                      </m:r>
                    </m:oMath>
                  </m:oMathPara>
                </a14:m>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368306" y="2328562"/>
                <a:ext cx="2744934" cy="596382"/>
              </a:xfrm>
              <a:prstGeom prst="rect">
                <a:avLst/>
              </a:prstGeom>
              <a:blipFill rotWithShape="1">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200868" y="4628210"/>
                <a:ext cx="3933834" cy="110504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altLang="ko-KR" sz="1600" b="1" i="1" smtClean="0">
                              <a:solidFill>
                                <a:schemeClr val="bg2"/>
                              </a:solidFill>
                              <a:latin typeface="Cambria Math"/>
                            </a:rPr>
                          </m:ctrlPr>
                        </m:sSubPr>
                        <m:e>
                          <m:r>
                            <a:rPr lang="en-US" altLang="ko-KR" sz="1600" b="1" i="1">
                              <a:solidFill>
                                <a:schemeClr val="bg2"/>
                              </a:solidFill>
                              <a:latin typeface="Cambria Math"/>
                              <a:ea typeface="Cambria Math"/>
                            </a:rPr>
                            <m:t>∆</m:t>
                          </m:r>
                          <m:r>
                            <a:rPr lang="en-US" altLang="ko-KR" sz="1600" b="1" i="1">
                              <a:solidFill>
                                <a:schemeClr val="bg2"/>
                              </a:solidFill>
                              <a:latin typeface="Cambria Math"/>
                              <a:ea typeface="Cambria Math"/>
                            </a:rPr>
                            <m:t>𝑽</m:t>
                          </m:r>
                        </m:e>
                        <m:sub>
                          <m:r>
                            <a:rPr lang="en-US" altLang="ko-KR" sz="1600" b="1" i="1" smtClean="0">
                              <a:solidFill>
                                <a:schemeClr val="bg2"/>
                              </a:solidFill>
                              <a:latin typeface="Cambria Math"/>
                            </a:rPr>
                            <m:t>𝑶</m:t>
                          </m:r>
                          <m:r>
                            <a:rPr lang="en-US" altLang="ko-KR" sz="1600" b="1" i="1" smtClean="0">
                              <a:solidFill>
                                <a:schemeClr val="bg2"/>
                              </a:solidFill>
                              <a:latin typeface="Cambria Math"/>
                            </a:rPr>
                            <m:t> </m:t>
                          </m:r>
                        </m:sub>
                      </m:sSub>
                      <m:r>
                        <a:rPr lang="en-US" altLang="ko-KR" sz="1600" b="1" i="0" smtClean="0">
                          <a:solidFill>
                            <a:schemeClr val="bg2"/>
                          </a:solidFill>
                          <a:effectLst/>
                          <a:latin typeface="Cambria Math"/>
                        </a:rPr>
                        <m:t>=</m:t>
                      </m:r>
                      <m:f>
                        <m:fPr>
                          <m:ctrlPr>
                            <a:rPr lang="en-US" altLang="ko-KR" sz="1600" b="1" i="1" smtClean="0">
                              <a:solidFill>
                                <a:schemeClr val="bg2"/>
                              </a:solidFill>
                              <a:effectLst/>
                              <a:latin typeface="Cambria Math"/>
                            </a:rPr>
                          </m:ctrlPr>
                        </m:fPr>
                        <m:num>
                          <m:sSub>
                            <m:sSubPr>
                              <m:ctrlPr>
                                <a:rPr lang="en-US" altLang="ko-KR" sz="1600" b="1" i="1" smtClean="0">
                                  <a:solidFill>
                                    <a:schemeClr val="bg2"/>
                                  </a:solidFill>
                                  <a:effectLst/>
                                  <a:latin typeface="Cambria Math"/>
                                </a:rPr>
                              </m:ctrlPr>
                            </m:sSubPr>
                            <m:e>
                              <m:r>
                                <a:rPr lang="en-US" altLang="ko-KR" sz="1600" b="1" i="1" smtClean="0">
                                  <a:solidFill>
                                    <a:schemeClr val="bg2"/>
                                  </a:solidFill>
                                  <a:effectLst/>
                                  <a:latin typeface="Cambria Math"/>
                                  <a:ea typeface="Cambria Math"/>
                                </a:rPr>
                                <m:t>∆</m:t>
                              </m:r>
                              <m:r>
                                <a:rPr lang="en-US" altLang="ko-KR" sz="1600" b="1" i="1" smtClean="0">
                                  <a:solidFill>
                                    <a:schemeClr val="bg2"/>
                                  </a:solidFill>
                                  <a:effectLst/>
                                  <a:latin typeface="Cambria Math"/>
                                  <a:ea typeface="Cambria Math"/>
                                </a:rPr>
                                <m:t>𝑰</m:t>
                              </m:r>
                            </m:e>
                            <m:sub>
                              <m:r>
                                <a:rPr lang="en-US" altLang="ko-KR" sz="1600" b="1" i="1" smtClean="0">
                                  <a:solidFill>
                                    <a:schemeClr val="bg2"/>
                                  </a:solidFill>
                                  <a:effectLst/>
                                  <a:latin typeface="Cambria Math"/>
                                </a:rPr>
                                <m:t>𝑳</m:t>
                              </m:r>
                            </m:sub>
                          </m:sSub>
                        </m:num>
                        <m:den>
                          <m:sSub>
                            <m:sSubPr>
                              <m:ctrlPr>
                                <a:rPr lang="en-US" altLang="ko-KR" sz="1600" b="1" i="1">
                                  <a:solidFill>
                                    <a:schemeClr val="bg2"/>
                                  </a:solidFill>
                                  <a:latin typeface="Cambria Math"/>
                                </a:rPr>
                              </m:ctrlPr>
                            </m:sSubPr>
                            <m:e>
                              <m:r>
                                <a:rPr lang="en-US" altLang="ko-KR" sz="1600" b="1" i="1" smtClean="0">
                                  <a:solidFill>
                                    <a:schemeClr val="bg2"/>
                                  </a:solidFill>
                                  <a:latin typeface="Cambria Math"/>
                                </a:rPr>
                                <m:t>𝟖</m:t>
                              </m:r>
                              <m:r>
                                <a:rPr lang="en-US" altLang="ko-KR" sz="1600" b="1" i="1" smtClean="0">
                                  <a:solidFill>
                                    <a:schemeClr val="bg2"/>
                                  </a:solidFill>
                                  <a:latin typeface="Cambria Math"/>
                                </a:rPr>
                                <m:t>∗</m:t>
                              </m:r>
                              <m:r>
                                <a:rPr lang="en-US" altLang="ko-KR" sz="1600" b="1" i="1">
                                  <a:solidFill>
                                    <a:schemeClr val="bg2"/>
                                  </a:solidFill>
                                  <a:latin typeface="Cambria Math"/>
                                </a:rPr>
                                <m:t>𝑪</m:t>
                              </m:r>
                            </m:e>
                            <m:sub>
                              <m:r>
                                <a:rPr lang="en-US" altLang="ko-KR" sz="1600" b="1" i="1">
                                  <a:solidFill>
                                    <a:schemeClr val="bg2"/>
                                  </a:solidFill>
                                  <a:latin typeface="Cambria Math"/>
                                </a:rPr>
                                <m:t>𝒇𝑩</m:t>
                              </m:r>
                            </m:sub>
                          </m:sSub>
                          <m:r>
                            <a:rPr lang="en-US" altLang="ko-KR" sz="1600" b="1" i="1" smtClean="0">
                              <a:solidFill>
                                <a:schemeClr val="bg2"/>
                              </a:solidFill>
                              <a:latin typeface="Cambria Math"/>
                            </a:rPr>
                            <m:t>∗</m:t>
                          </m:r>
                          <m:sSub>
                            <m:sSubPr>
                              <m:ctrlPr>
                                <a:rPr lang="en-US" altLang="ko-KR" sz="1600" b="1" i="1">
                                  <a:solidFill>
                                    <a:schemeClr val="bg2"/>
                                  </a:solidFill>
                                  <a:effectLst/>
                                  <a:latin typeface="Cambria Math"/>
                                </a:rPr>
                              </m:ctrlPr>
                            </m:sSubPr>
                            <m:e>
                              <m:r>
                                <a:rPr lang="en-US" altLang="ko-KR" sz="1600" b="1" i="1" smtClean="0">
                                  <a:solidFill>
                                    <a:schemeClr val="bg2"/>
                                  </a:solidFill>
                                  <a:effectLst/>
                                  <a:latin typeface="Cambria Math"/>
                                </a:rPr>
                                <m:t>𝒇</m:t>
                              </m:r>
                            </m:e>
                            <m:sub>
                              <m:r>
                                <a:rPr lang="en-US" altLang="ko-KR" sz="1600" b="1" i="1" smtClean="0">
                                  <a:solidFill>
                                    <a:schemeClr val="bg2"/>
                                  </a:solidFill>
                                  <a:effectLst/>
                                  <a:latin typeface="Cambria Math"/>
                                  <a:ea typeface="Cambria Math"/>
                                </a:rPr>
                                <m:t>𝒔𝒘</m:t>
                              </m:r>
                            </m:sub>
                          </m:sSub>
                        </m:den>
                      </m:f>
                    </m:oMath>
                  </m:oMathPara>
                </a14:m>
                <a:endParaRPr lang="en-US" altLang="ko-KR" sz="1600" b="1" i="1" smtClean="0">
                  <a:solidFill>
                    <a:schemeClr val="bg2"/>
                  </a:solidFill>
                  <a:effectLst/>
                  <a:latin typeface="Cambria Math"/>
                  <a:ea typeface="Cambria Math"/>
                </a:endParaRPr>
              </a:p>
              <a:p>
                <a:pPr/>
                <a14:m>
                  <m:oMathPara xmlns:m="http://schemas.openxmlformats.org/officeDocument/2006/math">
                    <m:oMathParaPr>
                      <m:jc m:val="left"/>
                    </m:oMathParaPr>
                    <m:oMath xmlns:m="http://schemas.openxmlformats.org/officeDocument/2006/math">
                      <m:r>
                        <a:rPr lang="en-US" altLang="ko-KR" sz="1600" b="1" i="1" smtClean="0">
                          <a:solidFill>
                            <a:schemeClr val="bg2"/>
                          </a:solidFill>
                          <a:effectLst/>
                          <a:latin typeface="Cambria Math"/>
                          <a:ea typeface="Cambria Math"/>
                        </a:rPr>
                        <m:t>           =</m:t>
                      </m:r>
                      <m:f>
                        <m:fPr>
                          <m:ctrlPr>
                            <a:rPr lang="en-US" altLang="ko-KR" sz="1600" b="1" i="1">
                              <a:solidFill>
                                <a:schemeClr val="bg2"/>
                              </a:solidFill>
                              <a:latin typeface="Cambria Math"/>
                            </a:rPr>
                          </m:ctrlPr>
                        </m:fPr>
                        <m:num>
                          <m:r>
                            <a:rPr lang="en-US" altLang="ko-KR" sz="1600" b="1" i="1" smtClean="0">
                              <a:solidFill>
                                <a:schemeClr val="bg2"/>
                              </a:solidFill>
                              <a:latin typeface="Cambria Math"/>
                            </a:rPr>
                            <m:t>𝟏</m:t>
                          </m:r>
                          <m:r>
                            <a:rPr lang="en-US" altLang="ko-KR" sz="1600" b="1" i="1" smtClean="0">
                              <a:solidFill>
                                <a:schemeClr val="bg2"/>
                              </a:solidFill>
                              <a:latin typeface="Cambria Math"/>
                            </a:rPr>
                            <m:t>.</m:t>
                          </m:r>
                          <m:r>
                            <a:rPr lang="en-US" altLang="ko-KR" sz="1600" b="1" i="1" smtClean="0">
                              <a:solidFill>
                                <a:schemeClr val="bg2"/>
                              </a:solidFill>
                              <a:latin typeface="Cambria Math"/>
                            </a:rPr>
                            <m:t>𝟕</m:t>
                          </m:r>
                        </m:num>
                        <m:den>
                          <m:r>
                            <a:rPr lang="en-US" altLang="ko-KR" sz="1600" b="1" i="1" smtClean="0">
                              <a:solidFill>
                                <a:schemeClr val="bg2"/>
                              </a:solidFill>
                              <a:latin typeface="Cambria Math"/>
                            </a:rPr>
                            <m:t>𝟖</m:t>
                          </m:r>
                          <m:r>
                            <a:rPr lang="en-US" altLang="ko-KR" sz="1600" b="1" i="1" smtClean="0">
                              <a:solidFill>
                                <a:schemeClr val="bg2"/>
                              </a:solidFill>
                              <a:latin typeface="Cambria Math"/>
                            </a:rPr>
                            <m:t>∗</m:t>
                          </m:r>
                          <m:r>
                            <a:rPr lang="en-US" altLang="ko-KR" sz="1600" b="1" i="1">
                              <a:solidFill>
                                <a:schemeClr val="bg2"/>
                              </a:solidFill>
                              <a:latin typeface="Cambria Math"/>
                            </a:rPr>
                            <m:t>𝟐</m:t>
                          </m:r>
                          <m:r>
                            <a:rPr lang="en-US" altLang="ko-KR" sz="1600" b="1" i="1">
                              <a:solidFill>
                                <a:schemeClr val="bg2"/>
                              </a:solidFill>
                              <a:latin typeface="Cambria Math"/>
                            </a:rPr>
                            <m:t>∗</m:t>
                          </m:r>
                          <m:r>
                            <a:rPr lang="en-US" altLang="ko-KR" sz="1600" b="1" i="1">
                              <a:solidFill>
                                <a:schemeClr val="bg2"/>
                              </a:solidFill>
                              <a:latin typeface="Cambria Math"/>
                            </a:rPr>
                            <m:t>𝟏𝟎</m:t>
                          </m:r>
                          <m:r>
                            <a:rPr lang="en-US" altLang="ko-KR" sz="1600" b="1" i="1" baseline="30000">
                              <a:solidFill>
                                <a:schemeClr val="bg2"/>
                              </a:solidFill>
                              <a:latin typeface="Cambria Math"/>
                            </a:rPr>
                            <m:t>_</m:t>
                          </m:r>
                          <m:r>
                            <a:rPr lang="en-US" altLang="ko-KR" sz="1600" b="1" i="1" baseline="30000">
                              <a:solidFill>
                                <a:schemeClr val="bg2"/>
                              </a:solidFill>
                              <a:latin typeface="Cambria Math"/>
                            </a:rPr>
                            <m:t>𝟔</m:t>
                          </m:r>
                          <m:r>
                            <a:rPr lang="en-US" altLang="ko-KR" sz="1600" b="1" i="1" smtClean="0">
                              <a:solidFill>
                                <a:schemeClr val="bg2"/>
                              </a:solidFill>
                              <a:latin typeface="Cambria Math"/>
                            </a:rPr>
                            <m:t>∗</m:t>
                          </m:r>
                          <m:r>
                            <a:rPr lang="en-US" altLang="ko-KR" sz="1600" b="1" i="1">
                              <a:solidFill>
                                <a:schemeClr val="bg2"/>
                              </a:solidFill>
                              <a:latin typeface="Cambria Math"/>
                            </a:rPr>
                            <m:t>𝟑𝟎</m:t>
                          </m:r>
                          <m:r>
                            <a:rPr lang="en-US" altLang="ko-KR" sz="1600" b="1" i="1">
                              <a:solidFill>
                                <a:schemeClr val="bg2"/>
                              </a:solidFill>
                              <a:latin typeface="Cambria Math"/>
                            </a:rPr>
                            <m:t>∗</m:t>
                          </m:r>
                          <m:sSup>
                            <m:sSupPr>
                              <m:ctrlPr>
                                <a:rPr lang="en-US" altLang="ko-KR" sz="1600" b="1" i="1">
                                  <a:solidFill>
                                    <a:schemeClr val="bg2"/>
                                  </a:solidFill>
                                  <a:latin typeface="Cambria Math"/>
                                </a:rPr>
                              </m:ctrlPr>
                            </m:sSupPr>
                            <m:e>
                              <m:r>
                                <a:rPr lang="en-US" altLang="ko-KR" sz="1600" b="1" i="1">
                                  <a:solidFill>
                                    <a:schemeClr val="bg2"/>
                                  </a:solidFill>
                                  <a:latin typeface="Cambria Math"/>
                                </a:rPr>
                                <m:t>𝟏𝟎</m:t>
                              </m:r>
                            </m:e>
                            <m:sup>
                              <m:r>
                                <a:rPr lang="en-US" altLang="ko-KR" sz="1600" b="1" i="1">
                                  <a:solidFill>
                                    <a:schemeClr val="bg2"/>
                                  </a:solidFill>
                                  <a:latin typeface="Cambria Math"/>
                                </a:rPr>
                                <m:t>𝟑</m:t>
                              </m:r>
                            </m:sup>
                          </m:sSup>
                        </m:den>
                      </m:f>
                      <m:r>
                        <a:rPr lang="en-US" altLang="ko-KR" sz="1600" b="1">
                          <a:solidFill>
                            <a:schemeClr val="bg2"/>
                          </a:solidFill>
                          <a:latin typeface="Cambria Math"/>
                        </a:rPr>
                        <m:t>=</m:t>
                      </m:r>
                      <m:r>
                        <a:rPr lang="en-US" altLang="ko-KR" sz="1600" b="1" i="0" smtClean="0">
                          <a:solidFill>
                            <a:schemeClr val="bg2"/>
                          </a:solidFill>
                          <a:latin typeface="Cambria Math"/>
                        </a:rPr>
                        <m:t>𝟑</m:t>
                      </m:r>
                      <m:r>
                        <a:rPr lang="en-US" altLang="ko-KR" sz="1600" b="1" i="0" smtClean="0">
                          <a:solidFill>
                            <a:schemeClr val="bg2"/>
                          </a:solidFill>
                          <a:latin typeface="Cambria Math"/>
                        </a:rPr>
                        <m:t>.</m:t>
                      </m:r>
                      <m:r>
                        <a:rPr lang="en-US" altLang="ko-KR" sz="1600" b="1" i="0" smtClean="0">
                          <a:solidFill>
                            <a:schemeClr val="bg2"/>
                          </a:solidFill>
                          <a:latin typeface="Cambria Math"/>
                        </a:rPr>
                        <m:t>𝟓𝟒</m:t>
                      </m:r>
                      <m:r>
                        <a:rPr lang="en-US" altLang="ko-KR" sz="1600" b="1" i="0" smtClean="0">
                          <a:solidFill>
                            <a:schemeClr val="bg2"/>
                          </a:solidFill>
                          <a:latin typeface="Cambria Math"/>
                        </a:rPr>
                        <m:t>[</m:t>
                      </m:r>
                      <m:r>
                        <a:rPr lang="en-US" altLang="ko-KR" sz="1600" b="1" i="0" smtClean="0">
                          <a:solidFill>
                            <a:schemeClr val="bg2"/>
                          </a:solidFill>
                          <a:latin typeface="Cambria Math"/>
                        </a:rPr>
                        <m:t>𝐕</m:t>
                      </m:r>
                      <m:r>
                        <a:rPr lang="en-US" altLang="ko-KR" sz="1600" b="1" i="0" smtClean="0">
                          <a:solidFill>
                            <a:schemeClr val="bg2"/>
                          </a:solidFill>
                          <a:latin typeface="Cambria Math"/>
                        </a:rPr>
                        <m:t>]</m:t>
                      </m:r>
                    </m:oMath>
                  </m:oMathPara>
                </a14:m>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200868" y="4628210"/>
                <a:ext cx="3933834" cy="1105046"/>
              </a:xfrm>
              <a:prstGeom prst="rect">
                <a:avLst/>
              </a:prstGeom>
              <a:blipFill rotWithShape="1">
                <a:blip r:embed="rId4"/>
                <a:stretch>
                  <a:fillRect/>
                </a:stretch>
              </a:blipFill>
            </p:spPr>
            <p:txBody>
              <a:bodyPr/>
              <a:lstStyle/>
              <a:p>
                <a:r>
                  <a:rPr lang="ko-KR" altLang="en-US">
                    <a:noFill/>
                  </a:rPr>
                  <a:t> </a:t>
                </a:r>
              </a:p>
            </p:txBody>
          </p:sp>
        </mc:Fallback>
      </mc:AlternateContent>
      <p:sp>
        <p:nvSpPr>
          <p:cNvPr id="29" name="TextBox 28"/>
          <p:cNvSpPr txBox="1"/>
          <p:nvPr/>
        </p:nvSpPr>
        <p:spPr>
          <a:xfrm>
            <a:off x="3928022" y="2449463"/>
            <a:ext cx="304898" cy="338554"/>
          </a:xfrm>
          <a:prstGeom prst="rect">
            <a:avLst/>
          </a:prstGeom>
          <a:noFill/>
        </p:spPr>
        <p:txBody>
          <a:bodyPr wrap="square" rtlCol="0">
            <a:spAutoFit/>
          </a:bodyPr>
          <a:lstStyle/>
          <a:p>
            <a:pPr algn="l"/>
            <a:r>
              <a:rPr lang="en-US" altLang="ko-KR" sz="1600" b="1">
                <a:solidFill>
                  <a:schemeClr val="bg2"/>
                </a:solidFill>
                <a:latin typeface="맑은 고딕" panose="020B0503020000020004" pitchFamily="50" charset="-127"/>
                <a:ea typeface="맑은 고딕" panose="020B0503020000020004" pitchFamily="50" charset="-127"/>
              </a:rPr>
              <a:t>1</a:t>
            </a:r>
            <a:r>
              <a:rPr lang="en-US" altLang="ko-KR" sz="1600" b="1" smtClean="0">
                <a:solidFill>
                  <a:schemeClr val="bg2"/>
                </a:solidFill>
                <a:latin typeface="맑은 고딕" panose="020B0503020000020004" pitchFamily="50" charset="-127"/>
                <a:ea typeface="맑은 고딕" panose="020B0503020000020004" pitchFamily="50" charset="-127"/>
              </a:rPr>
              <a:t>)</a:t>
            </a:r>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32" name="TextBox 31"/>
              <p:cNvSpPr txBox="1"/>
              <p:nvPr/>
            </p:nvSpPr>
            <p:spPr>
              <a:xfrm>
                <a:off x="4247614" y="3284984"/>
                <a:ext cx="5260091" cy="119019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ko-KR" sz="1600" b="1" i="1" smtClean="0">
                              <a:solidFill>
                                <a:schemeClr val="bg2"/>
                              </a:solidFill>
                              <a:latin typeface="Cambria Math"/>
                            </a:rPr>
                          </m:ctrlPr>
                        </m:sSubPr>
                        <m:e>
                          <m:r>
                            <a:rPr lang="en-US" altLang="ko-KR" sz="1600" b="1" i="1">
                              <a:solidFill>
                                <a:schemeClr val="bg2"/>
                              </a:solidFill>
                              <a:latin typeface="Cambria Math"/>
                              <a:ea typeface="Cambria Math"/>
                            </a:rPr>
                            <m:t>∆</m:t>
                          </m:r>
                          <m:r>
                            <a:rPr lang="en-US" altLang="ko-KR" sz="1600" b="1" i="1">
                              <a:solidFill>
                                <a:schemeClr val="bg2"/>
                              </a:solidFill>
                              <a:latin typeface="Cambria Math"/>
                              <a:ea typeface="Cambria Math"/>
                            </a:rPr>
                            <m:t>𝑰</m:t>
                          </m:r>
                        </m:e>
                        <m:sub>
                          <m:r>
                            <a:rPr lang="en-US" altLang="ko-KR" sz="1600" b="1" i="1">
                              <a:solidFill>
                                <a:schemeClr val="bg2"/>
                              </a:solidFill>
                              <a:latin typeface="Cambria Math"/>
                            </a:rPr>
                            <m:t>𝑳</m:t>
                          </m:r>
                        </m:sub>
                      </m:sSub>
                      <m:r>
                        <a:rPr lang="en-US" altLang="ko-KR" sz="1600" b="1" i="0" smtClean="0">
                          <a:solidFill>
                            <a:schemeClr val="bg2"/>
                          </a:solidFill>
                          <a:latin typeface="Cambria Math"/>
                        </a:rPr>
                        <m:t> </m:t>
                      </m:r>
                      <m:r>
                        <a:rPr lang="en-US" altLang="ko-KR" sz="1600" b="1" i="0" smtClean="0">
                          <a:solidFill>
                            <a:schemeClr val="bg2"/>
                          </a:solidFill>
                          <a:effectLst/>
                          <a:latin typeface="Cambria Math"/>
                        </a:rPr>
                        <m:t>=</m:t>
                      </m:r>
                      <m:f>
                        <m:fPr>
                          <m:ctrlPr>
                            <a:rPr lang="en-US" altLang="ko-KR" sz="1600" b="1" i="1" smtClean="0">
                              <a:solidFill>
                                <a:schemeClr val="bg2"/>
                              </a:solidFill>
                              <a:effectLst/>
                              <a:latin typeface="Cambria Math"/>
                            </a:rPr>
                          </m:ctrlPr>
                        </m:fPr>
                        <m:num>
                          <m:sSub>
                            <m:sSubPr>
                              <m:ctrlPr>
                                <a:rPr lang="en-US" altLang="ko-KR" sz="1600" b="1" i="1" smtClean="0">
                                  <a:solidFill>
                                    <a:schemeClr val="bg2"/>
                                  </a:solidFill>
                                  <a:effectLst/>
                                  <a:latin typeface="Cambria Math"/>
                                </a:rPr>
                              </m:ctrlPr>
                            </m:sSubPr>
                            <m:e>
                              <m:r>
                                <a:rPr lang="en-US" altLang="ko-KR" sz="1600" b="1" i="1" smtClean="0">
                                  <a:solidFill>
                                    <a:schemeClr val="bg2"/>
                                  </a:solidFill>
                                  <a:effectLst/>
                                  <a:latin typeface="Cambria Math"/>
                                </a:rPr>
                                <m:t>𝑽</m:t>
                              </m:r>
                            </m:e>
                            <m:sub>
                              <m:r>
                                <a:rPr lang="en-US" altLang="ko-KR" sz="1600" b="1" i="1" smtClean="0">
                                  <a:solidFill>
                                    <a:schemeClr val="bg2"/>
                                  </a:solidFill>
                                  <a:effectLst/>
                                  <a:latin typeface="Cambria Math"/>
                                </a:rPr>
                                <m:t>𝒐</m:t>
                              </m:r>
                            </m:sub>
                          </m:sSub>
                          <m:r>
                            <a:rPr lang="en-US" altLang="ko-KR" sz="1600" b="1" i="1" smtClean="0">
                              <a:solidFill>
                                <a:schemeClr val="bg2"/>
                              </a:solidFill>
                              <a:effectLst/>
                              <a:latin typeface="Cambria Math"/>
                            </a:rPr>
                            <m:t>(</m:t>
                          </m:r>
                          <m:r>
                            <a:rPr lang="en-US" altLang="ko-KR" sz="1600" b="1" i="1" smtClean="0">
                              <a:solidFill>
                                <a:schemeClr val="bg2"/>
                              </a:solidFill>
                              <a:effectLst/>
                              <a:latin typeface="Cambria Math"/>
                            </a:rPr>
                            <m:t>𝟏</m:t>
                          </m:r>
                          <m:r>
                            <a:rPr lang="en-US" altLang="ko-KR" sz="1600" b="1" i="1" smtClean="0">
                              <a:solidFill>
                                <a:schemeClr val="bg2"/>
                              </a:solidFill>
                              <a:effectLst/>
                              <a:latin typeface="Cambria Math"/>
                            </a:rPr>
                            <m:t>−</m:t>
                          </m:r>
                          <m:r>
                            <a:rPr lang="en-US" altLang="ko-KR" sz="1600" b="1" i="1" smtClean="0">
                              <a:solidFill>
                                <a:schemeClr val="bg2"/>
                              </a:solidFill>
                              <a:effectLst/>
                              <a:latin typeface="Cambria Math"/>
                            </a:rPr>
                            <m:t>𝑫</m:t>
                          </m:r>
                          <m:r>
                            <a:rPr lang="en-US" altLang="ko-KR" sz="1600" b="1" i="1" smtClean="0">
                              <a:solidFill>
                                <a:schemeClr val="bg2"/>
                              </a:solidFill>
                              <a:effectLst/>
                              <a:latin typeface="Cambria Math"/>
                            </a:rPr>
                            <m:t>)</m:t>
                          </m:r>
                          <m:r>
                            <a:rPr lang="en-US" altLang="ko-KR" sz="1600" b="1" i="1" smtClean="0">
                              <a:solidFill>
                                <a:schemeClr val="bg2"/>
                              </a:solidFill>
                              <a:effectLst/>
                              <a:latin typeface="Cambria Math"/>
                            </a:rPr>
                            <m:t>𝑻</m:t>
                          </m:r>
                        </m:num>
                        <m:den>
                          <m:r>
                            <a:rPr lang="en-US" altLang="ko-KR" sz="1600" b="1" i="1" smtClean="0">
                              <a:solidFill>
                                <a:schemeClr val="bg2"/>
                              </a:solidFill>
                              <a:effectLst/>
                              <a:latin typeface="Cambria Math"/>
                            </a:rPr>
                            <m:t>𝑳</m:t>
                          </m:r>
                        </m:den>
                      </m:f>
                    </m:oMath>
                  </m:oMathPara>
                </a14:m>
                <a:endParaRPr lang="en-US" altLang="ko-KR" sz="1600" b="1" i="1" smtClean="0">
                  <a:solidFill>
                    <a:schemeClr val="bg2"/>
                  </a:solidFill>
                  <a:effectLst/>
                  <a:latin typeface="Cambria Math"/>
                </a:endParaRPr>
              </a:p>
              <a:p>
                <a:pPr/>
                <a14:m>
                  <m:oMathPara xmlns:m="http://schemas.openxmlformats.org/officeDocument/2006/math">
                    <m:oMathParaPr>
                      <m:jc m:val="left"/>
                    </m:oMathParaPr>
                    <m:oMath xmlns:m="http://schemas.openxmlformats.org/officeDocument/2006/math">
                      <m:r>
                        <a:rPr lang="en-US" altLang="ko-KR" sz="1600" b="1" i="1" smtClean="0">
                          <a:solidFill>
                            <a:schemeClr val="bg2"/>
                          </a:solidFill>
                          <a:effectLst/>
                          <a:latin typeface="Cambria Math"/>
                        </a:rPr>
                        <m:t>          =</m:t>
                      </m:r>
                      <m:f>
                        <m:fPr>
                          <m:ctrlPr>
                            <a:rPr lang="en-US" altLang="ko-KR" sz="1600" b="1" i="1" smtClean="0">
                              <a:solidFill>
                                <a:schemeClr val="bg2"/>
                              </a:solidFill>
                              <a:latin typeface="Cambria Math"/>
                            </a:rPr>
                          </m:ctrlPr>
                        </m:fPr>
                        <m:num>
                          <m:r>
                            <a:rPr lang="en-US" altLang="ko-KR" sz="1600" b="1" i="1" smtClean="0">
                              <a:solidFill>
                                <a:schemeClr val="bg2"/>
                              </a:solidFill>
                              <a:latin typeface="Cambria Math"/>
                            </a:rPr>
                            <m:t>𝟐𝟎𝟎</m:t>
                          </m:r>
                          <m:d>
                            <m:dPr>
                              <m:ctrlPr>
                                <a:rPr lang="en-US" altLang="ko-KR" sz="1600" b="1" i="1" smtClean="0">
                                  <a:solidFill>
                                    <a:schemeClr val="bg2"/>
                                  </a:solidFill>
                                  <a:latin typeface="Cambria Math"/>
                                </a:rPr>
                              </m:ctrlPr>
                            </m:dPr>
                            <m:e>
                              <m:r>
                                <a:rPr lang="en-US" altLang="ko-KR" sz="1600" b="1" i="1" smtClean="0">
                                  <a:solidFill>
                                    <a:schemeClr val="bg2"/>
                                  </a:solidFill>
                                  <a:latin typeface="Cambria Math"/>
                                </a:rPr>
                                <m:t>𝟏</m:t>
                              </m:r>
                              <m:r>
                                <a:rPr lang="en-US" altLang="ko-KR" sz="1600" b="1" i="1">
                                  <a:solidFill>
                                    <a:schemeClr val="bg2"/>
                                  </a:solidFill>
                                  <a:latin typeface="Cambria Math"/>
                                </a:rPr>
                                <m:t>−</m:t>
                              </m:r>
                              <m:r>
                                <a:rPr lang="en-US" altLang="ko-KR" sz="1600" b="1" i="1" smtClean="0">
                                  <a:solidFill>
                                    <a:schemeClr val="bg2"/>
                                  </a:solidFill>
                                  <a:latin typeface="Cambria Math"/>
                                </a:rPr>
                                <m:t>𝟎</m:t>
                              </m:r>
                              <m:r>
                                <a:rPr lang="en-US" altLang="ko-KR" sz="1600" b="1" i="1" smtClean="0">
                                  <a:solidFill>
                                    <a:schemeClr val="bg2"/>
                                  </a:solidFill>
                                  <a:latin typeface="Cambria Math"/>
                                </a:rPr>
                                <m:t>.</m:t>
                              </m:r>
                              <m:r>
                                <a:rPr lang="en-US" altLang="ko-KR" sz="1600" b="1" i="1" smtClean="0">
                                  <a:solidFill>
                                    <a:schemeClr val="bg2"/>
                                  </a:solidFill>
                                  <a:latin typeface="Cambria Math"/>
                                </a:rPr>
                                <m:t>𝟓</m:t>
                              </m:r>
                            </m:e>
                          </m:d>
                        </m:num>
                        <m:den>
                          <m:r>
                            <a:rPr lang="en-US" altLang="ko-KR" sz="1600" b="1" i="1" smtClean="0">
                              <a:solidFill>
                                <a:schemeClr val="bg2"/>
                              </a:solidFill>
                              <a:latin typeface="Cambria Math"/>
                            </a:rPr>
                            <m:t>𝟐</m:t>
                          </m:r>
                          <m:r>
                            <a:rPr lang="en-US" altLang="ko-KR" sz="1600" b="1" i="1" smtClean="0">
                              <a:solidFill>
                                <a:schemeClr val="bg2"/>
                              </a:solidFill>
                              <a:latin typeface="Cambria Math"/>
                            </a:rPr>
                            <m:t>∗</m:t>
                          </m:r>
                          <m:r>
                            <a:rPr lang="en-US" altLang="ko-KR" sz="1600" b="1" i="1" smtClean="0">
                              <a:solidFill>
                                <a:schemeClr val="bg2"/>
                              </a:solidFill>
                              <a:latin typeface="Cambria Math"/>
                            </a:rPr>
                            <m:t>𝟗𝟖𝟎</m:t>
                          </m:r>
                          <m:r>
                            <a:rPr lang="en-US" altLang="ko-KR" sz="1600" b="1" i="1" smtClean="0">
                              <a:solidFill>
                                <a:schemeClr val="bg2"/>
                              </a:solidFill>
                              <a:latin typeface="Cambria Math"/>
                            </a:rPr>
                            <m:t>∗</m:t>
                          </m:r>
                          <m:r>
                            <a:rPr lang="en-US" altLang="ko-KR" sz="1600" b="1" i="1">
                              <a:solidFill>
                                <a:schemeClr val="bg2"/>
                              </a:solidFill>
                              <a:latin typeface="Cambria Math"/>
                            </a:rPr>
                            <m:t>𝟏𝟎</m:t>
                          </m:r>
                          <m:r>
                            <a:rPr lang="en-US" altLang="ko-KR" sz="1600" b="1" i="1" baseline="30000">
                              <a:solidFill>
                                <a:schemeClr val="bg2"/>
                              </a:solidFill>
                              <a:latin typeface="Cambria Math"/>
                            </a:rPr>
                            <m:t>_</m:t>
                          </m:r>
                          <m:r>
                            <a:rPr lang="en-US" altLang="ko-KR" sz="1600" b="1" i="1" baseline="30000">
                              <a:solidFill>
                                <a:schemeClr val="bg2"/>
                              </a:solidFill>
                              <a:latin typeface="Cambria Math"/>
                            </a:rPr>
                            <m:t>𝟔</m:t>
                          </m:r>
                          <m:r>
                            <a:rPr lang="en-US" altLang="ko-KR" sz="1600" b="1" i="1">
                              <a:solidFill>
                                <a:schemeClr val="bg2"/>
                              </a:solidFill>
                              <a:latin typeface="Cambria Math"/>
                            </a:rPr>
                            <m:t>∗</m:t>
                          </m:r>
                          <m:r>
                            <a:rPr lang="en-US" altLang="ko-KR" sz="1600" b="1" i="1" smtClean="0">
                              <a:solidFill>
                                <a:schemeClr val="bg2"/>
                              </a:solidFill>
                              <a:latin typeface="Cambria Math"/>
                            </a:rPr>
                            <m:t>𝟑</m:t>
                          </m:r>
                          <m:r>
                            <a:rPr lang="en-US" altLang="ko-KR" sz="1600" b="1" i="1">
                              <a:solidFill>
                                <a:schemeClr val="bg2"/>
                              </a:solidFill>
                              <a:latin typeface="Cambria Math"/>
                            </a:rPr>
                            <m:t>𝟎</m:t>
                          </m:r>
                          <m:r>
                            <a:rPr lang="en-US" altLang="ko-KR" sz="1600" b="1" i="1">
                              <a:solidFill>
                                <a:schemeClr val="bg2"/>
                              </a:solidFill>
                              <a:latin typeface="Cambria Math"/>
                            </a:rPr>
                            <m:t>∗</m:t>
                          </m:r>
                          <m:sSup>
                            <m:sSupPr>
                              <m:ctrlPr>
                                <a:rPr lang="en-US" altLang="ko-KR" sz="1600" b="1" i="1" smtClean="0">
                                  <a:solidFill>
                                    <a:schemeClr val="bg2"/>
                                  </a:solidFill>
                                  <a:latin typeface="Cambria Math"/>
                                </a:rPr>
                              </m:ctrlPr>
                            </m:sSupPr>
                            <m:e>
                              <m:r>
                                <a:rPr lang="en-US" altLang="ko-KR" sz="1600" b="1" i="1" smtClean="0">
                                  <a:solidFill>
                                    <a:schemeClr val="bg2"/>
                                  </a:solidFill>
                                  <a:latin typeface="Cambria Math"/>
                                </a:rPr>
                                <m:t>𝟏𝟎</m:t>
                              </m:r>
                            </m:e>
                            <m:sup>
                              <m:r>
                                <a:rPr lang="en-US" altLang="ko-KR" sz="1600" b="1" i="1" smtClean="0">
                                  <a:solidFill>
                                    <a:schemeClr val="bg2"/>
                                  </a:solidFill>
                                  <a:latin typeface="Cambria Math"/>
                                </a:rPr>
                                <m:t>𝟑</m:t>
                              </m:r>
                            </m:sup>
                          </m:sSup>
                        </m:den>
                      </m:f>
                      <m:r>
                        <a:rPr lang="en-US" altLang="ko-KR" sz="1600" b="1" i="1" smtClean="0">
                          <a:solidFill>
                            <a:schemeClr val="bg2"/>
                          </a:solidFill>
                          <a:latin typeface="Cambria Math"/>
                        </a:rPr>
                        <m:t>=</m:t>
                      </m:r>
                      <m:r>
                        <a:rPr lang="en-US" altLang="ko-KR" sz="1600" b="1" i="1" smtClean="0">
                          <a:solidFill>
                            <a:schemeClr val="bg2"/>
                          </a:solidFill>
                          <a:latin typeface="Cambria Math"/>
                        </a:rPr>
                        <m:t>𝟏</m:t>
                      </m:r>
                      <m:r>
                        <a:rPr lang="en-US" altLang="ko-KR" sz="1600" b="1" i="1" smtClean="0">
                          <a:solidFill>
                            <a:schemeClr val="bg2"/>
                          </a:solidFill>
                          <a:latin typeface="Cambria Math"/>
                        </a:rPr>
                        <m:t>.</m:t>
                      </m:r>
                      <m:r>
                        <a:rPr lang="en-US" altLang="ko-KR" sz="1600" b="1" i="1" smtClean="0">
                          <a:solidFill>
                            <a:schemeClr val="bg2"/>
                          </a:solidFill>
                          <a:latin typeface="Cambria Math"/>
                        </a:rPr>
                        <m:t>𝟕</m:t>
                      </m:r>
                      <m:r>
                        <a:rPr lang="en-US" altLang="ko-KR" sz="1600" b="1" i="1" smtClean="0">
                          <a:solidFill>
                            <a:schemeClr val="bg2"/>
                          </a:solidFill>
                          <a:latin typeface="Cambria Math"/>
                        </a:rPr>
                        <m:t>[</m:t>
                      </m:r>
                      <m:r>
                        <a:rPr lang="en-US" altLang="ko-KR" sz="1600" b="1" i="1" smtClean="0">
                          <a:solidFill>
                            <a:schemeClr val="bg2"/>
                          </a:solidFill>
                          <a:latin typeface="Cambria Math"/>
                        </a:rPr>
                        <m:t>𝑨</m:t>
                      </m:r>
                      <m:r>
                        <a:rPr lang="en-US" altLang="ko-KR" sz="1600" b="1" i="1" smtClean="0">
                          <a:solidFill>
                            <a:schemeClr val="bg2"/>
                          </a:solidFill>
                          <a:latin typeface="Cambria Math"/>
                        </a:rPr>
                        <m:t>]</m:t>
                      </m:r>
                    </m:oMath>
                  </m:oMathPara>
                </a14:m>
                <a:endParaRPr lang="en-US" altLang="ko-KR" sz="1600" b="1" i="1" smtClean="0">
                  <a:solidFill>
                    <a:schemeClr val="bg2"/>
                  </a:solidFill>
                  <a:effectLst/>
                  <a:latin typeface="Cambria Math"/>
                </a:endParaRPr>
              </a:p>
              <a:p>
                <a:endParaRPr lang="en-US" altLang="ko-KR" sz="800" b="1" i="1" smtClean="0">
                  <a:solidFill>
                    <a:schemeClr val="bg2"/>
                  </a:solidFill>
                  <a:effectLst/>
                  <a:latin typeface="Cambria Math"/>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247614" y="3284984"/>
                <a:ext cx="5260091" cy="1190198"/>
              </a:xfrm>
              <a:prstGeom prst="rect">
                <a:avLst/>
              </a:prstGeom>
              <a:blipFill rotWithShape="1">
                <a:blip r:embed="rId5"/>
                <a:stretch>
                  <a:fillRect/>
                </a:stretch>
              </a:blipFill>
            </p:spPr>
            <p:txBody>
              <a:bodyPr/>
              <a:lstStyle/>
              <a:p>
                <a:r>
                  <a:rPr lang="ko-KR" altLang="en-US">
                    <a:noFill/>
                  </a:rPr>
                  <a:t> </a:t>
                </a:r>
              </a:p>
            </p:txBody>
          </p:sp>
        </mc:Fallback>
      </mc:AlternateContent>
      <p:sp>
        <p:nvSpPr>
          <p:cNvPr id="28" name="TextBox 27"/>
          <p:cNvSpPr txBox="1"/>
          <p:nvPr/>
        </p:nvSpPr>
        <p:spPr>
          <a:xfrm>
            <a:off x="8146119" y="3779913"/>
            <a:ext cx="1622364" cy="584775"/>
          </a:xfrm>
          <a:prstGeom prst="rect">
            <a:avLst/>
          </a:prstGeom>
          <a:noFill/>
        </p:spPr>
        <p:txBody>
          <a:bodyPr wrap="square" rtlCol="0">
            <a:spAutoFit/>
          </a:bodyPr>
          <a:lstStyle/>
          <a:p>
            <a:pPr algn="ctr"/>
            <a:r>
              <a:rPr lang="en-US" altLang="ko-KR" sz="1600" b="1" smtClean="0">
                <a:solidFill>
                  <a:schemeClr val="bg2"/>
                </a:solidFill>
                <a:effectLst/>
                <a:latin typeface="맑은 고딕" panose="020B0503020000020004" pitchFamily="50" charset="-127"/>
                <a:ea typeface="맑은 고딕" panose="020B0503020000020004" pitchFamily="50" charset="-127"/>
              </a:rPr>
              <a:t>I</a:t>
            </a:r>
            <a:r>
              <a:rPr lang="en-US" altLang="ko-KR" sz="1600" b="1" baseline="-25000" smtClean="0">
                <a:solidFill>
                  <a:schemeClr val="bg2"/>
                </a:solidFill>
                <a:effectLst/>
                <a:latin typeface="맑은 고딕" panose="020B0503020000020004" pitchFamily="50" charset="-127"/>
                <a:ea typeface="맑은 고딕" panose="020B0503020000020004" pitchFamily="50" charset="-127"/>
              </a:rPr>
              <a:t>L_AVG</a:t>
            </a:r>
            <a:r>
              <a:rPr lang="en-US" altLang="ko-KR" sz="1600" b="1" smtClean="0">
                <a:solidFill>
                  <a:schemeClr val="bg2"/>
                </a:solidFill>
                <a:effectLst/>
                <a:latin typeface="맑은 고딕" panose="020B0503020000020004" pitchFamily="50" charset="-127"/>
                <a:ea typeface="맑은 고딕" panose="020B0503020000020004" pitchFamily="50" charset="-127"/>
              </a:rPr>
              <a:t> = 33A</a:t>
            </a:r>
          </a:p>
          <a:p>
            <a:pPr algn="ctr"/>
            <a:r>
              <a:rPr lang="en-US" altLang="ko-KR" sz="1600" b="1" smtClean="0">
                <a:solidFill>
                  <a:schemeClr val="bg2"/>
                </a:solidFill>
                <a:effectLst/>
                <a:latin typeface="맑은 고딕" panose="020B0503020000020004" pitchFamily="50" charset="-127"/>
                <a:ea typeface="맑은 고딕" panose="020B0503020000020004" pitchFamily="50" charset="-127"/>
              </a:rPr>
              <a:t>(</a:t>
            </a:r>
            <a:r>
              <a:rPr lang="ko-KR" altLang="en-US" sz="1600" b="1" smtClean="0">
                <a:solidFill>
                  <a:schemeClr val="bg2"/>
                </a:solidFill>
                <a:effectLst/>
                <a:latin typeface="맑은 고딕" panose="020B0503020000020004" pitchFamily="50" charset="-127"/>
                <a:ea typeface="맑은 고딕" panose="020B0503020000020004" pitchFamily="50" charset="-127"/>
              </a:rPr>
              <a:t>리플율</a:t>
            </a:r>
            <a:r>
              <a:rPr lang="en-US" altLang="ko-KR" sz="1600" b="1" smtClean="0">
                <a:solidFill>
                  <a:schemeClr val="bg2"/>
                </a:solidFill>
                <a:effectLst/>
                <a:latin typeface="맑은 고딕" panose="020B0503020000020004" pitchFamily="50" charset="-127"/>
                <a:ea typeface="맑은 고딕" panose="020B0503020000020004" pitchFamily="50" charset="-127"/>
              </a:rPr>
              <a:t>:</a:t>
            </a:r>
            <a:r>
              <a:rPr lang="ko-KR" altLang="en-US" sz="1600" b="1" smtClean="0">
                <a:solidFill>
                  <a:schemeClr val="bg2"/>
                </a:solidFill>
                <a:effectLst/>
                <a:latin typeface="맑은 고딕" panose="020B0503020000020004" pitchFamily="50" charset="-127"/>
                <a:ea typeface="맑은 고딕" panose="020B0503020000020004" pitchFamily="50" charset="-127"/>
              </a:rPr>
              <a:t> </a:t>
            </a:r>
            <a:r>
              <a:rPr lang="en-US" altLang="ko-KR" sz="1600" b="1" smtClean="0">
                <a:solidFill>
                  <a:schemeClr val="bg2"/>
                </a:solidFill>
                <a:latin typeface="맑은 고딕" panose="020B0503020000020004" pitchFamily="50" charset="-127"/>
                <a:ea typeface="맑은 고딕" panose="020B0503020000020004" pitchFamily="50" charset="-127"/>
              </a:rPr>
              <a:t>5.15%</a:t>
            </a:r>
            <a:r>
              <a:rPr lang="en-US" altLang="ko-KR" sz="1600" b="1" smtClean="0">
                <a:solidFill>
                  <a:schemeClr val="bg2"/>
                </a:solidFill>
                <a:effectLst/>
                <a:latin typeface="맑은 고딕" panose="020B0503020000020004" pitchFamily="50" charset="-127"/>
                <a:ea typeface="맑은 고딕" panose="020B0503020000020004" pitchFamily="50" charset="-127"/>
              </a:rPr>
              <a:t>)</a:t>
            </a:r>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p:sp>
        <p:nvSpPr>
          <p:cNvPr id="33" name="TextBox 32"/>
          <p:cNvSpPr txBox="1"/>
          <p:nvPr/>
        </p:nvSpPr>
        <p:spPr>
          <a:xfrm>
            <a:off x="8049344" y="5175224"/>
            <a:ext cx="1822836" cy="584775"/>
          </a:xfrm>
          <a:prstGeom prst="rect">
            <a:avLst/>
          </a:prstGeom>
          <a:noFill/>
        </p:spPr>
        <p:txBody>
          <a:bodyPr wrap="square" rtlCol="0">
            <a:spAutoFit/>
          </a:bodyPr>
          <a:lstStyle/>
          <a:p>
            <a:pPr algn="ctr"/>
            <a:r>
              <a:rPr lang="en-US" altLang="ko-KR" sz="1600" b="1" smtClean="0">
                <a:solidFill>
                  <a:schemeClr val="bg2"/>
                </a:solidFill>
                <a:effectLst/>
                <a:latin typeface="맑은 고딕" panose="020B0503020000020004" pitchFamily="50" charset="-127"/>
                <a:ea typeface="맑은 고딕" panose="020B0503020000020004" pitchFamily="50" charset="-127"/>
              </a:rPr>
              <a:t>V</a:t>
            </a:r>
            <a:r>
              <a:rPr lang="en-US" altLang="ko-KR" sz="1600" b="1" baseline="-25000" smtClean="0">
                <a:solidFill>
                  <a:schemeClr val="bg2"/>
                </a:solidFill>
                <a:effectLst/>
                <a:latin typeface="맑은 고딕" panose="020B0503020000020004" pitchFamily="50" charset="-127"/>
                <a:ea typeface="맑은 고딕" panose="020B0503020000020004" pitchFamily="50" charset="-127"/>
              </a:rPr>
              <a:t>O</a:t>
            </a:r>
            <a:r>
              <a:rPr lang="en-US" altLang="ko-KR" sz="1600" b="1" smtClean="0">
                <a:solidFill>
                  <a:schemeClr val="bg2"/>
                </a:solidFill>
                <a:effectLst/>
                <a:latin typeface="맑은 고딕" panose="020B0503020000020004" pitchFamily="50" charset="-127"/>
                <a:ea typeface="맑은 고딕" panose="020B0503020000020004" pitchFamily="50" charset="-127"/>
              </a:rPr>
              <a:t> = 200V</a:t>
            </a:r>
          </a:p>
          <a:p>
            <a:pPr algn="ctr"/>
            <a:r>
              <a:rPr lang="en-US" altLang="ko-KR" sz="1600" b="1" smtClean="0">
                <a:solidFill>
                  <a:schemeClr val="bg2"/>
                </a:solidFill>
                <a:effectLst/>
                <a:latin typeface="맑은 고딕" panose="020B0503020000020004" pitchFamily="50" charset="-127"/>
                <a:ea typeface="맑은 고딕" panose="020B0503020000020004" pitchFamily="50" charset="-127"/>
              </a:rPr>
              <a:t>(</a:t>
            </a:r>
            <a:r>
              <a:rPr lang="ko-KR" altLang="en-US" sz="1600" b="1" smtClean="0">
                <a:solidFill>
                  <a:schemeClr val="bg2"/>
                </a:solidFill>
                <a:effectLst/>
                <a:latin typeface="맑은 고딕" panose="020B0503020000020004" pitchFamily="50" charset="-127"/>
                <a:ea typeface="맑은 고딕" panose="020B0503020000020004" pitchFamily="50" charset="-127"/>
              </a:rPr>
              <a:t>리플율</a:t>
            </a:r>
            <a:r>
              <a:rPr lang="en-US" altLang="ko-KR" sz="1600" b="1" smtClean="0">
                <a:solidFill>
                  <a:schemeClr val="bg2"/>
                </a:solidFill>
                <a:effectLst/>
                <a:latin typeface="맑은 고딕" panose="020B0503020000020004" pitchFamily="50" charset="-127"/>
                <a:ea typeface="맑은 고딕" panose="020B0503020000020004" pitchFamily="50" charset="-127"/>
              </a:rPr>
              <a:t>:</a:t>
            </a:r>
            <a:r>
              <a:rPr lang="ko-KR" altLang="en-US" sz="1600" b="1" smtClean="0">
                <a:solidFill>
                  <a:schemeClr val="bg2"/>
                </a:solidFill>
                <a:effectLst/>
                <a:latin typeface="맑은 고딕" panose="020B0503020000020004" pitchFamily="50" charset="-127"/>
                <a:ea typeface="맑은 고딕" panose="020B0503020000020004" pitchFamily="50" charset="-127"/>
              </a:rPr>
              <a:t> </a:t>
            </a:r>
            <a:r>
              <a:rPr lang="en-US" altLang="ko-KR" sz="1600" b="1" smtClean="0">
                <a:solidFill>
                  <a:schemeClr val="bg2"/>
                </a:solidFill>
                <a:latin typeface="맑은 고딕" panose="020B0503020000020004" pitchFamily="50" charset="-127"/>
                <a:ea typeface="맑은 고딕" panose="020B0503020000020004" pitchFamily="50" charset="-127"/>
              </a:rPr>
              <a:t>1.77</a:t>
            </a:r>
            <a:r>
              <a:rPr lang="en-US" altLang="ko-KR" sz="1600" b="1" smtClean="0">
                <a:solidFill>
                  <a:schemeClr val="bg2"/>
                </a:solidFill>
                <a:effectLst/>
                <a:latin typeface="맑은 고딕" panose="020B0503020000020004" pitchFamily="50" charset="-127"/>
                <a:ea typeface="맑은 고딕" panose="020B0503020000020004" pitchFamily="50" charset="-127"/>
              </a:rPr>
              <a:t>%)</a:t>
            </a:r>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p:cxnSp>
        <p:nvCxnSpPr>
          <p:cNvPr id="40" name="직선 화살표 연결선 39"/>
          <p:cNvCxnSpPr/>
          <p:nvPr/>
        </p:nvCxnSpPr>
        <p:spPr bwMode="auto">
          <a:xfrm flipV="1">
            <a:off x="1022391" y="3343146"/>
            <a:ext cx="0" cy="517902"/>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41" name="직선 화살표 연결선 40"/>
          <p:cNvCxnSpPr/>
          <p:nvPr/>
        </p:nvCxnSpPr>
        <p:spPr bwMode="auto">
          <a:xfrm>
            <a:off x="1012867" y="3851524"/>
            <a:ext cx="2726793" cy="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42" name="직선 연결선 41"/>
          <p:cNvCxnSpPr/>
          <p:nvPr/>
        </p:nvCxnSpPr>
        <p:spPr bwMode="auto">
          <a:xfrm>
            <a:off x="1030700" y="3445193"/>
            <a:ext cx="779568" cy="0"/>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43" name="직선 연결선 42"/>
          <p:cNvCxnSpPr/>
          <p:nvPr/>
        </p:nvCxnSpPr>
        <p:spPr bwMode="auto">
          <a:xfrm>
            <a:off x="1808356" y="3436143"/>
            <a:ext cx="0" cy="417759"/>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44" name="직선 연결선 43"/>
          <p:cNvCxnSpPr/>
          <p:nvPr/>
        </p:nvCxnSpPr>
        <p:spPr bwMode="auto">
          <a:xfrm>
            <a:off x="2590110" y="3448814"/>
            <a:ext cx="783368" cy="0"/>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45" name="직선 연결선 44"/>
          <p:cNvCxnSpPr/>
          <p:nvPr/>
        </p:nvCxnSpPr>
        <p:spPr bwMode="auto">
          <a:xfrm>
            <a:off x="2590733" y="3440905"/>
            <a:ext cx="0" cy="417759"/>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46" name="직선 연결선 45"/>
          <p:cNvCxnSpPr/>
          <p:nvPr/>
        </p:nvCxnSpPr>
        <p:spPr bwMode="auto">
          <a:xfrm>
            <a:off x="1801026" y="3841998"/>
            <a:ext cx="792335" cy="0"/>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51" name="직선 연결선 50"/>
          <p:cNvCxnSpPr/>
          <p:nvPr/>
        </p:nvCxnSpPr>
        <p:spPr bwMode="auto">
          <a:xfrm>
            <a:off x="1808173" y="3445193"/>
            <a:ext cx="0" cy="2741016"/>
          </a:xfrm>
          <a:prstGeom prst="line">
            <a:avLst/>
          </a:prstGeom>
          <a:solidFill>
            <a:srgbClr val="C0C0C0"/>
          </a:solidFill>
          <a:ln w="19050" cap="flat" cmpd="sng" algn="ctr">
            <a:solidFill>
              <a:schemeClr val="bg2"/>
            </a:solidFill>
            <a:prstDash val="lgDash"/>
            <a:round/>
            <a:headEnd type="none" w="sm" len="sm"/>
            <a:tailEnd type="none" w="sm" len="sm"/>
          </a:ln>
          <a:effectLst/>
        </p:spPr>
      </p:cxnSp>
      <p:cxnSp>
        <p:nvCxnSpPr>
          <p:cNvPr id="53" name="직선 연결선 52"/>
          <p:cNvCxnSpPr/>
          <p:nvPr/>
        </p:nvCxnSpPr>
        <p:spPr bwMode="auto">
          <a:xfrm>
            <a:off x="2590735" y="3436143"/>
            <a:ext cx="0" cy="2750066"/>
          </a:xfrm>
          <a:prstGeom prst="line">
            <a:avLst/>
          </a:prstGeom>
          <a:solidFill>
            <a:srgbClr val="C0C0C0"/>
          </a:solidFill>
          <a:ln w="19050" cap="flat" cmpd="sng" algn="ctr">
            <a:solidFill>
              <a:schemeClr val="bg2"/>
            </a:solidFill>
            <a:prstDash val="lgDash"/>
            <a:round/>
            <a:headEnd type="none" w="sm" len="sm"/>
            <a:tailEnd type="none" w="sm" len="sm"/>
          </a:ln>
          <a:effectLst/>
        </p:spPr>
      </p:cxnSp>
      <p:cxnSp>
        <p:nvCxnSpPr>
          <p:cNvPr id="59" name="직선 화살표 연결선 58"/>
          <p:cNvCxnSpPr/>
          <p:nvPr/>
        </p:nvCxnSpPr>
        <p:spPr bwMode="auto">
          <a:xfrm flipV="1">
            <a:off x="1016513" y="4142216"/>
            <a:ext cx="0" cy="517902"/>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60" name="직선 화살표 연결선 59"/>
          <p:cNvCxnSpPr/>
          <p:nvPr/>
        </p:nvCxnSpPr>
        <p:spPr bwMode="auto">
          <a:xfrm>
            <a:off x="1006989" y="4650594"/>
            <a:ext cx="2726793" cy="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61" name="직선 연결선 60"/>
          <p:cNvCxnSpPr/>
          <p:nvPr/>
        </p:nvCxnSpPr>
        <p:spPr bwMode="auto">
          <a:xfrm flipV="1">
            <a:off x="1032691" y="4243784"/>
            <a:ext cx="777577" cy="205072"/>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62" name="직선 연결선 61"/>
          <p:cNvCxnSpPr/>
          <p:nvPr/>
        </p:nvCxnSpPr>
        <p:spPr bwMode="auto">
          <a:xfrm>
            <a:off x="1806981" y="4239551"/>
            <a:ext cx="793278" cy="209303"/>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63" name="직선 연결선 62"/>
          <p:cNvCxnSpPr/>
          <p:nvPr/>
        </p:nvCxnSpPr>
        <p:spPr bwMode="auto">
          <a:xfrm flipV="1">
            <a:off x="2590735" y="4239072"/>
            <a:ext cx="779832" cy="209782"/>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67" name="직선 화살표 연결선 66"/>
          <p:cNvCxnSpPr/>
          <p:nvPr/>
        </p:nvCxnSpPr>
        <p:spPr bwMode="auto">
          <a:xfrm flipV="1">
            <a:off x="1025268" y="4855314"/>
            <a:ext cx="0" cy="58991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68" name="직선 화살표 연결선 67"/>
          <p:cNvCxnSpPr/>
          <p:nvPr/>
        </p:nvCxnSpPr>
        <p:spPr bwMode="auto">
          <a:xfrm>
            <a:off x="1015744" y="5167978"/>
            <a:ext cx="2726793" cy="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69" name="직선 화살표 연결선 68"/>
          <p:cNvCxnSpPr/>
          <p:nvPr/>
        </p:nvCxnSpPr>
        <p:spPr bwMode="auto">
          <a:xfrm flipV="1">
            <a:off x="1025607" y="5661248"/>
            <a:ext cx="0" cy="58991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70" name="직선 화살표 연결선 69"/>
          <p:cNvCxnSpPr/>
          <p:nvPr/>
        </p:nvCxnSpPr>
        <p:spPr bwMode="auto">
          <a:xfrm>
            <a:off x="1016083" y="5960066"/>
            <a:ext cx="2726793" cy="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sp>
        <p:nvSpPr>
          <p:cNvPr id="73" name="TextBox 72"/>
          <p:cNvSpPr txBox="1"/>
          <p:nvPr/>
        </p:nvSpPr>
        <p:spPr>
          <a:xfrm>
            <a:off x="2360712" y="3830851"/>
            <a:ext cx="57606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T</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74" name="직선 연결선 73"/>
          <p:cNvCxnSpPr/>
          <p:nvPr/>
        </p:nvCxnSpPr>
        <p:spPr bwMode="auto">
          <a:xfrm>
            <a:off x="3364929" y="3436143"/>
            <a:ext cx="0" cy="2750066"/>
          </a:xfrm>
          <a:prstGeom prst="line">
            <a:avLst/>
          </a:prstGeom>
          <a:solidFill>
            <a:srgbClr val="C0C0C0"/>
          </a:solidFill>
          <a:ln w="19050" cap="flat" cmpd="sng" algn="ctr">
            <a:solidFill>
              <a:schemeClr val="bg2"/>
            </a:solidFill>
            <a:prstDash val="lgDash"/>
            <a:round/>
            <a:headEnd type="none" w="sm" len="sm"/>
            <a:tailEnd type="none" w="sm" len="sm"/>
          </a:ln>
          <a:effectLst/>
        </p:spPr>
      </p:cxnSp>
      <p:sp>
        <p:nvSpPr>
          <p:cNvPr id="78" name="TextBox 77"/>
          <p:cNvSpPr txBox="1"/>
          <p:nvPr/>
        </p:nvSpPr>
        <p:spPr>
          <a:xfrm>
            <a:off x="1675854" y="3830851"/>
            <a:ext cx="46883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DT</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79" name="직선 화살표 연결선 78"/>
          <p:cNvCxnSpPr/>
          <p:nvPr/>
        </p:nvCxnSpPr>
        <p:spPr bwMode="auto">
          <a:xfrm>
            <a:off x="832168" y="4239551"/>
            <a:ext cx="304355"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cxnSp>
        <p:nvCxnSpPr>
          <p:cNvPr id="80" name="직선 화살표 연결선 79"/>
          <p:cNvCxnSpPr/>
          <p:nvPr/>
        </p:nvCxnSpPr>
        <p:spPr bwMode="auto">
          <a:xfrm>
            <a:off x="832049" y="4446915"/>
            <a:ext cx="304527"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cxnSp>
        <p:nvCxnSpPr>
          <p:cNvPr id="81" name="직선 화살표 연결선 80"/>
          <p:cNvCxnSpPr/>
          <p:nvPr/>
        </p:nvCxnSpPr>
        <p:spPr bwMode="auto">
          <a:xfrm>
            <a:off x="1022391" y="4346167"/>
            <a:ext cx="2418441" cy="0"/>
          </a:xfrm>
          <a:prstGeom prst="straightConnector1">
            <a:avLst/>
          </a:prstGeom>
          <a:solidFill>
            <a:srgbClr val="C0C0C0"/>
          </a:solidFill>
          <a:ln w="9525" cap="flat" cmpd="sng" algn="ctr">
            <a:solidFill>
              <a:schemeClr val="bg2"/>
            </a:solidFill>
            <a:prstDash val="dash"/>
            <a:round/>
            <a:headEnd type="none" w="med" len="med"/>
            <a:tailEnd type="none" w="med" len="med"/>
          </a:ln>
          <a:effectLst/>
        </p:spPr>
      </p:cxnSp>
      <p:cxnSp>
        <p:nvCxnSpPr>
          <p:cNvPr id="83" name="직선 연결선 82"/>
          <p:cNvCxnSpPr/>
          <p:nvPr/>
        </p:nvCxnSpPr>
        <p:spPr bwMode="auto">
          <a:xfrm>
            <a:off x="3364924" y="3442812"/>
            <a:ext cx="0" cy="417759"/>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84" name="직선 연결선 83"/>
          <p:cNvCxnSpPr/>
          <p:nvPr/>
        </p:nvCxnSpPr>
        <p:spPr bwMode="auto">
          <a:xfrm>
            <a:off x="3364929" y="3841519"/>
            <a:ext cx="252199" cy="0"/>
          </a:xfrm>
          <a:prstGeom prst="line">
            <a:avLst/>
          </a:prstGeom>
          <a:solidFill>
            <a:srgbClr val="C0C0C0"/>
          </a:solidFill>
          <a:ln w="19050" cap="flat" cmpd="sng" algn="ctr">
            <a:solidFill>
              <a:srgbClr val="0000FF"/>
            </a:solidFill>
            <a:prstDash val="solid"/>
            <a:round/>
            <a:headEnd type="none" w="sm" len="sm"/>
            <a:tailEnd type="none" w="sm" len="sm"/>
          </a:ln>
          <a:effectLst/>
        </p:spPr>
      </p:cxnSp>
      <p:sp>
        <p:nvSpPr>
          <p:cNvPr id="99" name="TextBox 98"/>
          <p:cNvSpPr txBox="1"/>
          <p:nvPr/>
        </p:nvSpPr>
        <p:spPr>
          <a:xfrm>
            <a:off x="663970" y="3140968"/>
            <a:ext cx="4726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V</a:t>
            </a:r>
            <a:r>
              <a:rPr lang="en-US" altLang="ko-KR" sz="1000" b="1" baseline="-25000" smtClean="0">
                <a:solidFill>
                  <a:schemeClr val="bg2"/>
                </a:solidFill>
                <a:latin typeface="맑은 고딕" panose="020B0503020000020004" pitchFamily="50" charset="-127"/>
                <a:ea typeface="맑은 고딕" panose="020B0503020000020004" pitchFamily="50" charset="-127"/>
              </a:rPr>
              <a:t>D</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01" name="TextBox 100"/>
          <p:cNvSpPr txBox="1"/>
          <p:nvPr/>
        </p:nvSpPr>
        <p:spPr>
          <a:xfrm>
            <a:off x="705100" y="3896344"/>
            <a:ext cx="50348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L</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02" name="TextBox 101"/>
          <p:cNvSpPr txBox="1"/>
          <p:nvPr/>
        </p:nvSpPr>
        <p:spPr>
          <a:xfrm>
            <a:off x="561084" y="4005064"/>
            <a:ext cx="50348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MAX</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03" name="TextBox 102"/>
          <p:cNvSpPr txBox="1"/>
          <p:nvPr/>
        </p:nvSpPr>
        <p:spPr>
          <a:xfrm>
            <a:off x="560512" y="4365104"/>
            <a:ext cx="503484" cy="223837"/>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MIN</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07" name="TextBox 106"/>
          <p:cNvSpPr txBox="1"/>
          <p:nvPr/>
        </p:nvSpPr>
        <p:spPr>
          <a:xfrm>
            <a:off x="545343" y="5517232"/>
            <a:ext cx="591233"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v</a:t>
            </a:r>
            <a:r>
              <a:rPr lang="en-US" altLang="ko-KR" sz="1000" b="1" baseline="-25000" smtClean="0">
                <a:solidFill>
                  <a:schemeClr val="bg2"/>
                </a:solidFill>
                <a:latin typeface="맑은 고딕" panose="020B0503020000020004" pitchFamily="50" charset="-127"/>
                <a:ea typeface="맑은 고딕" panose="020B0503020000020004" pitchFamily="50" charset="-127"/>
              </a:rPr>
              <a:t>O</a:t>
            </a:r>
            <a:r>
              <a:rPr lang="en-US" altLang="ko-KR" sz="1000" b="1" smtClean="0">
                <a:solidFill>
                  <a:schemeClr val="bg2"/>
                </a:solidFill>
                <a:latin typeface="맑은 고딕" panose="020B0503020000020004" pitchFamily="50" charset="-127"/>
                <a:ea typeface="맑은 고딕" panose="020B0503020000020004" pitchFamily="50" charset="-127"/>
              </a:rPr>
              <a:t>-V</a:t>
            </a:r>
            <a:r>
              <a:rPr lang="en-US" altLang="ko-KR" sz="1000" b="1" baseline="-25000" smtClean="0">
                <a:solidFill>
                  <a:schemeClr val="bg2"/>
                </a:solidFill>
                <a:latin typeface="맑은 고딕" panose="020B0503020000020004" pitchFamily="50" charset="-127"/>
                <a:ea typeface="맑은 고딕" panose="020B0503020000020004" pitchFamily="50" charset="-127"/>
              </a:rPr>
              <a:t>O</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08" name="TextBox 107"/>
          <p:cNvSpPr txBox="1"/>
          <p:nvPr/>
        </p:nvSpPr>
        <p:spPr>
          <a:xfrm>
            <a:off x="-241224" y="4920496"/>
            <a:ext cx="1305792" cy="246221"/>
          </a:xfrm>
          <a:prstGeom prst="rect">
            <a:avLst/>
          </a:prstGeom>
          <a:noFill/>
        </p:spPr>
        <p:txBody>
          <a:bodyPr wrap="square" rtlCol="0">
            <a:spAutoFit/>
          </a:bodyPr>
          <a:lstStyle/>
          <a:p>
            <a:pPr algn="r"/>
            <a:r>
              <a:rPr lang="en-US" altLang="ko-KR" sz="1000" b="1" smtClean="0">
                <a:solidFill>
                  <a:schemeClr val="bg2"/>
                </a:solidFill>
                <a:latin typeface="맑은 고딕" panose="020B0503020000020004" pitchFamily="50" charset="-127"/>
                <a:ea typeface="맑은 고딕" panose="020B0503020000020004" pitchFamily="50" charset="-127"/>
              </a:rPr>
              <a:t>0.5*(I</a:t>
            </a:r>
            <a:r>
              <a:rPr lang="en-US" altLang="ko-KR" sz="1000" b="1" baseline="-25000" smtClean="0">
                <a:solidFill>
                  <a:schemeClr val="bg2"/>
                </a:solidFill>
                <a:latin typeface="맑은 고딕" panose="020B0503020000020004" pitchFamily="50" charset="-127"/>
                <a:ea typeface="맑은 고딕" panose="020B0503020000020004" pitchFamily="50" charset="-127"/>
              </a:rPr>
              <a:t>MAX</a:t>
            </a:r>
            <a:r>
              <a:rPr lang="en-US" altLang="ko-KR" sz="1000" b="1" smtClean="0">
                <a:solidFill>
                  <a:schemeClr val="bg2"/>
                </a:solidFill>
                <a:latin typeface="맑은 고딕" panose="020B0503020000020004" pitchFamily="50" charset="-127"/>
                <a:ea typeface="맑은 고딕" panose="020B0503020000020004" pitchFamily="50" charset="-127"/>
              </a:rPr>
              <a:t> -I</a:t>
            </a:r>
            <a:r>
              <a:rPr lang="en-US" altLang="ko-KR" sz="1000" b="1" baseline="-25000" smtClean="0">
                <a:solidFill>
                  <a:schemeClr val="bg2"/>
                </a:solidFill>
                <a:latin typeface="맑은 고딕" panose="020B0503020000020004" pitchFamily="50" charset="-127"/>
                <a:ea typeface="맑은 고딕" panose="020B0503020000020004" pitchFamily="50" charset="-127"/>
              </a:rPr>
              <a:t>MIN</a:t>
            </a:r>
            <a:r>
              <a:rPr lang="en-US" altLang="ko-KR" sz="1000" b="1" smtClean="0">
                <a:solidFill>
                  <a:schemeClr val="bg2"/>
                </a:solidFill>
                <a:latin typeface="맑은 고딕" panose="020B0503020000020004" pitchFamily="50" charset="-127"/>
                <a:ea typeface="맑은 고딕" panose="020B0503020000020004" pitchFamily="50" charset="-127"/>
              </a:rPr>
              <a:t>)</a:t>
            </a:r>
            <a:endParaRPr lang="en-US" altLang="ko-KR" sz="1000" b="1">
              <a:solidFill>
                <a:schemeClr val="bg2"/>
              </a:solidFill>
              <a:latin typeface="맑은 고딕" panose="020B0503020000020004" pitchFamily="50" charset="-127"/>
              <a:ea typeface="맑은 고딕" panose="020B0503020000020004" pitchFamily="50" charset="-127"/>
            </a:endParaRPr>
          </a:p>
        </p:txBody>
      </p:sp>
      <p:sp>
        <p:nvSpPr>
          <p:cNvPr id="109" name="TextBox 108"/>
          <p:cNvSpPr txBox="1"/>
          <p:nvPr/>
        </p:nvSpPr>
        <p:spPr>
          <a:xfrm>
            <a:off x="-268899" y="5136975"/>
            <a:ext cx="1342992" cy="246221"/>
          </a:xfrm>
          <a:prstGeom prst="rect">
            <a:avLst/>
          </a:prstGeom>
          <a:noFill/>
        </p:spPr>
        <p:txBody>
          <a:bodyPr wrap="square" rtlCol="0">
            <a:spAutoFit/>
          </a:bodyPr>
          <a:lstStyle/>
          <a:p>
            <a:pPr algn="r"/>
            <a:r>
              <a:rPr lang="en-US" altLang="ko-KR" sz="1000" b="1" smtClean="0">
                <a:solidFill>
                  <a:schemeClr val="bg2"/>
                </a:solidFill>
                <a:latin typeface="맑은 고딕" panose="020B0503020000020004" pitchFamily="50" charset="-127"/>
                <a:ea typeface="맑은 고딕" panose="020B0503020000020004" pitchFamily="50" charset="-127"/>
              </a:rPr>
              <a:t>-0.5*(I</a:t>
            </a:r>
            <a:r>
              <a:rPr lang="en-US" altLang="ko-KR" sz="1000" b="1" baseline="-25000" smtClean="0">
                <a:solidFill>
                  <a:schemeClr val="bg2"/>
                </a:solidFill>
                <a:latin typeface="맑은 고딕" panose="020B0503020000020004" pitchFamily="50" charset="-127"/>
                <a:ea typeface="맑은 고딕" panose="020B0503020000020004" pitchFamily="50" charset="-127"/>
              </a:rPr>
              <a:t>MAX</a:t>
            </a:r>
            <a:r>
              <a:rPr lang="en-US" altLang="ko-KR" sz="1000" b="1" smtClean="0">
                <a:solidFill>
                  <a:schemeClr val="bg2"/>
                </a:solidFill>
                <a:latin typeface="맑은 고딕" panose="020B0503020000020004" pitchFamily="50" charset="-127"/>
                <a:ea typeface="맑은 고딕" panose="020B0503020000020004" pitchFamily="50" charset="-127"/>
              </a:rPr>
              <a:t> -I</a:t>
            </a:r>
            <a:r>
              <a:rPr lang="en-US" altLang="ko-KR" sz="1000" b="1" baseline="-25000" smtClean="0">
                <a:solidFill>
                  <a:schemeClr val="bg2"/>
                </a:solidFill>
                <a:latin typeface="맑은 고딕" panose="020B0503020000020004" pitchFamily="50" charset="-127"/>
                <a:ea typeface="맑은 고딕" panose="020B0503020000020004" pitchFamily="50" charset="-127"/>
              </a:rPr>
              <a:t>MIN</a:t>
            </a:r>
            <a:r>
              <a:rPr lang="en-US" altLang="ko-KR" sz="1000" b="1" smtClean="0">
                <a:solidFill>
                  <a:schemeClr val="bg2"/>
                </a:solidFill>
                <a:latin typeface="맑은 고딕" panose="020B0503020000020004" pitchFamily="50" charset="-127"/>
                <a:ea typeface="맑은 고딕" panose="020B0503020000020004" pitchFamily="50" charset="-127"/>
              </a:rPr>
              <a:t>)</a:t>
            </a:r>
            <a:endParaRPr lang="en-US" altLang="ko-KR" sz="1000" b="1">
              <a:solidFill>
                <a:schemeClr val="bg2"/>
              </a:solidFill>
              <a:latin typeface="맑은 고딕" panose="020B0503020000020004" pitchFamily="50" charset="-127"/>
              <a:ea typeface="맑은 고딕" panose="020B0503020000020004" pitchFamily="50" charset="-127"/>
            </a:endParaRPr>
          </a:p>
        </p:txBody>
      </p:sp>
      <p:sp>
        <p:nvSpPr>
          <p:cNvPr id="110" name="TextBox 109"/>
          <p:cNvSpPr txBox="1"/>
          <p:nvPr/>
        </p:nvSpPr>
        <p:spPr>
          <a:xfrm>
            <a:off x="416496" y="5828124"/>
            <a:ext cx="444203"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ΔV</a:t>
            </a:r>
            <a:r>
              <a:rPr lang="en-US" altLang="ko-KR" sz="1000" b="1" baseline="-25000" smtClean="0">
                <a:solidFill>
                  <a:schemeClr val="bg2"/>
                </a:solidFill>
                <a:latin typeface="맑은 고딕" panose="020B0503020000020004" pitchFamily="50" charset="-127"/>
                <a:ea typeface="맑은 고딕" panose="020B0503020000020004" pitchFamily="50" charset="-127"/>
              </a:rPr>
              <a:t>O</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111" name="직선 화살표 연결선 110"/>
          <p:cNvCxnSpPr/>
          <p:nvPr/>
        </p:nvCxnSpPr>
        <p:spPr bwMode="auto">
          <a:xfrm>
            <a:off x="837213" y="5849714"/>
            <a:ext cx="0" cy="198633"/>
          </a:xfrm>
          <a:prstGeom prst="straightConnector1">
            <a:avLst/>
          </a:prstGeom>
          <a:solidFill>
            <a:srgbClr val="C0C0C0"/>
          </a:solidFill>
          <a:ln w="9525" cap="flat" cmpd="sng" algn="ctr">
            <a:solidFill>
              <a:schemeClr val="bg2"/>
            </a:solidFill>
            <a:prstDash val="solid"/>
            <a:round/>
            <a:headEnd type="stealth" w="med" len="med"/>
            <a:tailEnd type="stealth" w="med" len="med"/>
          </a:ln>
          <a:effectLst/>
        </p:spPr>
      </p:cxnSp>
      <p:cxnSp>
        <p:nvCxnSpPr>
          <p:cNvPr id="119" name="직선 연결선 118"/>
          <p:cNvCxnSpPr/>
          <p:nvPr/>
        </p:nvCxnSpPr>
        <p:spPr bwMode="auto">
          <a:xfrm flipV="1">
            <a:off x="1031230" y="5070736"/>
            <a:ext cx="777577" cy="205072"/>
          </a:xfrm>
          <a:prstGeom prst="line">
            <a:avLst/>
          </a:prstGeom>
          <a:solidFill>
            <a:srgbClr val="C0C0C0"/>
          </a:solidFill>
          <a:ln w="19050" cap="flat" cmpd="sng" algn="ctr">
            <a:solidFill>
              <a:schemeClr val="accent6"/>
            </a:solidFill>
            <a:prstDash val="solid"/>
            <a:round/>
            <a:headEnd type="none" w="sm" len="sm"/>
            <a:tailEnd type="none" w="sm" len="sm"/>
          </a:ln>
          <a:effectLst/>
        </p:spPr>
      </p:cxnSp>
      <p:cxnSp>
        <p:nvCxnSpPr>
          <p:cNvPr id="120" name="직선 연결선 119"/>
          <p:cNvCxnSpPr/>
          <p:nvPr/>
        </p:nvCxnSpPr>
        <p:spPr bwMode="auto">
          <a:xfrm>
            <a:off x="1805520" y="5066503"/>
            <a:ext cx="793278" cy="209303"/>
          </a:xfrm>
          <a:prstGeom prst="line">
            <a:avLst/>
          </a:prstGeom>
          <a:solidFill>
            <a:srgbClr val="C0C0C0"/>
          </a:solidFill>
          <a:ln w="19050" cap="flat" cmpd="sng" algn="ctr">
            <a:solidFill>
              <a:schemeClr val="accent6"/>
            </a:solidFill>
            <a:prstDash val="solid"/>
            <a:round/>
            <a:headEnd type="none" w="sm" len="sm"/>
            <a:tailEnd type="none" w="sm" len="sm"/>
          </a:ln>
          <a:effectLst/>
        </p:spPr>
      </p:cxnSp>
      <p:cxnSp>
        <p:nvCxnSpPr>
          <p:cNvPr id="121" name="직선 연결선 120"/>
          <p:cNvCxnSpPr/>
          <p:nvPr/>
        </p:nvCxnSpPr>
        <p:spPr bwMode="auto">
          <a:xfrm flipV="1">
            <a:off x="2589274" y="5066024"/>
            <a:ext cx="779832" cy="209782"/>
          </a:xfrm>
          <a:prstGeom prst="line">
            <a:avLst/>
          </a:prstGeom>
          <a:solidFill>
            <a:srgbClr val="C0C0C0"/>
          </a:solidFill>
          <a:ln w="19050" cap="flat" cmpd="sng" algn="ctr">
            <a:solidFill>
              <a:schemeClr val="accent6"/>
            </a:solidFill>
            <a:prstDash val="solid"/>
            <a:round/>
            <a:headEnd type="none" w="sm" len="sm"/>
            <a:tailEnd type="none" w="sm" len="sm"/>
          </a:ln>
          <a:effectLst/>
        </p:spPr>
      </p:cxnSp>
      <p:sp>
        <p:nvSpPr>
          <p:cNvPr id="123" name="TextBox 122"/>
          <p:cNvSpPr txBox="1"/>
          <p:nvPr/>
        </p:nvSpPr>
        <p:spPr>
          <a:xfrm>
            <a:off x="705100" y="4694947"/>
            <a:ext cx="50348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C</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24" name="자유형 123"/>
          <p:cNvSpPr/>
          <p:nvPr/>
        </p:nvSpPr>
        <p:spPr bwMode="auto">
          <a:xfrm>
            <a:off x="1030533" y="5961141"/>
            <a:ext cx="779735" cy="114142"/>
          </a:xfrm>
          <a:custGeom>
            <a:avLst/>
            <a:gdLst>
              <a:gd name="connsiteX0" fmla="*/ 0 w 409575"/>
              <a:gd name="connsiteY0" fmla="*/ 0 h 138112"/>
              <a:gd name="connsiteX1" fmla="*/ 209550 w 409575"/>
              <a:gd name="connsiteY1" fmla="*/ 138112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0"/>
                </a:moveTo>
                <a:cubicBezTo>
                  <a:pt x="70644" y="69056"/>
                  <a:pt x="141288" y="138112"/>
                  <a:pt x="209550" y="138112"/>
                </a:cubicBezTo>
                <a:cubicBezTo>
                  <a:pt x="277812" y="138112"/>
                  <a:pt x="343693" y="69056"/>
                  <a:pt x="409575" y="0"/>
                </a:cubicBezTo>
              </a:path>
            </a:pathLst>
          </a:custGeom>
          <a:noFill/>
          <a:ln w="19050"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25" name="자유형 124"/>
          <p:cNvSpPr/>
          <p:nvPr/>
        </p:nvSpPr>
        <p:spPr bwMode="auto">
          <a:xfrm flipV="1">
            <a:off x="1801026" y="5845924"/>
            <a:ext cx="789084" cy="114142"/>
          </a:xfrm>
          <a:custGeom>
            <a:avLst/>
            <a:gdLst>
              <a:gd name="connsiteX0" fmla="*/ 0 w 409575"/>
              <a:gd name="connsiteY0" fmla="*/ 0 h 138112"/>
              <a:gd name="connsiteX1" fmla="*/ 209550 w 409575"/>
              <a:gd name="connsiteY1" fmla="*/ 138112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0"/>
                </a:moveTo>
                <a:cubicBezTo>
                  <a:pt x="70644" y="69056"/>
                  <a:pt x="141288" y="138112"/>
                  <a:pt x="209550" y="138112"/>
                </a:cubicBezTo>
                <a:cubicBezTo>
                  <a:pt x="277812" y="138112"/>
                  <a:pt x="343693" y="69056"/>
                  <a:pt x="409575" y="0"/>
                </a:cubicBezTo>
              </a:path>
            </a:pathLst>
          </a:custGeom>
          <a:noFill/>
          <a:ln w="19050"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28" name="자유형 127"/>
          <p:cNvSpPr/>
          <p:nvPr/>
        </p:nvSpPr>
        <p:spPr bwMode="auto">
          <a:xfrm>
            <a:off x="2592264" y="5958805"/>
            <a:ext cx="779735" cy="114142"/>
          </a:xfrm>
          <a:custGeom>
            <a:avLst/>
            <a:gdLst>
              <a:gd name="connsiteX0" fmla="*/ 0 w 409575"/>
              <a:gd name="connsiteY0" fmla="*/ 0 h 138112"/>
              <a:gd name="connsiteX1" fmla="*/ 209550 w 409575"/>
              <a:gd name="connsiteY1" fmla="*/ 138112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0"/>
                </a:moveTo>
                <a:cubicBezTo>
                  <a:pt x="70644" y="69056"/>
                  <a:pt x="141288" y="138112"/>
                  <a:pt x="209550" y="138112"/>
                </a:cubicBezTo>
                <a:cubicBezTo>
                  <a:pt x="277812" y="138112"/>
                  <a:pt x="343693" y="69056"/>
                  <a:pt x="409575" y="0"/>
                </a:cubicBezTo>
              </a:path>
            </a:pathLst>
          </a:custGeom>
          <a:noFill/>
          <a:ln w="19050"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31" name="TextBox 130"/>
          <p:cNvSpPr txBox="1"/>
          <p:nvPr/>
        </p:nvSpPr>
        <p:spPr>
          <a:xfrm>
            <a:off x="2360712" y="4622939"/>
            <a:ext cx="57606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T</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32" name="TextBox 131"/>
          <p:cNvSpPr txBox="1"/>
          <p:nvPr/>
        </p:nvSpPr>
        <p:spPr>
          <a:xfrm>
            <a:off x="1675854" y="4622939"/>
            <a:ext cx="46883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DT</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33" name="TextBox 132"/>
          <p:cNvSpPr txBox="1"/>
          <p:nvPr/>
        </p:nvSpPr>
        <p:spPr>
          <a:xfrm>
            <a:off x="2360712" y="5271011"/>
            <a:ext cx="57606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T</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34" name="TextBox 133"/>
          <p:cNvSpPr txBox="1"/>
          <p:nvPr/>
        </p:nvSpPr>
        <p:spPr>
          <a:xfrm>
            <a:off x="1675854" y="5271011"/>
            <a:ext cx="46883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DT</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35" name="TextBox 134"/>
          <p:cNvSpPr txBox="1"/>
          <p:nvPr/>
        </p:nvSpPr>
        <p:spPr>
          <a:xfrm>
            <a:off x="2360712" y="6063099"/>
            <a:ext cx="57606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T</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36" name="TextBox 135"/>
          <p:cNvSpPr txBox="1"/>
          <p:nvPr/>
        </p:nvSpPr>
        <p:spPr>
          <a:xfrm>
            <a:off x="1675854" y="6063099"/>
            <a:ext cx="46883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DT</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139" name="직선 화살표 연결선 138"/>
          <p:cNvCxnSpPr/>
          <p:nvPr/>
        </p:nvCxnSpPr>
        <p:spPr bwMode="auto">
          <a:xfrm>
            <a:off x="1019234" y="5074792"/>
            <a:ext cx="117342"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cxnSp>
        <p:nvCxnSpPr>
          <p:cNvPr id="140" name="직선 화살표 연결선 139"/>
          <p:cNvCxnSpPr/>
          <p:nvPr/>
        </p:nvCxnSpPr>
        <p:spPr bwMode="auto">
          <a:xfrm>
            <a:off x="1019169" y="5282156"/>
            <a:ext cx="117407"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cxnSp>
        <p:nvCxnSpPr>
          <p:cNvPr id="141" name="직선 화살표 연결선 140"/>
          <p:cNvCxnSpPr/>
          <p:nvPr/>
        </p:nvCxnSpPr>
        <p:spPr bwMode="auto">
          <a:xfrm>
            <a:off x="788078" y="5838302"/>
            <a:ext cx="334791"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cxnSp>
        <p:nvCxnSpPr>
          <p:cNvPr id="142" name="직선 화살표 연결선 141"/>
          <p:cNvCxnSpPr/>
          <p:nvPr/>
        </p:nvCxnSpPr>
        <p:spPr bwMode="auto">
          <a:xfrm>
            <a:off x="787950" y="6074244"/>
            <a:ext cx="334980"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sp>
        <p:nvSpPr>
          <p:cNvPr id="143" name="TextBox 142"/>
          <p:cNvSpPr txBox="1"/>
          <p:nvPr/>
        </p:nvSpPr>
        <p:spPr>
          <a:xfrm>
            <a:off x="416496" y="4200417"/>
            <a:ext cx="591233"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ΔI</a:t>
            </a:r>
            <a:r>
              <a:rPr lang="en-US" altLang="ko-KR" sz="1000" b="1" baseline="-25000" smtClean="0">
                <a:solidFill>
                  <a:schemeClr val="bg2"/>
                </a:solidFill>
                <a:latin typeface="맑은 고딕" panose="020B0503020000020004" pitchFamily="50" charset="-127"/>
                <a:ea typeface="맑은 고딕" panose="020B0503020000020004" pitchFamily="50" charset="-127"/>
              </a:rPr>
              <a:t>L</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144" name="직선 화살표 연결선 143"/>
          <p:cNvCxnSpPr/>
          <p:nvPr/>
        </p:nvCxnSpPr>
        <p:spPr bwMode="auto">
          <a:xfrm>
            <a:off x="882448" y="4238479"/>
            <a:ext cx="0" cy="198633"/>
          </a:xfrm>
          <a:prstGeom prst="straightConnector1">
            <a:avLst/>
          </a:prstGeom>
          <a:solidFill>
            <a:srgbClr val="C0C0C0"/>
          </a:solidFill>
          <a:ln w="9525" cap="flat" cmpd="sng" algn="ctr">
            <a:solidFill>
              <a:schemeClr val="bg2"/>
            </a:solidFill>
            <a:prstDash val="solid"/>
            <a:round/>
            <a:headEnd type="stealth" w="med" len="med"/>
            <a:tailEnd type="stealth" w="med" len="med"/>
          </a:ln>
          <a:effectLst/>
        </p:spPr>
      </p:cxnSp>
      <p:sp>
        <p:nvSpPr>
          <p:cNvPr id="145" name="TextBox 144"/>
          <p:cNvSpPr txBox="1"/>
          <p:nvPr/>
        </p:nvSpPr>
        <p:spPr>
          <a:xfrm>
            <a:off x="3281647" y="4210506"/>
            <a:ext cx="591233"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L_AVG</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46" name="TextBox 145"/>
          <p:cNvSpPr txBox="1"/>
          <p:nvPr/>
        </p:nvSpPr>
        <p:spPr>
          <a:xfrm>
            <a:off x="831001" y="3717032"/>
            <a:ext cx="218715"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0</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47" name="TextBox 146"/>
          <p:cNvSpPr txBox="1"/>
          <p:nvPr/>
        </p:nvSpPr>
        <p:spPr>
          <a:xfrm>
            <a:off x="835764" y="4522353"/>
            <a:ext cx="218715"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0</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48" name="TextBox 147"/>
          <p:cNvSpPr txBox="1"/>
          <p:nvPr/>
        </p:nvSpPr>
        <p:spPr>
          <a:xfrm>
            <a:off x="845853" y="5040698"/>
            <a:ext cx="218715"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0</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49" name="TextBox 148"/>
          <p:cNvSpPr txBox="1"/>
          <p:nvPr/>
        </p:nvSpPr>
        <p:spPr>
          <a:xfrm>
            <a:off x="840527" y="5832786"/>
            <a:ext cx="218715"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0</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150" name="직선 화살표 연결선 149"/>
          <p:cNvCxnSpPr/>
          <p:nvPr/>
        </p:nvCxnSpPr>
        <p:spPr bwMode="auto">
          <a:xfrm>
            <a:off x="1016375" y="3443289"/>
            <a:ext cx="117342"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sp>
        <p:nvSpPr>
          <p:cNvPr id="151" name="TextBox 150"/>
          <p:cNvSpPr txBox="1"/>
          <p:nvPr/>
        </p:nvSpPr>
        <p:spPr>
          <a:xfrm>
            <a:off x="3375896" y="3312506"/>
            <a:ext cx="4726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V</a:t>
            </a:r>
            <a:r>
              <a:rPr lang="en-US" altLang="ko-KR" sz="1000" b="1" baseline="-25000" smtClean="0">
                <a:solidFill>
                  <a:schemeClr val="bg2"/>
                </a:solidFill>
                <a:latin typeface="맑은 고딕" panose="020B0503020000020004" pitchFamily="50" charset="-127"/>
                <a:ea typeface="맑은 고딕" panose="020B0503020000020004" pitchFamily="50" charset="-127"/>
              </a:rPr>
              <a:t>IN</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152" name="직선 화살표 연결선 151"/>
          <p:cNvCxnSpPr/>
          <p:nvPr/>
        </p:nvCxnSpPr>
        <p:spPr bwMode="auto">
          <a:xfrm>
            <a:off x="1060495" y="3445193"/>
            <a:ext cx="2432730" cy="0"/>
          </a:xfrm>
          <a:prstGeom prst="straightConnector1">
            <a:avLst/>
          </a:prstGeom>
          <a:solidFill>
            <a:srgbClr val="C0C0C0"/>
          </a:solidFill>
          <a:ln w="9525" cap="flat" cmpd="sng" algn="ctr">
            <a:solidFill>
              <a:schemeClr val="bg2"/>
            </a:solidFill>
            <a:prstDash val="dash"/>
            <a:round/>
            <a:headEnd type="none" w="med" len="med"/>
            <a:tailEnd type="none" w="med" len="med"/>
          </a:ln>
          <a:effectLst/>
        </p:spPr>
      </p:cxnSp>
      <p:graphicFrame>
        <p:nvGraphicFramePr>
          <p:cNvPr id="165" name="표 164"/>
          <p:cNvGraphicFramePr>
            <a:graphicFrameLocks noGrp="1"/>
          </p:cNvGraphicFramePr>
          <p:nvPr>
            <p:extLst>
              <p:ext uri="{D42A27DB-BD31-4B8C-83A1-F6EECF244321}">
                <p14:modId xmlns:p14="http://schemas.microsoft.com/office/powerpoint/2010/main" val="345461830"/>
              </p:ext>
            </p:extLst>
          </p:nvPr>
        </p:nvGraphicFramePr>
        <p:xfrm>
          <a:off x="7170646" y="1772816"/>
          <a:ext cx="1958818" cy="1828800"/>
        </p:xfrm>
        <a:graphic>
          <a:graphicData uri="http://schemas.openxmlformats.org/drawingml/2006/table">
            <a:tbl>
              <a:tblPr firstRow="1" bandRow="1">
                <a:tableStyleId>{5C22544A-7EE6-4342-B048-85BDC9FD1C3A}</a:tableStyleId>
              </a:tblPr>
              <a:tblGrid>
                <a:gridCol w="806690"/>
                <a:gridCol w="1152128"/>
              </a:tblGrid>
              <a:tr h="289732">
                <a:tc gridSpan="2">
                  <a:txBody>
                    <a:bodyPr/>
                    <a:lstStyle/>
                    <a:p>
                      <a:pPr latinLnBrk="1"/>
                      <a:r>
                        <a:rPr lang="en-US" altLang="ko-KR" sz="1400" smtClean="0">
                          <a:solidFill>
                            <a:schemeClr val="bg2"/>
                          </a:solidFill>
                          <a:latin typeface="맑은 고딕" panose="020B0503020000020004" pitchFamily="50" charset="-127"/>
                          <a:ea typeface="맑은 고딕" panose="020B0503020000020004" pitchFamily="50" charset="-127"/>
                        </a:rPr>
                        <a:t>Parameter</a:t>
                      </a:r>
                      <a:endParaRPr lang="en-US" altLang="ko-KR" sz="1400" b="0" baseline="-25000" dirty="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sz="1600" b="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289732">
                <a:tc>
                  <a:txBody>
                    <a:bodyPr/>
                    <a:lstStyle/>
                    <a:p>
                      <a:pPr algn="ctr" latinLnBrk="1"/>
                      <a:r>
                        <a:rPr lang="en-US" altLang="ko-KR" sz="1400" b="1" baseline="0" smtClean="0">
                          <a:solidFill>
                            <a:schemeClr val="bg2"/>
                          </a:solidFill>
                          <a:latin typeface="맑은 고딕" panose="020B0503020000020004" pitchFamily="50" charset="-127"/>
                          <a:ea typeface="맑은 고딕" panose="020B0503020000020004" pitchFamily="50" charset="-127"/>
                        </a:rPr>
                        <a:t>V</a:t>
                      </a:r>
                      <a:r>
                        <a:rPr lang="en-US" altLang="ko-KR" sz="1400" b="1" baseline="-25000" smtClean="0">
                          <a:solidFill>
                            <a:schemeClr val="bg2"/>
                          </a:solidFill>
                          <a:latin typeface="맑은 고딕" panose="020B0503020000020004" pitchFamily="50" charset="-127"/>
                          <a:ea typeface="맑은 고딕" panose="020B0503020000020004" pitchFamily="50" charset="-127"/>
                        </a:rPr>
                        <a:t>IN</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400" b="1" smtClean="0">
                          <a:solidFill>
                            <a:schemeClr val="bg2"/>
                          </a:solidFill>
                          <a:latin typeface="맑은 고딕" panose="020B0503020000020004" pitchFamily="50" charset="-127"/>
                          <a:ea typeface="맑은 고딕" panose="020B0503020000020004" pitchFamily="50" charset="-127"/>
                        </a:rPr>
                        <a:t>400[V]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289732">
                <a:tc>
                  <a:txBody>
                    <a:bodyPr/>
                    <a:lstStyle/>
                    <a:p>
                      <a:pPr algn="ctr" latinLnBrk="1"/>
                      <a:r>
                        <a:rPr lang="en-US" altLang="ko-KR" sz="1400" b="1" baseline="0" smtClean="0">
                          <a:solidFill>
                            <a:schemeClr val="bg2"/>
                          </a:solidFill>
                          <a:latin typeface="맑은 고딕" panose="020B0503020000020004" pitchFamily="50" charset="-127"/>
                          <a:ea typeface="맑은 고딕" panose="020B0503020000020004" pitchFamily="50" charset="-127"/>
                        </a:rPr>
                        <a:t>V</a:t>
                      </a:r>
                      <a:r>
                        <a:rPr lang="en-US" altLang="ko-KR" sz="1400" b="1" baseline="-25000" smtClean="0">
                          <a:solidFill>
                            <a:schemeClr val="bg2"/>
                          </a:solidFill>
                          <a:latin typeface="맑은 고딕" panose="020B0503020000020004" pitchFamily="50" charset="-127"/>
                          <a:ea typeface="맑은 고딕" panose="020B0503020000020004" pitchFamily="50" charset="-127"/>
                        </a:rPr>
                        <a:t>OUT</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400" b="1" smtClean="0">
                          <a:solidFill>
                            <a:schemeClr val="bg2"/>
                          </a:solidFill>
                          <a:latin typeface="맑은 고딕" panose="020B0503020000020004" pitchFamily="50" charset="-127"/>
                          <a:ea typeface="맑은 고딕" panose="020B0503020000020004" pitchFamily="50" charset="-127"/>
                        </a:rPr>
                        <a:t>200[V]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289732">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L</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400" b="1" smtClean="0">
                          <a:solidFill>
                            <a:schemeClr val="bg2"/>
                          </a:solidFill>
                          <a:latin typeface="맑은 고딕" panose="020B0503020000020004" pitchFamily="50" charset="-127"/>
                          <a:ea typeface="맑은 고딕" panose="020B0503020000020004" pitchFamily="50" charset="-127"/>
                        </a:rPr>
                        <a:t>980*2[uH]</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289732">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C</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400" b="1" smtClean="0">
                          <a:solidFill>
                            <a:schemeClr val="bg2"/>
                          </a:solidFill>
                          <a:latin typeface="맑은 고딕" panose="020B0503020000020004" pitchFamily="50" charset="-127"/>
                          <a:ea typeface="맑은 고딕" panose="020B0503020000020004" pitchFamily="50" charset="-127"/>
                        </a:rPr>
                        <a:t>2[uF]</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289732">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F</a:t>
                      </a:r>
                      <a:r>
                        <a:rPr lang="en-US" altLang="ko-KR" sz="1400" b="1" baseline="-25000" smtClean="0">
                          <a:solidFill>
                            <a:schemeClr val="bg2"/>
                          </a:solidFill>
                          <a:latin typeface="맑은 고딕" panose="020B0503020000020004" pitchFamily="50" charset="-127"/>
                          <a:ea typeface="맑은 고딕" panose="020B0503020000020004" pitchFamily="50" charset="-127"/>
                        </a:rPr>
                        <a:t>SW</a:t>
                      </a:r>
                      <a:endParaRPr lang="ko-KR" altLang="en-US" sz="14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30[kHz]</a:t>
                      </a:r>
                      <a:endParaRPr lang="ko-KR" altLang="en-US" sz="14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66" name="TextBox 165"/>
          <p:cNvSpPr txBox="1"/>
          <p:nvPr/>
        </p:nvSpPr>
        <p:spPr>
          <a:xfrm>
            <a:off x="3944888" y="3421439"/>
            <a:ext cx="448914" cy="338554"/>
          </a:xfrm>
          <a:prstGeom prst="rect">
            <a:avLst/>
          </a:prstGeom>
          <a:noFill/>
        </p:spPr>
        <p:txBody>
          <a:bodyPr wrap="square" rtlCol="0">
            <a:spAutoFit/>
          </a:bodyPr>
          <a:lstStyle/>
          <a:p>
            <a:pPr algn="l"/>
            <a:r>
              <a:rPr lang="en-US" altLang="ko-KR" sz="1600" b="1" smtClean="0">
                <a:solidFill>
                  <a:schemeClr val="bg2"/>
                </a:solidFill>
                <a:latin typeface="맑은 고딕" panose="020B0503020000020004" pitchFamily="50" charset="-127"/>
                <a:ea typeface="맑은 고딕" panose="020B0503020000020004" pitchFamily="50" charset="-127"/>
              </a:rPr>
              <a:t>2)</a:t>
            </a:r>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p:sp>
        <p:nvSpPr>
          <p:cNvPr id="167" name="TextBox 166"/>
          <p:cNvSpPr txBox="1"/>
          <p:nvPr/>
        </p:nvSpPr>
        <p:spPr>
          <a:xfrm>
            <a:off x="3944888" y="4746630"/>
            <a:ext cx="304898" cy="338554"/>
          </a:xfrm>
          <a:prstGeom prst="rect">
            <a:avLst/>
          </a:prstGeom>
          <a:noFill/>
        </p:spPr>
        <p:txBody>
          <a:bodyPr wrap="square" rtlCol="0">
            <a:spAutoFit/>
          </a:bodyPr>
          <a:lstStyle/>
          <a:p>
            <a:pPr algn="l"/>
            <a:r>
              <a:rPr lang="en-US" altLang="ko-KR" sz="1600" b="1" smtClean="0">
                <a:solidFill>
                  <a:schemeClr val="bg2"/>
                </a:solidFill>
                <a:latin typeface="맑은 고딕" panose="020B0503020000020004" pitchFamily="50" charset="-127"/>
                <a:ea typeface="맑은 고딕" panose="020B0503020000020004" pitchFamily="50" charset="-127"/>
              </a:rPr>
              <a:t>3)</a:t>
            </a:r>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p:pic>
        <p:nvPicPr>
          <p:cNvPr id="178" name="Picture 3" descr="C:\Users\Hoon\Desktop\1_00013.jpg"/>
          <p:cNvPicPr>
            <a:picLocks noChangeAspect="1" noChangeArrowheads="1"/>
          </p:cNvPicPr>
          <p:nvPr/>
        </p:nvPicPr>
        <p:blipFill rotWithShape="1">
          <a:blip r:embed="rId6">
            <a:extLst>
              <a:ext uri="{28A0092B-C50C-407E-A947-70E740481C1C}">
                <a14:useLocalDpi xmlns:a14="http://schemas.microsoft.com/office/drawing/2010/main" val="0"/>
              </a:ext>
            </a:extLst>
          </a:blip>
          <a:srcRect t="7313" r="55595" b="10021"/>
          <a:stretch/>
        </p:blipFill>
        <p:spPr bwMode="auto">
          <a:xfrm>
            <a:off x="940358" y="1560591"/>
            <a:ext cx="2557511" cy="1646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7630035"/>
      </p:ext>
    </p:extLst>
  </p:cSld>
  <p:clrMapOvr>
    <a:masterClrMapping/>
  </p:clrMapOvr>
  <p:transition>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82"/>
          <a:stretch/>
        </p:blipFill>
        <p:spPr bwMode="auto">
          <a:xfrm>
            <a:off x="992560" y="1768748"/>
            <a:ext cx="6044952" cy="3924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3.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Filter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설계</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31</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LPF </a:t>
            </a:r>
            <a:r>
              <a:rPr lang="ko-KR" altLang="en-US" sz="2000" i="0" u="none" smtClean="0">
                <a:solidFill>
                  <a:srgbClr val="000000"/>
                </a:solidFill>
                <a:latin typeface="맑은 고딕" panose="020B0503020000020004" pitchFamily="50" charset="-127"/>
                <a:ea typeface="맑은 고딕" panose="020B0503020000020004" pitchFamily="50" charset="-127"/>
              </a:rPr>
              <a:t>주파수 응답특성</a:t>
            </a:r>
            <a:r>
              <a:rPr lang="en-US" altLang="ko-KR" sz="2000" i="0" u="none" smtClean="0">
                <a:solidFill>
                  <a:srgbClr val="000000"/>
                </a:solidFill>
                <a:latin typeface="맑은 고딕" panose="020B0503020000020004" pitchFamily="50" charset="-127"/>
                <a:ea typeface="맑은 고딕" panose="020B0503020000020004" pitchFamily="50" charset="-127"/>
              </a:rPr>
              <a:t>(</a:t>
            </a:r>
            <a:r>
              <a:rPr lang="ko-KR" altLang="en-US" sz="2000" i="0" u="none" smtClean="0">
                <a:solidFill>
                  <a:srgbClr val="000000"/>
                </a:solidFill>
                <a:latin typeface="맑은 고딕" panose="020B0503020000020004" pitchFamily="50" charset="-127"/>
                <a:ea typeface="맑은 고딕" panose="020B0503020000020004" pitchFamily="50" charset="-127"/>
              </a:rPr>
              <a:t>보드선도</a:t>
            </a:r>
            <a:r>
              <a:rPr lang="en-US" altLang="ko-KR" sz="2000" i="0" u="none" smtClean="0">
                <a:solidFill>
                  <a:srgbClr val="000000"/>
                </a:solidFill>
                <a:latin typeface="맑은 고딕" panose="020B0503020000020004" pitchFamily="50" charset="-127"/>
                <a:ea typeface="맑은 고딕" panose="020B0503020000020004" pitchFamily="50" charset="-127"/>
              </a:rPr>
              <a:t>)</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23" name="표 22"/>
          <p:cNvGraphicFramePr>
            <a:graphicFrameLocks noGrp="1"/>
          </p:cNvGraphicFramePr>
          <p:nvPr>
            <p:extLst>
              <p:ext uri="{D42A27DB-BD31-4B8C-83A1-F6EECF244321}">
                <p14:modId xmlns:p14="http://schemas.microsoft.com/office/powerpoint/2010/main" val="2639031614"/>
              </p:ext>
            </p:extLst>
          </p:nvPr>
        </p:nvGraphicFramePr>
        <p:xfrm>
          <a:off x="7401272" y="3194559"/>
          <a:ext cx="1958818" cy="2231615"/>
        </p:xfrm>
        <a:graphic>
          <a:graphicData uri="http://schemas.openxmlformats.org/drawingml/2006/table">
            <a:tbl>
              <a:tblPr firstRow="1" bandRow="1">
                <a:tableStyleId>{5C22544A-7EE6-4342-B048-85BDC9FD1C3A}</a:tableStyleId>
              </a:tblPr>
              <a:tblGrid>
                <a:gridCol w="806690"/>
                <a:gridCol w="1152128"/>
              </a:tblGrid>
              <a:tr h="446323">
                <a:tc gridSpan="2">
                  <a:txBody>
                    <a:bodyPr/>
                    <a:lstStyle/>
                    <a:p>
                      <a:pPr latinLnBrk="1"/>
                      <a:r>
                        <a:rPr lang="en-US" altLang="ko-KR" sz="1400" smtClean="0">
                          <a:solidFill>
                            <a:schemeClr val="bg2"/>
                          </a:solidFill>
                          <a:latin typeface="맑은 고딕" panose="020B0503020000020004" pitchFamily="50" charset="-127"/>
                          <a:ea typeface="맑은 고딕" panose="020B0503020000020004" pitchFamily="50" charset="-127"/>
                        </a:rPr>
                        <a:t>LFP</a:t>
                      </a:r>
                      <a:r>
                        <a:rPr lang="en-US" altLang="ko-KR" sz="1400" baseline="0" smtClean="0">
                          <a:solidFill>
                            <a:schemeClr val="bg2"/>
                          </a:solidFill>
                          <a:latin typeface="맑은 고딕" panose="020B0503020000020004" pitchFamily="50" charset="-127"/>
                          <a:ea typeface="맑은 고딕" panose="020B0503020000020004" pitchFamily="50" charset="-127"/>
                        </a:rPr>
                        <a:t> </a:t>
                      </a:r>
                      <a:r>
                        <a:rPr lang="en-US" altLang="ko-KR" sz="1400" smtClean="0">
                          <a:solidFill>
                            <a:schemeClr val="bg2"/>
                          </a:solidFill>
                          <a:latin typeface="맑은 고딕" panose="020B0503020000020004" pitchFamily="50" charset="-127"/>
                          <a:ea typeface="맑은 고딕" panose="020B0503020000020004" pitchFamily="50" charset="-127"/>
                        </a:rPr>
                        <a:t>Parameter</a:t>
                      </a:r>
                      <a:endParaRPr lang="en-US" altLang="ko-KR" sz="1400" b="0" baseline="-25000" dirty="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sz="1600" b="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46323">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L</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400" b="1" smtClean="0">
                          <a:solidFill>
                            <a:schemeClr val="bg2"/>
                          </a:solidFill>
                          <a:latin typeface="맑은 고딕" panose="020B0503020000020004" pitchFamily="50" charset="-127"/>
                          <a:ea typeface="맑은 고딕" panose="020B0503020000020004" pitchFamily="50" charset="-127"/>
                        </a:rPr>
                        <a:t>980[uH]</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46323">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C</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400" b="1" smtClean="0">
                          <a:solidFill>
                            <a:schemeClr val="bg2"/>
                          </a:solidFill>
                          <a:latin typeface="맑은 고딕" panose="020B0503020000020004" pitchFamily="50" charset="-127"/>
                          <a:ea typeface="맑은 고딕" panose="020B0503020000020004" pitchFamily="50" charset="-127"/>
                        </a:rPr>
                        <a:t>2[uF]</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46323">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spc="0" baseline="0" smtClean="0">
                          <a:solidFill>
                            <a:schemeClr val="bg2"/>
                          </a:solidFill>
                          <a:latin typeface="맑은 고딕" panose="020B0503020000020004" pitchFamily="50" charset="-127"/>
                          <a:ea typeface="맑은 고딕" panose="020B0503020000020004" pitchFamily="50" charset="-127"/>
                        </a:rPr>
                        <a:t>R</a:t>
                      </a:r>
                      <a:endParaRPr lang="ko-KR" altLang="en-US" sz="1400" b="1" spc="0"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1[nΩ]</a:t>
                      </a:r>
                      <a:endParaRPr lang="ko-KR" altLang="en-US" sz="1400" b="1" baseline="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446323">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F</a:t>
                      </a:r>
                      <a:r>
                        <a:rPr lang="en-US" altLang="ko-KR" sz="1400" b="1" baseline="-25000" smtClean="0">
                          <a:solidFill>
                            <a:schemeClr val="bg2"/>
                          </a:solidFill>
                          <a:latin typeface="맑은 고딕" panose="020B0503020000020004" pitchFamily="50" charset="-127"/>
                          <a:ea typeface="맑은 고딕" panose="020B0503020000020004" pitchFamily="50" charset="-127"/>
                        </a:rPr>
                        <a:t>cut_off</a:t>
                      </a:r>
                      <a:endParaRPr lang="ko-KR" altLang="en-US" sz="14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3.6[kHz]</a:t>
                      </a:r>
                      <a:endParaRPr lang="ko-KR" altLang="en-US" sz="14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536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3764" r="-346"/>
          <a:stretch/>
        </p:blipFill>
        <p:spPr bwMode="auto">
          <a:xfrm>
            <a:off x="7329264" y="2060848"/>
            <a:ext cx="2443386" cy="1008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4055626"/>
      </p:ext>
    </p:extLst>
  </p:cSld>
  <p:clrMapOvr>
    <a:masterClrMapping/>
  </p:clrMapOvr>
  <p:transition>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174" y="1772816"/>
            <a:ext cx="3474910" cy="2273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3.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r>
              <a:rPr lang="en-US" altLang="ko-KR"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Filter </a:t>
            </a:r>
            <a:r>
              <a:rPr lang="ko-KR" altLang="en-US"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설계</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32</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Buck</a:t>
            </a:r>
            <a:r>
              <a:rPr lang="ko-KR" altLang="en-US" sz="2000" i="0" u="none" smtClean="0">
                <a:solidFill>
                  <a:srgbClr val="000000"/>
                </a:solidFill>
                <a:latin typeface="맑은 고딕" panose="020B0503020000020004" pitchFamily="50" charset="-127"/>
                <a:ea typeface="맑은 고딕" panose="020B0503020000020004" pitchFamily="50" charset="-127"/>
              </a:rPr>
              <a:t>의 듀티비</a:t>
            </a:r>
            <a:r>
              <a:rPr lang="en-US" altLang="ko-KR" sz="2000" i="0" u="none" smtClean="0">
                <a:solidFill>
                  <a:srgbClr val="000000"/>
                </a:solidFill>
                <a:latin typeface="맑은 고딕" panose="020B0503020000020004" pitchFamily="50" charset="-127"/>
                <a:ea typeface="맑은 고딕" panose="020B0503020000020004" pitchFamily="50" charset="-127"/>
              </a:rPr>
              <a:t>(D)</a:t>
            </a:r>
            <a:r>
              <a:rPr lang="ko-KR" altLang="en-US" sz="2000" i="0" u="none" smtClean="0">
                <a:solidFill>
                  <a:srgbClr val="000000"/>
                </a:solidFill>
                <a:latin typeface="맑은 고딕" panose="020B0503020000020004" pitchFamily="50" charset="-127"/>
                <a:ea typeface="맑은 고딕" panose="020B0503020000020004" pitchFamily="50" charset="-127"/>
              </a:rPr>
              <a:t>에 따른 리플특성</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34" name="TextBox 33"/>
          <p:cNvSpPr txBox="1"/>
          <p:nvPr/>
        </p:nvSpPr>
        <p:spPr>
          <a:xfrm>
            <a:off x="2968682" y="2204864"/>
            <a:ext cx="1465973"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ΔVo_max=3.54[V]</a:t>
            </a:r>
            <a:endParaRPr lang="en-US" altLang="ko-KR" sz="1200" b="1">
              <a:solidFill>
                <a:schemeClr val="bg2"/>
              </a:solidFill>
              <a:latin typeface="맑은 고딕" panose="020B0503020000020004" pitchFamily="50" charset="-127"/>
              <a:ea typeface="맑은 고딕" panose="020B0503020000020004" pitchFamily="50" charset="-127"/>
            </a:endParaRPr>
          </a:p>
        </p:txBody>
      </p:sp>
      <p:sp>
        <p:nvSpPr>
          <p:cNvPr id="35" name="TextBox 34"/>
          <p:cNvSpPr txBox="1"/>
          <p:nvPr/>
        </p:nvSpPr>
        <p:spPr>
          <a:xfrm>
            <a:off x="3095081" y="2669739"/>
            <a:ext cx="1332703"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ΔIL_max=1.7[A]</a:t>
            </a:r>
            <a:endParaRPr lang="en-US" altLang="ko-KR" sz="1200" b="1">
              <a:solidFill>
                <a:schemeClr val="bg2"/>
              </a:solidFill>
              <a:latin typeface="맑은 고딕" panose="020B0503020000020004" pitchFamily="50" charset="-127"/>
              <a:ea typeface="맑은 고딕" panose="020B0503020000020004" pitchFamily="50" charset="-127"/>
            </a:endParaRPr>
          </a:p>
        </p:txBody>
      </p:sp>
      <p:sp>
        <p:nvSpPr>
          <p:cNvPr id="36" name="TextBox 35"/>
          <p:cNvSpPr txBox="1"/>
          <p:nvPr/>
        </p:nvSpPr>
        <p:spPr>
          <a:xfrm>
            <a:off x="1319666" y="4108237"/>
            <a:ext cx="3136669"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Duty</a:t>
            </a:r>
            <a:r>
              <a:rPr lang="ko-KR" altLang="en-US" sz="1400" b="1" smtClean="0">
                <a:solidFill>
                  <a:schemeClr val="bg2"/>
                </a:solidFill>
                <a:latin typeface="맑은 고딕" panose="020B0503020000020004" pitchFamily="50" charset="-127"/>
                <a:ea typeface="맑은 고딕" panose="020B0503020000020004" pitchFamily="50" charset="-127"/>
              </a:rPr>
              <a:t>에</a:t>
            </a:r>
            <a:r>
              <a:rPr lang="en-US" altLang="ko-KR" sz="1400" b="1" smtClean="0">
                <a:solidFill>
                  <a:schemeClr val="bg2"/>
                </a:solidFill>
                <a:latin typeface="맑은 고딕" panose="020B0503020000020004" pitchFamily="50" charset="-127"/>
                <a:ea typeface="맑은 고딕" panose="020B0503020000020004" pitchFamily="50" charset="-127"/>
              </a:rPr>
              <a:t> </a:t>
            </a:r>
            <a:r>
              <a:rPr lang="ko-KR" altLang="en-US" sz="1400" b="1" smtClean="0">
                <a:solidFill>
                  <a:schemeClr val="bg2"/>
                </a:solidFill>
                <a:latin typeface="맑은 고딕" panose="020B0503020000020004" pitchFamily="50" charset="-127"/>
                <a:ea typeface="맑은 고딕" panose="020B0503020000020004" pitchFamily="50" charset="-127"/>
              </a:rPr>
              <a:t>따른 리플크기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7" name="TextBox 36"/>
          <p:cNvSpPr txBox="1"/>
          <p:nvPr/>
        </p:nvSpPr>
        <p:spPr>
          <a:xfrm>
            <a:off x="5817096" y="4129335"/>
            <a:ext cx="2592288"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Duty</a:t>
            </a:r>
            <a:r>
              <a:rPr lang="ko-KR" altLang="en-US" sz="1400" b="1" smtClean="0">
                <a:solidFill>
                  <a:schemeClr val="bg2"/>
                </a:solidFill>
                <a:latin typeface="맑은 고딕" panose="020B0503020000020004" pitchFamily="50" charset="-127"/>
                <a:ea typeface="맑은 고딕" panose="020B0503020000020004" pitchFamily="50" charset="-127"/>
              </a:rPr>
              <a:t>에</a:t>
            </a:r>
            <a:r>
              <a:rPr lang="en-US" altLang="ko-KR" sz="1400" b="1" smtClean="0">
                <a:solidFill>
                  <a:schemeClr val="bg2"/>
                </a:solidFill>
                <a:latin typeface="맑은 고딕" panose="020B0503020000020004" pitchFamily="50" charset="-127"/>
                <a:ea typeface="맑은 고딕" panose="020B0503020000020004" pitchFamily="50" charset="-127"/>
              </a:rPr>
              <a:t> </a:t>
            </a:r>
            <a:r>
              <a:rPr lang="ko-KR" altLang="en-US" sz="1400" b="1" smtClean="0">
                <a:solidFill>
                  <a:schemeClr val="bg2"/>
                </a:solidFill>
                <a:latin typeface="맑은 고딕" panose="020B0503020000020004" pitchFamily="50" charset="-127"/>
                <a:ea typeface="맑은 고딕" panose="020B0503020000020004" pitchFamily="50" charset="-127"/>
              </a:rPr>
              <a:t>따른 리플율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26" name="TextBox 25"/>
          <p:cNvSpPr txBox="1"/>
          <p:nvPr/>
        </p:nvSpPr>
        <p:spPr>
          <a:xfrm>
            <a:off x="2559046" y="3958576"/>
            <a:ext cx="621715"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D</a:t>
            </a:r>
            <a:endParaRPr lang="en-US" altLang="ko-KR" sz="1200" b="1">
              <a:solidFill>
                <a:schemeClr val="bg2"/>
              </a:solidFill>
              <a:latin typeface="맑은 고딕" panose="020B0503020000020004" pitchFamily="50" charset="-127"/>
              <a:ea typeface="맑은 고딕" panose="020B0503020000020004" pitchFamily="50" charset="-127"/>
            </a:endParaRPr>
          </a:p>
        </p:txBody>
      </p:sp>
      <p:sp>
        <p:nvSpPr>
          <p:cNvPr id="28" name="TextBox 27"/>
          <p:cNvSpPr txBox="1"/>
          <p:nvPr/>
        </p:nvSpPr>
        <p:spPr>
          <a:xfrm>
            <a:off x="6798465" y="3976266"/>
            <a:ext cx="621715"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D</a:t>
            </a:r>
            <a:endParaRPr lang="en-US" altLang="ko-KR" sz="1200" b="1">
              <a:solidFill>
                <a:schemeClr val="bg2"/>
              </a:solidFill>
              <a:latin typeface="맑은 고딕" panose="020B0503020000020004" pitchFamily="50" charset="-127"/>
              <a:ea typeface="맑은 고딕" panose="020B0503020000020004" pitchFamily="50" charset="-127"/>
            </a:endParaRPr>
          </a:p>
        </p:txBody>
      </p:sp>
      <p:pic>
        <p:nvPicPr>
          <p:cNvPr id="38"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6104"/>
          <a:stretch/>
        </p:blipFill>
        <p:spPr bwMode="auto">
          <a:xfrm>
            <a:off x="2335825" y="4790722"/>
            <a:ext cx="2113119" cy="1302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TextBox 39"/>
          <p:cNvSpPr txBox="1"/>
          <p:nvPr/>
        </p:nvSpPr>
        <p:spPr>
          <a:xfrm>
            <a:off x="560512" y="1495817"/>
            <a:ext cx="1296560"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ΔI</a:t>
            </a:r>
            <a:r>
              <a:rPr lang="en-US" altLang="ko-KR" sz="1200" b="1" baseline="-25000" smtClean="0">
                <a:solidFill>
                  <a:schemeClr val="bg2"/>
                </a:solidFill>
                <a:latin typeface="맑은 고딕" panose="020B0503020000020004" pitchFamily="50" charset="-127"/>
                <a:ea typeface="맑은 고딕" panose="020B0503020000020004" pitchFamily="50" charset="-127"/>
              </a:rPr>
              <a:t>L</a:t>
            </a:r>
            <a:r>
              <a:rPr lang="en-US" altLang="ko-KR" sz="1200" b="1" smtClean="0">
                <a:solidFill>
                  <a:schemeClr val="bg2"/>
                </a:solidFill>
                <a:latin typeface="맑은 고딕" panose="020B0503020000020004" pitchFamily="50" charset="-127"/>
                <a:ea typeface="맑은 고딕" panose="020B0503020000020004" pitchFamily="50" charset="-127"/>
              </a:rPr>
              <a:t> [A], </a:t>
            </a:r>
            <a:r>
              <a:rPr lang="en-US" altLang="ko-KR" sz="1200" b="1">
                <a:solidFill>
                  <a:schemeClr val="bg2"/>
                </a:solidFill>
                <a:latin typeface="맑은 고딕" panose="020B0503020000020004" pitchFamily="50" charset="-127"/>
                <a:ea typeface="맑은 고딕" panose="020B0503020000020004" pitchFamily="50" charset="-127"/>
              </a:rPr>
              <a:t>ΔV</a:t>
            </a:r>
            <a:r>
              <a:rPr lang="en-US" altLang="ko-KR" sz="1200" b="1" baseline="-25000">
                <a:solidFill>
                  <a:schemeClr val="bg2"/>
                </a:solidFill>
                <a:latin typeface="맑은 고딕" panose="020B0503020000020004" pitchFamily="50" charset="-127"/>
                <a:ea typeface="맑은 고딕" panose="020B0503020000020004" pitchFamily="50" charset="-127"/>
              </a:rPr>
              <a:t>O</a:t>
            </a:r>
            <a:r>
              <a:rPr lang="en-US" altLang="ko-KR" sz="1200" b="1">
                <a:solidFill>
                  <a:schemeClr val="bg2"/>
                </a:solidFill>
                <a:latin typeface="맑은 고딕" panose="020B0503020000020004" pitchFamily="50" charset="-127"/>
                <a:ea typeface="맑은 고딕" panose="020B0503020000020004" pitchFamily="50" charset="-127"/>
              </a:rPr>
              <a:t> [V</a:t>
            </a:r>
            <a:r>
              <a:rPr lang="en-US" altLang="ko-KR" sz="1200" b="1" smtClean="0">
                <a:solidFill>
                  <a:schemeClr val="bg2"/>
                </a:solidFill>
                <a:latin typeface="맑은 고딕" panose="020B0503020000020004" pitchFamily="50" charset="-127"/>
                <a:ea typeface="맑은 고딕" panose="020B0503020000020004" pitchFamily="50" charset="-127"/>
              </a:rPr>
              <a:t>]</a:t>
            </a:r>
            <a:endParaRPr lang="en-US" altLang="ko-KR" sz="1200" b="1">
              <a:solidFill>
                <a:schemeClr val="bg2"/>
              </a:solidFill>
              <a:latin typeface="맑은 고딕" panose="020B0503020000020004" pitchFamily="50" charset="-127"/>
              <a:ea typeface="맑은 고딕" panose="020B0503020000020004" pitchFamily="50" charset="-127"/>
            </a:endParaRPr>
          </a:p>
        </p:txBody>
      </p:sp>
      <p:sp>
        <p:nvSpPr>
          <p:cNvPr id="41" name="TextBox 40"/>
          <p:cNvSpPr txBox="1"/>
          <p:nvPr/>
        </p:nvSpPr>
        <p:spPr>
          <a:xfrm>
            <a:off x="4736976" y="1529633"/>
            <a:ext cx="3384376"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ΔI</a:t>
            </a:r>
            <a:r>
              <a:rPr lang="en-US" altLang="ko-KR" sz="1200" b="1" baseline="-25000" smtClean="0">
                <a:solidFill>
                  <a:schemeClr val="bg2"/>
                </a:solidFill>
                <a:latin typeface="맑은 고딕" panose="020B0503020000020004" pitchFamily="50" charset="-127"/>
                <a:ea typeface="맑은 고딕" panose="020B0503020000020004" pitchFamily="50" charset="-127"/>
              </a:rPr>
              <a:t>L</a:t>
            </a:r>
            <a:r>
              <a:rPr lang="en-US" altLang="ko-KR" sz="1200" b="1" smtClean="0">
                <a:solidFill>
                  <a:schemeClr val="bg2"/>
                </a:solidFill>
                <a:latin typeface="맑은 고딕" panose="020B0503020000020004" pitchFamily="50" charset="-127"/>
                <a:ea typeface="맑은 고딕" panose="020B0503020000020004" pitchFamily="50" charset="-127"/>
              </a:rPr>
              <a:t>*100/ I</a:t>
            </a:r>
            <a:r>
              <a:rPr lang="en-US" altLang="ko-KR" sz="1200" b="1" baseline="-25000" smtClean="0">
                <a:solidFill>
                  <a:schemeClr val="bg2"/>
                </a:solidFill>
                <a:latin typeface="맑은 고딕" panose="020B0503020000020004" pitchFamily="50" charset="-127"/>
                <a:ea typeface="맑은 고딕" panose="020B0503020000020004" pitchFamily="50" charset="-127"/>
              </a:rPr>
              <a:t>L_AVG</a:t>
            </a:r>
            <a:r>
              <a:rPr lang="en-US" altLang="ko-KR" sz="1200" b="1" smtClean="0">
                <a:solidFill>
                  <a:schemeClr val="bg2"/>
                </a:solidFill>
                <a:latin typeface="맑은 고딕" panose="020B0503020000020004" pitchFamily="50" charset="-127"/>
                <a:ea typeface="맑은 고딕" panose="020B0503020000020004" pitchFamily="50" charset="-127"/>
              </a:rPr>
              <a:t> [%],  ΔV</a:t>
            </a:r>
            <a:r>
              <a:rPr lang="en-US" altLang="ko-KR" sz="1200" b="1" baseline="-25000" smtClean="0">
                <a:solidFill>
                  <a:schemeClr val="bg2"/>
                </a:solidFill>
                <a:latin typeface="맑은 고딕" panose="020B0503020000020004" pitchFamily="50" charset="-127"/>
                <a:ea typeface="맑은 고딕" panose="020B0503020000020004" pitchFamily="50" charset="-127"/>
              </a:rPr>
              <a:t>O</a:t>
            </a:r>
            <a:r>
              <a:rPr lang="en-US" altLang="ko-KR" sz="1200" b="1" smtClean="0">
                <a:solidFill>
                  <a:schemeClr val="bg2"/>
                </a:solidFill>
                <a:latin typeface="맑은 고딕" panose="020B0503020000020004" pitchFamily="50" charset="-127"/>
                <a:ea typeface="맑은 고딕" panose="020B0503020000020004" pitchFamily="50" charset="-127"/>
              </a:rPr>
              <a:t>*100</a:t>
            </a:r>
            <a:r>
              <a:rPr lang="en-US" altLang="ko-KR" sz="1200" b="1">
                <a:solidFill>
                  <a:schemeClr val="bg2"/>
                </a:solidFill>
                <a:latin typeface="맑은 고딕" panose="020B0503020000020004" pitchFamily="50" charset="-127"/>
                <a:ea typeface="맑은 고딕" panose="020B0503020000020004" pitchFamily="50" charset="-127"/>
              </a:rPr>
              <a:t>/ </a:t>
            </a:r>
            <a:r>
              <a:rPr lang="en-US" altLang="ko-KR" sz="1200" b="1" smtClean="0">
                <a:solidFill>
                  <a:schemeClr val="bg2"/>
                </a:solidFill>
                <a:latin typeface="맑은 고딕" panose="020B0503020000020004" pitchFamily="50" charset="-127"/>
                <a:ea typeface="맑은 고딕" panose="020B0503020000020004" pitchFamily="50" charset="-127"/>
              </a:rPr>
              <a:t>I</a:t>
            </a:r>
            <a:r>
              <a:rPr lang="en-US" altLang="ko-KR" sz="1200" b="1" baseline="-25000" smtClean="0">
                <a:solidFill>
                  <a:schemeClr val="bg2"/>
                </a:solidFill>
                <a:latin typeface="맑은 고딕" panose="020B0503020000020004" pitchFamily="50" charset="-127"/>
                <a:ea typeface="맑은 고딕" panose="020B0503020000020004" pitchFamily="50" charset="-127"/>
              </a:rPr>
              <a:t>O_AVG</a:t>
            </a:r>
            <a:r>
              <a:rPr lang="en-US" altLang="ko-KR" sz="1200" b="1" smtClean="0">
                <a:solidFill>
                  <a:schemeClr val="bg2"/>
                </a:solidFill>
                <a:latin typeface="맑은 고딕" panose="020B0503020000020004" pitchFamily="50" charset="-127"/>
                <a:ea typeface="맑은 고딕" panose="020B0503020000020004" pitchFamily="50" charset="-127"/>
              </a:rPr>
              <a:t> [%]</a:t>
            </a:r>
            <a:endParaRPr lang="en-US" altLang="ko-KR" sz="1200" b="1">
              <a:solidFill>
                <a:schemeClr val="bg2"/>
              </a:solidFill>
              <a:latin typeface="맑은 고딕" panose="020B0503020000020004" pitchFamily="50" charset="-127"/>
              <a:ea typeface="맑은 고딕" panose="020B0503020000020004" pitchFamily="50" charset="-127"/>
            </a:endParaRPr>
          </a:p>
        </p:txBody>
      </p:sp>
      <p:graphicFrame>
        <p:nvGraphicFramePr>
          <p:cNvPr id="44" name="표 43"/>
          <p:cNvGraphicFramePr>
            <a:graphicFrameLocks noGrp="1"/>
          </p:cNvGraphicFramePr>
          <p:nvPr>
            <p:extLst>
              <p:ext uri="{D42A27DB-BD31-4B8C-83A1-F6EECF244321}">
                <p14:modId xmlns:p14="http://schemas.microsoft.com/office/powerpoint/2010/main" val="2305501145"/>
              </p:ext>
            </p:extLst>
          </p:nvPr>
        </p:nvGraphicFramePr>
        <p:xfrm>
          <a:off x="5514462" y="4509120"/>
          <a:ext cx="1958818" cy="1828800"/>
        </p:xfrm>
        <a:graphic>
          <a:graphicData uri="http://schemas.openxmlformats.org/drawingml/2006/table">
            <a:tbl>
              <a:tblPr firstRow="1" bandRow="1">
                <a:tableStyleId>{5C22544A-7EE6-4342-B048-85BDC9FD1C3A}</a:tableStyleId>
              </a:tblPr>
              <a:tblGrid>
                <a:gridCol w="806690"/>
                <a:gridCol w="1152128"/>
              </a:tblGrid>
              <a:tr h="289732">
                <a:tc gridSpan="2">
                  <a:txBody>
                    <a:bodyPr/>
                    <a:lstStyle/>
                    <a:p>
                      <a:pPr latinLnBrk="1"/>
                      <a:r>
                        <a:rPr lang="en-US" altLang="ko-KR" sz="1400" smtClean="0">
                          <a:solidFill>
                            <a:schemeClr val="bg2"/>
                          </a:solidFill>
                          <a:latin typeface="맑은 고딕" panose="020B0503020000020004" pitchFamily="50" charset="-127"/>
                          <a:ea typeface="맑은 고딕" panose="020B0503020000020004" pitchFamily="50" charset="-127"/>
                        </a:rPr>
                        <a:t>Parameter</a:t>
                      </a:r>
                      <a:endParaRPr lang="en-US" altLang="ko-KR" sz="1400" b="0" baseline="-25000" dirty="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sz="1600" b="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289732">
                <a:tc>
                  <a:txBody>
                    <a:bodyPr/>
                    <a:lstStyle/>
                    <a:p>
                      <a:pPr algn="ctr" latinLnBrk="1"/>
                      <a:r>
                        <a:rPr lang="en-US" altLang="ko-KR" sz="1400" b="1" baseline="0" smtClean="0">
                          <a:solidFill>
                            <a:schemeClr val="bg2"/>
                          </a:solidFill>
                          <a:latin typeface="맑은 고딕" panose="020B0503020000020004" pitchFamily="50" charset="-127"/>
                          <a:ea typeface="맑은 고딕" panose="020B0503020000020004" pitchFamily="50" charset="-127"/>
                        </a:rPr>
                        <a:t>V</a:t>
                      </a:r>
                      <a:r>
                        <a:rPr lang="en-US" altLang="ko-KR" sz="1400" b="1" baseline="-25000" smtClean="0">
                          <a:solidFill>
                            <a:schemeClr val="bg2"/>
                          </a:solidFill>
                          <a:latin typeface="맑은 고딕" panose="020B0503020000020004" pitchFamily="50" charset="-127"/>
                          <a:ea typeface="맑은 고딕" panose="020B0503020000020004" pitchFamily="50" charset="-127"/>
                        </a:rPr>
                        <a:t>IN</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400" b="1" smtClean="0">
                          <a:solidFill>
                            <a:schemeClr val="bg2"/>
                          </a:solidFill>
                          <a:latin typeface="맑은 고딕" panose="020B0503020000020004" pitchFamily="50" charset="-127"/>
                          <a:ea typeface="맑은 고딕" panose="020B0503020000020004" pitchFamily="50" charset="-127"/>
                        </a:rPr>
                        <a:t>400[V]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289732">
                <a:tc>
                  <a:txBody>
                    <a:bodyPr/>
                    <a:lstStyle/>
                    <a:p>
                      <a:pPr algn="ctr" latinLnBrk="1"/>
                      <a:r>
                        <a:rPr lang="en-US" altLang="ko-KR" sz="1400" b="1" baseline="0" smtClean="0">
                          <a:solidFill>
                            <a:schemeClr val="bg2"/>
                          </a:solidFill>
                          <a:latin typeface="맑은 고딕" panose="020B0503020000020004" pitchFamily="50" charset="-127"/>
                          <a:ea typeface="맑은 고딕" panose="020B0503020000020004" pitchFamily="50" charset="-127"/>
                        </a:rPr>
                        <a:t>V</a:t>
                      </a:r>
                      <a:r>
                        <a:rPr lang="en-US" altLang="ko-KR" sz="1400" b="1" baseline="-25000" smtClean="0">
                          <a:solidFill>
                            <a:schemeClr val="bg2"/>
                          </a:solidFill>
                          <a:latin typeface="맑은 고딕" panose="020B0503020000020004" pitchFamily="50" charset="-127"/>
                          <a:ea typeface="맑은 고딕" panose="020B0503020000020004" pitchFamily="50" charset="-127"/>
                        </a:rPr>
                        <a:t>OUT</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400" b="1" smtClean="0">
                          <a:solidFill>
                            <a:schemeClr val="bg2"/>
                          </a:solidFill>
                          <a:latin typeface="맑은 고딕" panose="020B0503020000020004" pitchFamily="50" charset="-127"/>
                          <a:ea typeface="맑은 고딕" panose="020B0503020000020004" pitchFamily="50" charset="-127"/>
                        </a:rPr>
                        <a:t>0~400[V]</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289732">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L</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400" b="1" smtClean="0">
                          <a:solidFill>
                            <a:schemeClr val="bg2"/>
                          </a:solidFill>
                          <a:latin typeface="맑은 고딕" panose="020B0503020000020004" pitchFamily="50" charset="-127"/>
                          <a:ea typeface="맑은 고딕" panose="020B0503020000020004" pitchFamily="50" charset="-127"/>
                        </a:rPr>
                        <a:t>980*2[uH]</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289732">
                <a:tc>
                  <a:txBody>
                    <a:bodyPr/>
                    <a:lstStyle/>
                    <a:p>
                      <a:pPr algn="ctr" latinLnBrk="1"/>
                      <a:r>
                        <a:rPr lang="en-US" altLang="ko-KR" sz="1400" b="1" smtClean="0">
                          <a:solidFill>
                            <a:schemeClr val="bg2"/>
                          </a:solidFill>
                          <a:latin typeface="맑은 고딕" panose="020B0503020000020004" pitchFamily="50" charset="-127"/>
                          <a:ea typeface="맑은 고딕" panose="020B0503020000020004" pitchFamily="50" charset="-127"/>
                        </a:rPr>
                        <a:t>C</a:t>
                      </a:r>
                      <a:endParaRPr lang="ko-KR" altLang="en-US" sz="14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400" b="1" smtClean="0">
                          <a:solidFill>
                            <a:schemeClr val="bg2"/>
                          </a:solidFill>
                          <a:latin typeface="맑은 고딕" panose="020B0503020000020004" pitchFamily="50" charset="-127"/>
                          <a:ea typeface="맑은 고딕" panose="020B0503020000020004" pitchFamily="50" charset="-127"/>
                        </a:rPr>
                        <a:t>2[uF]</a:t>
                      </a:r>
                      <a:endParaRPr lang="ko-KR" altLang="en-US" sz="14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289732">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F</a:t>
                      </a:r>
                      <a:r>
                        <a:rPr lang="en-US" altLang="ko-KR" sz="1400" b="1" baseline="-25000" smtClean="0">
                          <a:solidFill>
                            <a:schemeClr val="bg2"/>
                          </a:solidFill>
                          <a:latin typeface="맑은 고딕" panose="020B0503020000020004" pitchFamily="50" charset="-127"/>
                          <a:ea typeface="맑은 고딕" panose="020B0503020000020004" pitchFamily="50" charset="-127"/>
                        </a:rPr>
                        <a:t>SW</a:t>
                      </a:r>
                      <a:endParaRPr lang="ko-KR" altLang="en-US" sz="14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baseline="0" smtClean="0">
                          <a:solidFill>
                            <a:schemeClr val="bg2"/>
                          </a:solidFill>
                          <a:latin typeface="맑은 고딕" panose="020B0503020000020004" pitchFamily="50" charset="-127"/>
                          <a:ea typeface="맑은 고딕" panose="020B0503020000020004" pitchFamily="50" charset="-127"/>
                        </a:rPr>
                        <a:t>30[kHz]</a:t>
                      </a:r>
                      <a:endParaRPr lang="ko-KR" altLang="en-US" sz="1400" b="1" baseline="-250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3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13039" y="1772816"/>
            <a:ext cx="3458505" cy="2269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9" name="직선 연결선 38"/>
          <p:cNvCxnSpPr/>
          <p:nvPr/>
        </p:nvCxnSpPr>
        <p:spPr bwMode="auto">
          <a:xfrm>
            <a:off x="2866390" y="1916832"/>
            <a:ext cx="0" cy="1966011"/>
          </a:xfrm>
          <a:prstGeom prst="line">
            <a:avLst/>
          </a:prstGeom>
          <a:solidFill>
            <a:srgbClr val="C0C0C0"/>
          </a:solidFill>
          <a:ln w="19050" cap="flat" cmpd="sng" algn="ctr">
            <a:solidFill>
              <a:schemeClr val="bg2"/>
            </a:solidFill>
            <a:prstDash val="lgDash"/>
            <a:round/>
            <a:headEnd type="none" w="sm" len="sm"/>
            <a:tailEnd type="none" w="sm" len="sm"/>
          </a:ln>
          <a:effectLst/>
        </p:spPr>
      </p:cxnSp>
      <p:cxnSp>
        <p:nvCxnSpPr>
          <p:cNvPr id="42" name="직선 연결선 41"/>
          <p:cNvCxnSpPr/>
          <p:nvPr/>
        </p:nvCxnSpPr>
        <p:spPr bwMode="auto">
          <a:xfrm>
            <a:off x="2394615" y="1916832"/>
            <a:ext cx="0" cy="1960495"/>
          </a:xfrm>
          <a:prstGeom prst="line">
            <a:avLst/>
          </a:prstGeom>
          <a:solidFill>
            <a:srgbClr val="C0C0C0"/>
          </a:solidFill>
          <a:ln w="19050" cap="flat" cmpd="sng" algn="ctr">
            <a:solidFill>
              <a:schemeClr val="bg2"/>
            </a:solidFill>
            <a:prstDash val="lgDash"/>
            <a:round/>
            <a:headEnd type="none" w="sm" len="sm"/>
            <a:tailEnd type="none" w="sm" len="sm"/>
          </a:ln>
          <a:effectLst/>
        </p:spPr>
      </p:cxnSp>
      <p:cxnSp>
        <p:nvCxnSpPr>
          <p:cNvPr id="8" name="직선 화살표 연결선 7"/>
          <p:cNvCxnSpPr>
            <a:stCxn id="34" idx="1"/>
          </p:cNvCxnSpPr>
          <p:nvPr/>
        </p:nvCxnSpPr>
        <p:spPr bwMode="auto">
          <a:xfrm flipH="1" flipV="1">
            <a:off x="2888000" y="2060848"/>
            <a:ext cx="80682" cy="282516"/>
          </a:xfrm>
          <a:prstGeom prst="straightConnector1">
            <a:avLst/>
          </a:prstGeom>
          <a:solidFill>
            <a:srgbClr val="C0C0C0"/>
          </a:solidFill>
          <a:ln w="19050" cap="flat" cmpd="sng" algn="ctr">
            <a:solidFill>
              <a:srgbClr val="FF0000"/>
            </a:solidFill>
            <a:prstDash val="solid"/>
            <a:round/>
            <a:headEnd type="none" w="sm" len="sm"/>
            <a:tailEnd type="arrow"/>
          </a:ln>
          <a:effectLst/>
        </p:spPr>
      </p:cxnSp>
      <p:cxnSp>
        <p:nvCxnSpPr>
          <p:cNvPr id="45" name="직선 화살표 연결선 44"/>
          <p:cNvCxnSpPr>
            <a:stCxn id="35" idx="1"/>
          </p:cNvCxnSpPr>
          <p:nvPr/>
        </p:nvCxnSpPr>
        <p:spPr bwMode="auto">
          <a:xfrm flipH="1">
            <a:off x="2888000" y="2808239"/>
            <a:ext cx="207081" cy="188713"/>
          </a:xfrm>
          <a:prstGeom prst="straightConnector1">
            <a:avLst/>
          </a:prstGeom>
          <a:solidFill>
            <a:srgbClr val="C0C0C0"/>
          </a:solidFill>
          <a:ln w="19050" cap="flat" cmpd="sng" algn="ctr">
            <a:solidFill>
              <a:srgbClr val="0070C0"/>
            </a:solidFill>
            <a:prstDash val="solid"/>
            <a:round/>
            <a:headEnd type="none" w="sm" len="sm"/>
            <a:tailEnd type="arrow"/>
          </a:ln>
          <a:effectLst/>
        </p:spPr>
      </p:cxnSp>
      <p:sp>
        <p:nvSpPr>
          <p:cNvPr id="46" name="TextBox 45"/>
          <p:cNvSpPr txBox="1"/>
          <p:nvPr/>
        </p:nvSpPr>
        <p:spPr>
          <a:xfrm>
            <a:off x="2881165" y="3584049"/>
            <a:ext cx="1332703"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V</a:t>
            </a:r>
            <a:r>
              <a:rPr lang="en-US" altLang="ko-KR" sz="1200" b="1" baseline="-25000" smtClean="0">
                <a:solidFill>
                  <a:schemeClr val="bg2"/>
                </a:solidFill>
                <a:latin typeface="맑은 고딕" panose="020B0503020000020004" pitchFamily="50" charset="-127"/>
                <a:ea typeface="맑은 고딕" panose="020B0503020000020004" pitchFamily="50" charset="-127"/>
              </a:rPr>
              <a:t>OUT</a:t>
            </a:r>
            <a:r>
              <a:rPr lang="en-US" altLang="ko-KR" sz="1200" b="1" smtClean="0">
                <a:solidFill>
                  <a:schemeClr val="bg2"/>
                </a:solidFill>
                <a:latin typeface="맑은 고딕" panose="020B0503020000020004" pitchFamily="50" charset="-127"/>
                <a:ea typeface="맑은 고딕" panose="020B0503020000020004" pitchFamily="50" charset="-127"/>
              </a:rPr>
              <a:t>=200[V]</a:t>
            </a:r>
            <a:endParaRPr lang="en-US" altLang="ko-KR" sz="1200" b="1">
              <a:solidFill>
                <a:schemeClr val="bg2"/>
              </a:solidFill>
              <a:latin typeface="맑은 고딕" panose="020B0503020000020004" pitchFamily="50" charset="-127"/>
              <a:ea typeface="맑은 고딕" panose="020B0503020000020004" pitchFamily="50" charset="-127"/>
            </a:endParaRPr>
          </a:p>
        </p:txBody>
      </p:sp>
      <p:sp>
        <p:nvSpPr>
          <p:cNvPr id="47" name="TextBox 46"/>
          <p:cNvSpPr txBox="1"/>
          <p:nvPr/>
        </p:nvSpPr>
        <p:spPr>
          <a:xfrm>
            <a:off x="1064568" y="3584049"/>
            <a:ext cx="1332703"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V</a:t>
            </a:r>
            <a:r>
              <a:rPr lang="en-US" altLang="ko-KR" sz="1200" b="1" baseline="-25000" smtClean="0">
                <a:solidFill>
                  <a:schemeClr val="bg2"/>
                </a:solidFill>
                <a:latin typeface="맑은 고딕" panose="020B0503020000020004" pitchFamily="50" charset="-127"/>
                <a:ea typeface="맑은 고딕" panose="020B0503020000020004" pitchFamily="50" charset="-127"/>
              </a:rPr>
              <a:t>OUT</a:t>
            </a:r>
            <a:r>
              <a:rPr lang="en-US" altLang="ko-KR" sz="1200" b="1" smtClean="0">
                <a:solidFill>
                  <a:schemeClr val="bg2"/>
                </a:solidFill>
                <a:latin typeface="맑은 고딕" panose="020B0503020000020004" pitchFamily="50" charset="-127"/>
                <a:ea typeface="맑은 고딕" panose="020B0503020000020004" pitchFamily="50" charset="-127"/>
              </a:rPr>
              <a:t>=140[V]</a:t>
            </a:r>
            <a:endParaRPr lang="en-US" altLang="ko-KR" sz="1200" b="1">
              <a:solidFill>
                <a:schemeClr val="bg2"/>
              </a:solidFill>
              <a:latin typeface="맑은 고딕" panose="020B0503020000020004" pitchFamily="50" charset="-127"/>
              <a:ea typeface="맑은 고딕" panose="020B0503020000020004" pitchFamily="50" charset="-127"/>
            </a:endParaRPr>
          </a:p>
        </p:txBody>
      </p:sp>
      <p:cxnSp>
        <p:nvCxnSpPr>
          <p:cNvPr id="48" name="직선 화살표 연결선 47"/>
          <p:cNvCxnSpPr/>
          <p:nvPr/>
        </p:nvCxnSpPr>
        <p:spPr bwMode="auto">
          <a:xfrm flipH="1">
            <a:off x="2889999" y="3722549"/>
            <a:ext cx="205082" cy="0"/>
          </a:xfrm>
          <a:prstGeom prst="straightConnector1">
            <a:avLst/>
          </a:prstGeom>
          <a:solidFill>
            <a:srgbClr val="C0C0C0"/>
          </a:solidFill>
          <a:ln w="19050" cap="flat" cmpd="sng" algn="ctr">
            <a:solidFill>
              <a:schemeClr val="bg2"/>
            </a:solidFill>
            <a:prstDash val="solid"/>
            <a:round/>
            <a:headEnd type="none" w="sm" len="sm"/>
            <a:tailEnd type="arrow"/>
          </a:ln>
          <a:effectLst/>
        </p:spPr>
      </p:cxnSp>
      <p:cxnSp>
        <p:nvCxnSpPr>
          <p:cNvPr id="51" name="직선 화살표 연결선 50"/>
          <p:cNvCxnSpPr/>
          <p:nvPr/>
        </p:nvCxnSpPr>
        <p:spPr bwMode="auto">
          <a:xfrm>
            <a:off x="2184771" y="3711297"/>
            <a:ext cx="205082" cy="0"/>
          </a:xfrm>
          <a:prstGeom prst="straightConnector1">
            <a:avLst/>
          </a:prstGeom>
          <a:solidFill>
            <a:srgbClr val="C0C0C0"/>
          </a:solidFill>
          <a:ln w="19050" cap="flat" cmpd="sng" algn="ctr">
            <a:solidFill>
              <a:schemeClr val="bg2"/>
            </a:solidFill>
            <a:prstDash val="solid"/>
            <a:round/>
            <a:headEnd type="none" w="sm" len="sm"/>
            <a:tailEnd type="arrow"/>
          </a:ln>
          <a:effectLst/>
        </p:spPr>
      </p:cxnSp>
      <p:cxnSp>
        <p:nvCxnSpPr>
          <p:cNvPr id="52" name="직선 연결선 51"/>
          <p:cNvCxnSpPr/>
          <p:nvPr/>
        </p:nvCxnSpPr>
        <p:spPr bwMode="auto">
          <a:xfrm>
            <a:off x="7112388" y="2271355"/>
            <a:ext cx="0" cy="1611488"/>
          </a:xfrm>
          <a:prstGeom prst="line">
            <a:avLst/>
          </a:prstGeom>
          <a:solidFill>
            <a:srgbClr val="C0C0C0"/>
          </a:solidFill>
          <a:ln w="19050" cap="flat" cmpd="sng" algn="ctr">
            <a:solidFill>
              <a:schemeClr val="bg2"/>
            </a:solidFill>
            <a:prstDash val="lgDash"/>
            <a:round/>
            <a:headEnd type="none" w="sm" len="sm"/>
            <a:tailEnd type="none" w="sm" len="sm"/>
          </a:ln>
          <a:effectLst/>
        </p:spPr>
      </p:cxnSp>
      <p:cxnSp>
        <p:nvCxnSpPr>
          <p:cNvPr id="53" name="직선 연결선 52"/>
          <p:cNvCxnSpPr/>
          <p:nvPr/>
        </p:nvCxnSpPr>
        <p:spPr bwMode="auto">
          <a:xfrm>
            <a:off x="6640613" y="2223884"/>
            <a:ext cx="0" cy="1653443"/>
          </a:xfrm>
          <a:prstGeom prst="line">
            <a:avLst/>
          </a:prstGeom>
          <a:solidFill>
            <a:srgbClr val="C0C0C0"/>
          </a:solidFill>
          <a:ln w="19050" cap="flat" cmpd="sng" algn="ctr">
            <a:solidFill>
              <a:schemeClr val="bg2"/>
            </a:solidFill>
            <a:prstDash val="lgDash"/>
            <a:round/>
            <a:headEnd type="none" w="sm" len="sm"/>
            <a:tailEnd type="none" w="sm" len="sm"/>
          </a:ln>
          <a:effectLst/>
        </p:spPr>
      </p:cxnSp>
      <p:sp>
        <p:nvSpPr>
          <p:cNvPr id="62" name="TextBox 61"/>
          <p:cNvSpPr txBox="1"/>
          <p:nvPr/>
        </p:nvSpPr>
        <p:spPr>
          <a:xfrm>
            <a:off x="1777028" y="1682140"/>
            <a:ext cx="1758715" cy="230832"/>
          </a:xfrm>
          <a:prstGeom prst="rect">
            <a:avLst/>
          </a:prstGeom>
          <a:noFill/>
        </p:spPr>
        <p:txBody>
          <a:bodyPr wrap="square" rtlCol="0">
            <a:spAutoFit/>
          </a:bodyPr>
          <a:lstStyle/>
          <a:p>
            <a:pPr algn="ctr"/>
            <a:r>
              <a:rPr lang="ko-KR" altLang="en-US" sz="900" b="1" smtClean="0">
                <a:solidFill>
                  <a:schemeClr val="bg2"/>
                </a:solidFill>
                <a:latin typeface="맑은 고딕" panose="020B0503020000020004" pitchFamily="50" charset="-127"/>
                <a:ea typeface="맑은 고딕" panose="020B0503020000020004" pitchFamily="50" charset="-127"/>
              </a:rPr>
              <a:t>배터리전압 운전범위</a:t>
            </a:r>
            <a:endParaRPr lang="en-US" altLang="ko-KR" sz="900" b="1">
              <a:solidFill>
                <a:schemeClr val="bg2"/>
              </a:solidFill>
              <a:latin typeface="맑은 고딕" panose="020B0503020000020004" pitchFamily="50" charset="-127"/>
              <a:ea typeface="맑은 고딕" panose="020B0503020000020004" pitchFamily="50" charset="-127"/>
            </a:endParaRPr>
          </a:p>
        </p:txBody>
      </p:sp>
      <p:cxnSp>
        <p:nvCxnSpPr>
          <p:cNvPr id="63" name="직선 화살표 연결선 62"/>
          <p:cNvCxnSpPr/>
          <p:nvPr/>
        </p:nvCxnSpPr>
        <p:spPr bwMode="auto">
          <a:xfrm flipH="1">
            <a:off x="2401759" y="1988840"/>
            <a:ext cx="464631" cy="0"/>
          </a:xfrm>
          <a:prstGeom prst="straightConnector1">
            <a:avLst/>
          </a:prstGeom>
          <a:solidFill>
            <a:srgbClr val="C0C0C0"/>
          </a:solidFill>
          <a:ln w="19050" cap="flat" cmpd="sng" algn="ctr">
            <a:solidFill>
              <a:schemeClr val="bg2"/>
            </a:solidFill>
            <a:prstDash val="solid"/>
            <a:round/>
            <a:headEnd type="arrow" w="med" len="med"/>
            <a:tailEnd type="arrow" w="med" len="med"/>
          </a:ln>
          <a:effectLst/>
        </p:spPr>
      </p:cxnSp>
      <p:sp>
        <p:nvSpPr>
          <p:cNvPr id="66" name="TextBox 65"/>
          <p:cNvSpPr txBox="1"/>
          <p:nvPr/>
        </p:nvSpPr>
        <p:spPr>
          <a:xfrm>
            <a:off x="6034799" y="2046040"/>
            <a:ext cx="1758715" cy="230832"/>
          </a:xfrm>
          <a:prstGeom prst="rect">
            <a:avLst/>
          </a:prstGeom>
          <a:noFill/>
        </p:spPr>
        <p:txBody>
          <a:bodyPr wrap="square" rtlCol="0">
            <a:spAutoFit/>
          </a:bodyPr>
          <a:lstStyle/>
          <a:p>
            <a:pPr algn="ctr"/>
            <a:r>
              <a:rPr lang="ko-KR" altLang="en-US" sz="900" b="1" smtClean="0">
                <a:solidFill>
                  <a:schemeClr val="bg2"/>
                </a:solidFill>
                <a:latin typeface="맑은 고딕" panose="020B0503020000020004" pitchFamily="50" charset="-127"/>
                <a:ea typeface="맑은 고딕" panose="020B0503020000020004" pitchFamily="50" charset="-127"/>
              </a:rPr>
              <a:t>배터리전압 운전범위</a:t>
            </a:r>
            <a:endParaRPr lang="en-US" altLang="ko-KR" sz="900" b="1">
              <a:solidFill>
                <a:schemeClr val="bg2"/>
              </a:solidFill>
              <a:latin typeface="맑은 고딕" panose="020B0503020000020004" pitchFamily="50" charset="-127"/>
              <a:ea typeface="맑은 고딕" panose="020B0503020000020004" pitchFamily="50" charset="-127"/>
            </a:endParaRPr>
          </a:p>
        </p:txBody>
      </p:sp>
      <p:cxnSp>
        <p:nvCxnSpPr>
          <p:cNvPr id="67" name="직선 화살표 연결선 66"/>
          <p:cNvCxnSpPr/>
          <p:nvPr/>
        </p:nvCxnSpPr>
        <p:spPr bwMode="auto">
          <a:xfrm flipH="1">
            <a:off x="6659530" y="2348880"/>
            <a:ext cx="464631" cy="0"/>
          </a:xfrm>
          <a:prstGeom prst="straightConnector1">
            <a:avLst/>
          </a:prstGeom>
          <a:solidFill>
            <a:srgbClr val="C0C0C0"/>
          </a:solidFill>
          <a:ln w="19050" cap="flat" cmpd="sng" algn="ctr">
            <a:solidFill>
              <a:schemeClr val="bg2"/>
            </a:solidFill>
            <a:prstDash val="solid"/>
            <a:round/>
            <a:headEnd type="arrow" w="med" len="med"/>
            <a:tailEnd type="arrow" w="med" len="med"/>
          </a:ln>
          <a:effectLst/>
        </p:spPr>
      </p:cxnSp>
    </p:spTree>
    <p:extLst>
      <p:ext uri="{BB962C8B-B14F-4D97-AF65-F5344CB8AC3E}">
        <p14:creationId xmlns:p14="http://schemas.microsoft.com/office/powerpoint/2010/main" val="1648817552"/>
      </p:ext>
    </p:extLst>
  </p:cSld>
  <p:clrMapOvr>
    <a:masterClrMapping/>
  </p:clrMapOvr>
  <p:transition>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3.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r>
              <a:rPr lang="en-US" altLang="ko-KR"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Filter </a:t>
            </a:r>
            <a:r>
              <a:rPr lang="ko-KR" altLang="en-US"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설계</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33</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Interleaved buck converter</a:t>
            </a:r>
            <a:r>
              <a:rPr lang="en-US" altLang="ko-KR" sz="2000" i="0" u="none">
                <a:solidFill>
                  <a:srgbClr val="000000"/>
                </a:solidFill>
                <a:latin typeface="맑은 고딕" panose="020B0503020000020004" pitchFamily="50" charset="-127"/>
                <a:ea typeface="맑은 고딕" panose="020B0503020000020004" pitchFamily="50" charset="-127"/>
              </a:rPr>
              <a:t> </a:t>
            </a:r>
            <a:r>
              <a:rPr lang="ko-KR" altLang="en-US" sz="2000" i="0" u="none" smtClean="0">
                <a:solidFill>
                  <a:srgbClr val="000000"/>
                </a:solidFill>
                <a:latin typeface="맑은 고딕" panose="020B0503020000020004" pitchFamily="50" charset="-127"/>
                <a:ea typeface="맑은 고딕" panose="020B0503020000020004" pitchFamily="50" charset="-127"/>
              </a:rPr>
              <a:t>관련 논문</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481" y="1685054"/>
            <a:ext cx="4942845" cy="1629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3280" y="6309320"/>
            <a:ext cx="2185992" cy="233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454" b="-1"/>
          <a:stretch/>
        </p:blipFill>
        <p:spPr bwMode="auto">
          <a:xfrm>
            <a:off x="1450114" y="3384620"/>
            <a:ext cx="3718910" cy="2128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TextBox 34"/>
          <p:cNvSpPr txBox="1"/>
          <p:nvPr/>
        </p:nvSpPr>
        <p:spPr>
          <a:xfrm>
            <a:off x="1064568" y="5425479"/>
            <a:ext cx="4104456"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Interleaved buck converter</a:t>
            </a:r>
            <a:r>
              <a:rPr lang="ko-KR" altLang="en-US" sz="1400" b="1" smtClean="0">
                <a:solidFill>
                  <a:schemeClr val="bg2"/>
                </a:solidFill>
                <a:latin typeface="맑은 고딕" panose="020B0503020000020004" pitchFamily="50" charset="-127"/>
                <a:ea typeface="맑은 고딕" panose="020B0503020000020004" pitchFamily="50" charset="-127"/>
              </a:rPr>
              <a:t> </a:t>
            </a:r>
            <a:r>
              <a:rPr lang="en-US" altLang="ko-KR" sz="1400" b="1" smtClean="0">
                <a:solidFill>
                  <a:schemeClr val="bg2"/>
                </a:solidFill>
                <a:latin typeface="맑은 고딕" panose="020B0503020000020004" pitchFamily="50" charset="-127"/>
                <a:ea typeface="맑은 고딕" panose="020B0503020000020004" pitchFamily="50" charset="-127"/>
              </a:rPr>
              <a:t>example</a:t>
            </a:r>
            <a:r>
              <a:rPr lang="ko-KR" altLang="en-US" sz="1400" b="1" smtClean="0">
                <a:solidFill>
                  <a:schemeClr val="bg2"/>
                </a:solidFill>
                <a:latin typeface="맑은 고딕" panose="020B0503020000020004" pitchFamily="50" charset="-127"/>
                <a:ea typeface="맑은 고딕" panose="020B0503020000020004" pitchFamily="50" charset="-127"/>
              </a:rPr>
              <a:t>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40" name="TextBox 39"/>
              <p:cNvSpPr txBox="1"/>
              <p:nvPr/>
            </p:nvSpPr>
            <p:spPr>
              <a:xfrm>
                <a:off x="5181616" y="3459470"/>
                <a:ext cx="4248472" cy="8811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ko-KR" sz="1600" b="1" i="1" smtClean="0">
                              <a:solidFill>
                                <a:schemeClr val="bg2"/>
                              </a:solidFill>
                              <a:latin typeface="Cambria Math"/>
                            </a:rPr>
                          </m:ctrlPr>
                        </m:sSubPr>
                        <m:e>
                          <m:r>
                            <a:rPr lang="en-US" altLang="ko-KR" sz="1600" b="1" i="1">
                              <a:solidFill>
                                <a:schemeClr val="bg2"/>
                              </a:solidFill>
                              <a:latin typeface="Cambria Math"/>
                              <a:ea typeface="Cambria Math"/>
                            </a:rPr>
                            <m:t>∆</m:t>
                          </m:r>
                          <m:r>
                            <a:rPr lang="en-US" altLang="ko-KR" sz="1600" b="1" i="1">
                              <a:solidFill>
                                <a:schemeClr val="bg2"/>
                              </a:solidFill>
                              <a:latin typeface="Cambria Math"/>
                              <a:ea typeface="Cambria Math"/>
                            </a:rPr>
                            <m:t>𝑰</m:t>
                          </m:r>
                        </m:e>
                        <m:sub>
                          <m:r>
                            <a:rPr lang="en-US" altLang="ko-KR" sz="1600" b="1" i="1">
                              <a:solidFill>
                                <a:schemeClr val="bg2"/>
                              </a:solidFill>
                              <a:latin typeface="Cambria Math"/>
                            </a:rPr>
                            <m:t>𝑳</m:t>
                          </m:r>
                        </m:sub>
                      </m:sSub>
                      <m:r>
                        <a:rPr lang="en-US" altLang="ko-KR" sz="1600" b="1" i="0" smtClean="0">
                          <a:solidFill>
                            <a:schemeClr val="bg2"/>
                          </a:solidFill>
                          <a:latin typeface="Cambria Math"/>
                        </a:rPr>
                        <m:t> </m:t>
                      </m:r>
                      <m:r>
                        <a:rPr lang="en-US" altLang="ko-KR" sz="1600" b="1" i="0" smtClean="0">
                          <a:solidFill>
                            <a:schemeClr val="bg2"/>
                          </a:solidFill>
                          <a:effectLst/>
                          <a:latin typeface="Cambria Math"/>
                        </a:rPr>
                        <m:t>=</m:t>
                      </m:r>
                      <m:f>
                        <m:fPr>
                          <m:ctrlPr>
                            <a:rPr lang="en-US" altLang="ko-KR" sz="1600" b="1" i="1" smtClean="0">
                              <a:solidFill>
                                <a:schemeClr val="bg2"/>
                              </a:solidFill>
                              <a:effectLst/>
                              <a:latin typeface="Cambria Math"/>
                            </a:rPr>
                          </m:ctrlPr>
                        </m:fPr>
                        <m:num>
                          <m:sSub>
                            <m:sSubPr>
                              <m:ctrlPr>
                                <a:rPr lang="en-US" altLang="ko-KR" sz="1600" b="1" i="1" smtClean="0">
                                  <a:solidFill>
                                    <a:schemeClr val="bg2"/>
                                  </a:solidFill>
                                  <a:effectLst/>
                                  <a:latin typeface="Cambria Math"/>
                                </a:rPr>
                              </m:ctrlPr>
                            </m:sSubPr>
                            <m:e>
                              <m:r>
                                <a:rPr lang="en-US" altLang="ko-KR" sz="1600" b="1" i="1" smtClean="0">
                                  <a:solidFill>
                                    <a:schemeClr val="bg2"/>
                                  </a:solidFill>
                                  <a:effectLst/>
                                  <a:latin typeface="Cambria Math"/>
                                </a:rPr>
                                <m:t>𝑽</m:t>
                              </m:r>
                            </m:e>
                            <m:sub>
                              <m:r>
                                <a:rPr lang="en-US" altLang="ko-KR" sz="1600" b="1" i="1" smtClean="0">
                                  <a:solidFill>
                                    <a:schemeClr val="bg2"/>
                                  </a:solidFill>
                                  <a:effectLst/>
                                  <a:latin typeface="Cambria Math"/>
                                </a:rPr>
                                <m:t>𝒐</m:t>
                              </m:r>
                            </m:sub>
                          </m:sSub>
                          <m:r>
                            <a:rPr lang="en-US" altLang="ko-KR" sz="1600" b="1" i="1" smtClean="0">
                              <a:solidFill>
                                <a:schemeClr val="bg2"/>
                              </a:solidFill>
                              <a:effectLst/>
                              <a:latin typeface="Cambria Math"/>
                            </a:rPr>
                            <m:t>(</m:t>
                          </m:r>
                          <m:r>
                            <a:rPr lang="en-US" altLang="ko-KR" sz="1600" b="1" i="1" smtClean="0">
                              <a:solidFill>
                                <a:schemeClr val="bg2"/>
                              </a:solidFill>
                              <a:effectLst/>
                              <a:latin typeface="Cambria Math"/>
                            </a:rPr>
                            <m:t>𝟏</m:t>
                          </m:r>
                          <m:r>
                            <a:rPr lang="en-US" altLang="ko-KR" sz="1600" b="1" i="1" smtClean="0">
                              <a:solidFill>
                                <a:schemeClr val="bg2"/>
                              </a:solidFill>
                              <a:effectLst/>
                              <a:latin typeface="Cambria Math"/>
                            </a:rPr>
                            <m:t>−</m:t>
                          </m:r>
                          <m:r>
                            <a:rPr lang="en-US" altLang="ko-KR" sz="1600" b="1" i="1" smtClean="0">
                              <a:solidFill>
                                <a:schemeClr val="bg2"/>
                              </a:solidFill>
                              <a:effectLst/>
                              <a:latin typeface="Cambria Math"/>
                            </a:rPr>
                            <m:t>𝑫</m:t>
                          </m:r>
                          <m:r>
                            <a:rPr lang="en-US" altLang="ko-KR" sz="1600" b="1" i="1" smtClean="0">
                              <a:solidFill>
                                <a:schemeClr val="bg2"/>
                              </a:solidFill>
                              <a:effectLst/>
                              <a:latin typeface="Cambria Math"/>
                            </a:rPr>
                            <m:t>)</m:t>
                          </m:r>
                        </m:num>
                        <m:den>
                          <m:sSub>
                            <m:sSubPr>
                              <m:ctrlPr>
                                <a:rPr lang="en-US" altLang="ko-KR" sz="1600" b="1" i="1" smtClean="0">
                                  <a:solidFill>
                                    <a:schemeClr val="bg2"/>
                                  </a:solidFill>
                                  <a:latin typeface="Cambria Math"/>
                                </a:rPr>
                              </m:ctrlPr>
                            </m:sSubPr>
                            <m:e>
                              <m:r>
                                <a:rPr lang="en-US" altLang="ko-KR" sz="1600" b="1" i="1" smtClean="0">
                                  <a:solidFill>
                                    <a:schemeClr val="bg2"/>
                                  </a:solidFill>
                                  <a:latin typeface="Cambria Math"/>
                                </a:rPr>
                                <m:t>𝑳</m:t>
                              </m:r>
                            </m:e>
                            <m:sub>
                              <m:r>
                                <a:rPr lang="en-US" altLang="ko-KR" sz="1600" b="1" i="1" smtClean="0">
                                  <a:solidFill>
                                    <a:schemeClr val="bg2"/>
                                  </a:solidFill>
                                  <a:latin typeface="Cambria Math"/>
                                </a:rPr>
                                <m:t>𝑪𝑯</m:t>
                              </m:r>
                            </m:sub>
                          </m:sSub>
                          <m:r>
                            <a:rPr lang="en-US" altLang="ko-KR" sz="1600" b="1" i="1">
                              <a:solidFill>
                                <a:schemeClr val="bg2"/>
                              </a:solidFill>
                              <a:latin typeface="Cambria Math"/>
                            </a:rPr>
                            <m:t>·</m:t>
                          </m:r>
                          <m:sSub>
                            <m:sSubPr>
                              <m:ctrlPr>
                                <a:rPr lang="en-US" altLang="ko-KR" sz="1600" b="1" i="1">
                                  <a:solidFill>
                                    <a:schemeClr val="bg2"/>
                                  </a:solidFill>
                                  <a:latin typeface="Cambria Math"/>
                                </a:rPr>
                              </m:ctrlPr>
                            </m:sSubPr>
                            <m:e>
                              <m:r>
                                <a:rPr lang="en-US" altLang="ko-KR" sz="1600" b="1" i="1" smtClean="0">
                                  <a:solidFill>
                                    <a:schemeClr val="bg2"/>
                                  </a:solidFill>
                                  <a:latin typeface="Cambria Math"/>
                                </a:rPr>
                                <m:t>𝑭</m:t>
                              </m:r>
                            </m:e>
                            <m:sub>
                              <m:r>
                                <a:rPr lang="en-US" altLang="ko-KR" sz="1600" b="1" i="1" smtClean="0">
                                  <a:solidFill>
                                    <a:schemeClr val="bg2"/>
                                  </a:solidFill>
                                  <a:latin typeface="Cambria Math"/>
                                </a:rPr>
                                <m:t>𝒔</m:t>
                              </m:r>
                            </m:sub>
                          </m:sSub>
                        </m:den>
                      </m:f>
                      <m:r>
                        <a:rPr lang="en-US" altLang="ko-KR" sz="1600" b="1" i="1" smtClean="0">
                          <a:solidFill>
                            <a:schemeClr val="bg2"/>
                          </a:solidFill>
                          <a:effectLst/>
                          <a:latin typeface="Cambria Math"/>
                        </a:rPr>
                        <m:t>·</m:t>
                      </m:r>
                      <m:f>
                        <m:fPr>
                          <m:ctrlPr>
                            <a:rPr lang="en-US" altLang="ko-KR" sz="1600" b="1" i="1">
                              <a:solidFill>
                                <a:schemeClr val="bg2"/>
                              </a:solidFill>
                              <a:latin typeface="Cambria Math"/>
                            </a:rPr>
                          </m:ctrlPr>
                        </m:fPr>
                        <m:num>
                          <m:r>
                            <a:rPr lang="en-US" altLang="ko-KR" sz="1600" b="1" i="1" smtClean="0">
                              <a:solidFill>
                                <a:schemeClr val="bg2"/>
                              </a:solidFill>
                              <a:latin typeface="Cambria Math"/>
                            </a:rPr>
                            <m:t>𝑵</m:t>
                          </m:r>
                          <m:r>
                            <a:rPr lang="en-US" altLang="ko-KR" sz="1600" b="1" i="1" smtClean="0">
                              <a:solidFill>
                                <a:schemeClr val="bg2"/>
                              </a:solidFill>
                              <a:latin typeface="Cambria Math"/>
                            </a:rPr>
                            <m:t>·(</m:t>
                          </m:r>
                          <m:r>
                            <a:rPr lang="en-US" altLang="ko-KR" sz="1600" b="1" i="1" smtClean="0">
                              <a:solidFill>
                                <a:schemeClr val="bg2"/>
                              </a:solidFill>
                              <a:latin typeface="Cambria Math"/>
                            </a:rPr>
                            <m:t>𝑫</m:t>
                          </m:r>
                          <m:r>
                            <a:rPr lang="en-US" altLang="ko-KR" sz="1600" b="1" i="1" smtClean="0">
                              <a:solidFill>
                                <a:schemeClr val="bg2"/>
                              </a:solidFill>
                              <a:latin typeface="Cambria Math"/>
                            </a:rPr>
                            <m:t>−</m:t>
                          </m:r>
                          <m:f>
                            <m:fPr>
                              <m:ctrlPr>
                                <a:rPr lang="en-US" altLang="ko-KR" sz="1600" b="1" i="1" smtClean="0">
                                  <a:solidFill>
                                    <a:schemeClr val="bg2"/>
                                  </a:solidFill>
                                  <a:latin typeface="Cambria Math"/>
                                </a:rPr>
                              </m:ctrlPr>
                            </m:fPr>
                            <m:num>
                              <m:r>
                                <a:rPr lang="en-US" altLang="ko-KR" sz="1600" b="1" i="1" smtClean="0">
                                  <a:solidFill>
                                    <a:schemeClr val="bg2"/>
                                  </a:solidFill>
                                  <a:latin typeface="Cambria Math"/>
                                </a:rPr>
                                <m:t>𝒎</m:t>
                              </m:r>
                            </m:num>
                            <m:den>
                              <m:r>
                                <a:rPr lang="en-US" altLang="ko-KR" sz="1600" b="1" i="1" smtClean="0">
                                  <a:solidFill>
                                    <a:schemeClr val="bg2"/>
                                  </a:solidFill>
                                  <a:latin typeface="Cambria Math"/>
                                </a:rPr>
                                <m:t>𝑵</m:t>
                              </m:r>
                            </m:den>
                          </m:f>
                          <m:r>
                            <a:rPr lang="en-US" altLang="ko-KR" sz="1600" b="1" i="1" smtClean="0">
                              <a:solidFill>
                                <a:schemeClr val="bg2"/>
                              </a:solidFill>
                              <a:latin typeface="Cambria Math"/>
                            </a:rPr>
                            <m:t>)</m:t>
                          </m:r>
                          <m:r>
                            <a:rPr lang="en-US" altLang="ko-KR" sz="1600" b="1" i="1">
                              <a:solidFill>
                                <a:schemeClr val="bg2"/>
                              </a:solidFill>
                              <a:latin typeface="Cambria Math"/>
                            </a:rPr>
                            <m:t>·</m:t>
                          </m:r>
                          <m:r>
                            <a:rPr lang="en-US" altLang="ko-KR" sz="1600" b="1" i="1" smtClean="0">
                              <a:solidFill>
                                <a:schemeClr val="bg2"/>
                              </a:solidFill>
                              <a:latin typeface="Cambria Math"/>
                            </a:rPr>
                            <m:t>(</m:t>
                          </m:r>
                          <m:f>
                            <m:fPr>
                              <m:ctrlPr>
                                <a:rPr lang="en-US" altLang="ko-KR" sz="1600" b="1" i="1">
                                  <a:solidFill>
                                    <a:schemeClr val="bg2"/>
                                  </a:solidFill>
                                  <a:latin typeface="Cambria Math"/>
                                </a:rPr>
                              </m:ctrlPr>
                            </m:fPr>
                            <m:num>
                              <m:r>
                                <a:rPr lang="en-US" altLang="ko-KR" sz="1600" b="1" i="1">
                                  <a:solidFill>
                                    <a:schemeClr val="bg2"/>
                                  </a:solidFill>
                                  <a:latin typeface="Cambria Math"/>
                                </a:rPr>
                                <m:t>𝒎</m:t>
                              </m:r>
                              <m:r>
                                <a:rPr lang="en-US" altLang="ko-KR" sz="1600" b="1" i="1" smtClean="0">
                                  <a:solidFill>
                                    <a:schemeClr val="bg2"/>
                                  </a:solidFill>
                                  <a:latin typeface="Cambria Math"/>
                                </a:rPr>
                                <m:t>+</m:t>
                              </m:r>
                              <m:r>
                                <a:rPr lang="en-US" altLang="ko-KR" sz="1600" b="1" i="1" smtClean="0">
                                  <a:solidFill>
                                    <a:schemeClr val="bg2"/>
                                  </a:solidFill>
                                  <a:latin typeface="Cambria Math"/>
                                </a:rPr>
                                <m:t>𝟏</m:t>
                              </m:r>
                            </m:num>
                            <m:den>
                              <m:r>
                                <a:rPr lang="en-US" altLang="ko-KR" sz="1600" b="1" i="1">
                                  <a:solidFill>
                                    <a:schemeClr val="bg2"/>
                                  </a:solidFill>
                                  <a:latin typeface="Cambria Math"/>
                                </a:rPr>
                                <m:t>𝑵</m:t>
                              </m:r>
                            </m:den>
                          </m:f>
                          <m:r>
                            <a:rPr lang="en-US" altLang="ko-KR" sz="1600" b="1" i="1" smtClean="0">
                              <a:solidFill>
                                <a:schemeClr val="bg2"/>
                              </a:solidFill>
                              <a:latin typeface="Cambria Math"/>
                            </a:rPr>
                            <m:t>−</m:t>
                          </m:r>
                          <m:r>
                            <a:rPr lang="en-US" altLang="ko-KR" sz="1600" b="1" i="1" smtClean="0">
                              <a:solidFill>
                                <a:schemeClr val="bg2"/>
                              </a:solidFill>
                              <a:latin typeface="Cambria Math"/>
                            </a:rPr>
                            <m:t>𝑫</m:t>
                          </m:r>
                          <m:r>
                            <a:rPr lang="en-US" altLang="ko-KR" sz="1600" b="1" i="1" smtClean="0">
                              <a:solidFill>
                                <a:schemeClr val="bg2"/>
                              </a:solidFill>
                              <a:latin typeface="Cambria Math"/>
                            </a:rPr>
                            <m:t>)</m:t>
                          </m:r>
                        </m:num>
                        <m:den>
                          <m:r>
                            <a:rPr lang="en-US" altLang="ko-KR" sz="1600" b="1" i="1">
                              <a:solidFill>
                                <a:schemeClr val="bg2"/>
                              </a:solidFill>
                              <a:latin typeface="Cambria Math"/>
                            </a:rPr>
                            <m:t>𝑫</m:t>
                          </m:r>
                          <m:r>
                            <a:rPr lang="en-US" altLang="ko-KR" sz="1600" b="1" i="1">
                              <a:solidFill>
                                <a:schemeClr val="bg2"/>
                              </a:solidFill>
                              <a:latin typeface="Cambria Math"/>
                            </a:rPr>
                            <m:t>·(</m:t>
                          </m:r>
                          <m:r>
                            <a:rPr lang="en-US" altLang="ko-KR" sz="1600" b="1" i="1" smtClean="0">
                              <a:solidFill>
                                <a:schemeClr val="bg2"/>
                              </a:solidFill>
                              <a:latin typeface="Cambria Math"/>
                            </a:rPr>
                            <m:t>𝟏</m:t>
                          </m:r>
                          <m:r>
                            <a:rPr lang="en-US" altLang="ko-KR" sz="1600" b="1" i="1" smtClean="0">
                              <a:solidFill>
                                <a:schemeClr val="bg2"/>
                              </a:solidFill>
                              <a:latin typeface="Cambria Math"/>
                            </a:rPr>
                            <m:t>−</m:t>
                          </m:r>
                          <m:r>
                            <a:rPr lang="en-US" altLang="ko-KR" sz="1600" b="1" i="1" smtClean="0">
                              <a:solidFill>
                                <a:schemeClr val="bg2"/>
                              </a:solidFill>
                              <a:latin typeface="Cambria Math"/>
                            </a:rPr>
                            <m:t>𝑫</m:t>
                          </m:r>
                          <m:r>
                            <a:rPr lang="en-US" altLang="ko-KR" sz="1600" b="1" i="1">
                              <a:solidFill>
                                <a:schemeClr val="bg2"/>
                              </a:solidFill>
                              <a:latin typeface="Cambria Math"/>
                            </a:rPr>
                            <m:t>)</m:t>
                          </m:r>
                        </m:den>
                      </m:f>
                    </m:oMath>
                  </m:oMathPara>
                </a14:m>
                <a:endParaRPr lang="en-US" altLang="ko-KR" sz="1600" b="1" i="1" smtClean="0">
                  <a:solidFill>
                    <a:schemeClr val="bg2"/>
                  </a:solidFill>
                  <a:effectLst/>
                  <a:latin typeface="Cambria Math"/>
                </a:endParaRPr>
              </a:p>
              <a:p>
                <a:endParaRPr lang="en-US" altLang="ko-KR" sz="800" b="1" i="1" smtClean="0">
                  <a:solidFill>
                    <a:schemeClr val="bg2"/>
                  </a:solidFill>
                  <a:effectLst/>
                  <a:latin typeface="Cambria Math"/>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181616" y="3459470"/>
                <a:ext cx="4248472" cy="881139"/>
              </a:xfrm>
              <a:prstGeom prst="rect">
                <a:avLst/>
              </a:prstGeom>
              <a:blipFill rotWithShape="1">
                <a:blip r:embed="rId8"/>
                <a:stretch>
                  <a:fillRect/>
                </a:stretch>
              </a:blipFill>
            </p:spPr>
            <p:txBody>
              <a:bodyPr/>
              <a:lstStyle/>
              <a:p>
                <a:r>
                  <a:rPr lang="ko-KR" altLang="en-US">
                    <a:noFill/>
                  </a:rPr>
                  <a:t> </a:t>
                </a:r>
              </a:p>
            </p:txBody>
          </p:sp>
        </mc:Fallback>
      </mc:AlternateContent>
      <p:sp>
        <p:nvSpPr>
          <p:cNvPr id="42" name="TextBox 41"/>
          <p:cNvSpPr txBox="1"/>
          <p:nvPr/>
        </p:nvSpPr>
        <p:spPr>
          <a:xfrm>
            <a:off x="5363005" y="4470189"/>
            <a:ext cx="3262403" cy="738664"/>
          </a:xfrm>
          <a:prstGeom prst="rect">
            <a:avLst/>
          </a:prstGeom>
          <a:noFill/>
        </p:spPr>
        <p:txBody>
          <a:bodyPr wrap="square" rtlCol="0">
            <a:spAutoFit/>
          </a:bodyPr>
          <a:lstStyle/>
          <a:p>
            <a:pPr algn="just"/>
            <a:r>
              <a:rPr lang="en-US" altLang="ko-KR" sz="1400" b="1" smtClean="0">
                <a:solidFill>
                  <a:schemeClr val="bg2"/>
                </a:solidFill>
                <a:latin typeface="맑은 고딕" panose="020B0503020000020004" pitchFamily="50" charset="-127"/>
                <a:ea typeface="맑은 고딕" panose="020B0503020000020004" pitchFamily="50" charset="-127"/>
              </a:rPr>
              <a:t>N </a:t>
            </a:r>
            <a:r>
              <a:rPr lang="ko-KR" altLang="en-US" sz="1400" b="1">
                <a:solidFill>
                  <a:schemeClr val="bg2"/>
                </a:solidFill>
                <a:latin typeface="맑은 고딕" panose="020B0503020000020004" pitchFamily="50" charset="-127"/>
                <a:ea typeface="맑은 고딕" panose="020B0503020000020004" pitchFamily="50" charset="-127"/>
              </a:rPr>
              <a:t> </a:t>
            </a:r>
            <a:r>
              <a:rPr lang="ko-KR" altLang="en-US" sz="1400" b="1" smtClean="0">
                <a:solidFill>
                  <a:schemeClr val="bg2"/>
                </a:solidFill>
                <a:latin typeface="맑은 고딕" panose="020B0503020000020004" pitchFamily="50" charset="-127"/>
                <a:ea typeface="맑은 고딕" panose="020B0503020000020004" pitchFamily="50" charset="-127"/>
              </a:rPr>
              <a:t> </a:t>
            </a:r>
            <a:r>
              <a:rPr lang="en-US" altLang="ko-KR" sz="1400" b="1" smtClean="0">
                <a:solidFill>
                  <a:schemeClr val="bg2"/>
                </a:solidFill>
                <a:latin typeface="맑은 고딕" panose="020B0503020000020004" pitchFamily="50" charset="-127"/>
                <a:ea typeface="맑은 고딕" panose="020B0503020000020004" pitchFamily="50" charset="-127"/>
              </a:rPr>
              <a:t>= channel number</a:t>
            </a:r>
          </a:p>
          <a:p>
            <a:pPr algn="just"/>
            <a:r>
              <a:rPr lang="en-US" altLang="ko-KR" sz="1400" b="1" smtClean="0">
                <a:solidFill>
                  <a:schemeClr val="bg2"/>
                </a:solidFill>
                <a:latin typeface="맑은 고딕" panose="020B0503020000020004" pitchFamily="50" charset="-127"/>
                <a:ea typeface="맑은 고딕" panose="020B0503020000020004" pitchFamily="50" charset="-127"/>
              </a:rPr>
              <a:t>L</a:t>
            </a:r>
            <a:r>
              <a:rPr lang="en-US" altLang="ko-KR" sz="1400" b="1" baseline="-25000" smtClean="0">
                <a:solidFill>
                  <a:schemeClr val="bg2"/>
                </a:solidFill>
                <a:latin typeface="맑은 고딕" panose="020B0503020000020004" pitchFamily="50" charset="-127"/>
                <a:ea typeface="맑은 고딕" panose="020B0503020000020004" pitchFamily="50" charset="-127"/>
              </a:rPr>
              <a:t>CH</a:t>
            </a:r>
            <a:r>
              <a:rPr lang="en-US" altLang="ko-KR" sz="1400" b="1" smtClean="0">
                <a:solidFill>
                  <a:schemeClr val="bg2"/>
                </a:solidFill>
                <a:latin typeface="맑은 고딕" panose="020B0503020000020004" pitchFamily="50" charset="-127"/>
                <a:ea typeface="맑은 고딕" panose="020B0503020000020004" pitchFamily="50" charset="-127"/>
              </a:rPr>
              <a:t> = output inductance per chanel</a:t>
            </a:r>
          </a:p>
          <a:p>
            <a:pPr algn="just"/>
            <a:r>
              <a:rPr lang="en-US" altLang="ko-KR" sz="1400" b="1" smtClean="0">
                <a:solidFill>
                  <a:schemeClr val="bg2"/>
                </a:solidFill>
                <a:latin typeface="맑은 고딕" panose="020B0503020000020004" pitchFamily="50" charset="-127"/>
                <a:ea typeface="맑은 고딕" panose="020B0503020000020004" pitchFamily="50" charset="-127"/>
              </a:rPr>
              <a:t>F</a:t>
            </a:r>
            <a:r>
              <a:rPr lang="en-US" altLang="ko-KR" sz="1400" b="1" baseline="-25000" smtClean="0">
                <a:solidFill>
                  <a:schemeClr val="bg2"/>
                </a:solidFill>
                <a:latin typeface="맑은 고딕" panose="020B0503020000020004" pitchFamily="50" charset="-127"/>
                <a:ea typeface="맑은 고딕" panose="020B0503020000020004" pitchFamily="50" charset="-127"/>
              </a:rPr>
              <a:t>S</a:t>
            </a:r>
            <a:r>
              <a:rPr lang="en-US" altLang="ko-KR" sz="1400" b="1" smtClean="0">
                <a:solidFill>
                  <a:schemeClr val="bg2"/>
                </a:solidFill>
                <a:latin typeface="맑은 고딕" panose="020B0503020000020004" pitchFamily="50" charset="-127"/>
                <a:ea typeface="맑은 고딕" panose="020B0503020000020004" pitchFamily="50" charset="-127"/>
              </a:rPr>
              <a:t>  </a:t>
            </a:r>
            <a:r>
              <a:rPr lang="en-US" altLang="ko-KR" sz="1400" b="1" spc="-150" smtClean="0">
                <a:solidFill>
                  <a:schemeClr val="bg2"/>
                </a:solidFill>
                <a:latin typeface="맑은 고딕" panose="020B0503020000020004" pitchFamily="50" charset="-127"/>
                <a:ea typeface="맑은 고딕" panose="020B0503020000020004" pitchFamily="50" charset="-127"/>
              </a:rPr>
              <a:t> </a:t>
            </a:r>
            <a:r>
              <a:rPr lang="en-US" altLang="ko-KR" sz="1400" b="1" smtClean="0">
                <a:solidFill>
                  <a:schemeClr val="bg2"/>
                </a:solidFill>
                <a:latin typeface="맑은 고딕" panose="020B0503020000020004" pitchFamily="50" charset="-127"/>
                <a:ea typeface="맑은 고딕" panose="020B0503020000020004" pitchFamily="50" charset="-127"/>
              </a:rPr>
              <a:t>= switching frequency       </a:t>
            </a:r>
            <a:endParaRPr lang="en-US" altLang="ko-KR" sz="1400" b="1">
              <a:solidFill>
                <a:schemeClr val="bg2"/>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43" name="TextBox 42"/>
              <p:cNvSpPr txBox="1"/>
              <p:nvPr/>
            </p:nvSpPr>
            <p:spPr>
              <a:xfrm>
                <a:off x="5363004" y="5329557"/>
                <a:ext cx="4126500" cy="523220"/>
              </a:xfrm>
              <a:prstGeom prst="rect">
                <a:avLst/>
              </a:prstGeom>
              <a:noFill/>
            </p:spPr>
            <p:txBody>
              <a:bodyPr wrap="square" rtlCol="0">
                <a:spAutoFit/>
              </a:bodyPr>
              <a:lstStyle/>
              <a:p>
                <a:pPr algn="just"/>
                <a:r>
                  <a:rPr lang="en-US" altLang="ko-KR" sz="1400" b="1">
                    <a:solidFill>
                      <a:schemeClr val="bg2"/>
                    </a:solidFill>
                    <a:latin typeface="맑은 고딕" panose="020B0503020000020004" pitchFamily="50" charset="-127"/>
                    <a:ea typeface="맑은 고딕" panose="020B0503020000020004" pitchFamily="50" charset="-127"/>
                  </a:rPr>
                  <a:t>m</a:t>
                </a:r>
                <a:r>
                  <a:rPr lang="en-US" altLang="ko-KR" sz="1400" b="1" smtClean="0">
                    <a:solidFill>
                      <a:schemeClr val="bg2"/>
                    </a:solidFill>
                    <a:latin typeface="맑은 고딕" panose="020B0503020000020004" pitchFamily="50" charset="-127"/>
                    <a:ea typeface="맑은 고딕" panose="020B0503020000020004" pitchFamily="50" charset="-127"/>
                  </a:rPr>
                  <a:t>  = floor(N</a:t>
                </a:r>
                <a14:m>
                  <m:oMath xmlns:m="http://schemas.openxmlformats.org/officeDocument/2006/math">
                    <m:r>
                      <a:rPr lang="en-US" altLang="ko-KR" sz="1400" b="1" i="0" smtClean="0">
                        <a:solidFill>
                          <a:schemeClr val="bg2"/>
                        </a:solidFill>
                        <a:latin typeface="Cambria Math"/>
                      </a:rPr>
                      <m:t> </m:t>
                    </m:r>
                    <m:r>
                      <a:rPr lang="en-US" altLang="ko-KR" sz="1400" b="1" i="0">
                        <a:solidFill>
                          <a:schemeClr val="bg2"/>
                        </a:solidFill>
                        <a:latin typeface="Cambria Math"/>
                      </a:rPr>
                      <m:t>·</m:t>
                    </m:r>
                    <m:r>
                      <a:rPr lang="en-US" altLang="ko-KR" sz="1400" b="1" i="0" smtClean="0">
                        <a:solidFill>
                          <a:schemeClr val="bg2"/>
                        </a:solidFill>
                        <a:latin typeface="Cambria Math"/>
                      </a:rPr>
                      <m:t> </m:t>
                    </m:r>
                  </m:oMath>
                </a14:m>
                <a:r>
                  <a:rPr lang="en-US" altLang="ko-KR" sz="1400" b="1" smtClean="0">
                    <a:solidFill>
                      <a:schemeClr val="bg2"/>
                    </a:solidFill>
                    <a:latin typeface="맑은 고딕" panose="020B0503020000020004" pitchFamily="50" charset="-127"/>
                    <a:ea typeface="맑은 고딕" panose="020B0503020000020004" pitchFamily="50" charset="-127"/>
                  </a:rPr>
                  <a:t>D) is the maximum integer that     </a:t>
                </a:r>
              </a:p>
              <a:p>
                <a:pPr algn="just"/>
                <a:r>
                  <a:rPr lang="en-US" altLang="ko-KR" sz="1400" b="1">
                    <a:solidFill>
                      <a:schemeClr val="bg2"/>
                    </a:solidFill>
                    <a:latin typeface="맑은 고딕" panose="020B0503020000020004" pitchFamily="50" charset="-127"/>
                    <a:ea typeface="맑은 고딕" panose="020B0503020000020004" pitchFamily="50" charset="-127"/>
                  </a:rPr>
                  <a:t> </a:t>
                </a:r>
                <a:r>
                  <a:rPr lang="en-US" altLang="ko-KR" sz="1400" b="1" smtClean="0">
                    <a:solidFill>
                      <a:schemeClr val="bg2"/>
                    </a:solidFill>
                    <a:latin typeface="맑은 고딕" panose="020B0503020000020004" pitchFamily="50" charset="-127"/>
                    <a:ea typeface="맑은 고딕" panose="020B0503020000020004" pitchFamily="50" charset="-127"/>
                  </a:rPr>
                  <a:t>       does not exceed the </a:t>
                </a:r>
                <a:r>
                  <a:rPr lang="en-US" altLang="ko-KR" sz="1400" b="1">
                    <a:solidFill>
                      <a:schemeClr val="bg2"/>
                    </a:solidFill>
                    <a:latin typeface="맑은 고딕" panose="020B0503020000020004" pitchFamily="50" charset="-127"/>
                    <a:ea typeface="맑은 고딕" panose="020B0503020000020004" pitchFamily="50" charset="-127"/>
                  </a:rPr>
                  <a:t>N</a:t>
                </a:r>
                <a14:m>
                  <m:oMath xmlns:m="http://schemas.openxmlformats.org/officeDocument/2006/math">
                    <m:r>
                      <a:rPr lang="en-US" altLang="ko-KR" sz="1400" b="1">
                        <a:solidFill>
                          <a:schemeClr val="bg2"/>
                        </a:solidFill>
                        <a:latin typeface="Cambria Math"/>
                      </a:rPr>
                      <m:t> · </m:t>
                    </m:r>
                  </m:oMath>
                </a14:m>
                <a:r>
                  <a:rPr lang="en-US" altLang="ko-KR" sz="1400" b="1" smtClean="0">
                    <a:solidFill>
                      <a:schemeClr val="bg2"/>
                    </a:solidFill>
                    <a:latin typeface="맑은 고딕" panose="020B0503020000020004" pitchFamily="50" charset="-127"/>
                    <a:ea typeface="맑은 고딕" panose="020B0503020000020004" pitchFamily="50" charset="-127"/>
                  </a:rPr>
                  <a:t>D</a:t>
                </a:r>
              </a:p>
            </p:txBody>
          </p:sp>
        </mc:Choice>
        <mc:Fallback xmlns="">
          <p:sp>
            <p:nvSpPr>
              <p:cNvPr id="43" name="TextBox 42"/>
              <p:cNvSpPr txBox="1">
                <a:spLocks noRot="1" noChangeAspect="1" noMove="1" noResize="1" noEditPoints="1" noAdjustHandles="1" noChangeArrowheads="1" noChangeShapeType="1" noTextEdit="1"/>
              </p:cNvSpPr>
              <p:nvPr/>
            </p:nvSpPr>
            <p:spPr>
              <a:xfrm>
                <a:off x="5363004" y="5329557"/>
                <a:ext cx="4126500" cy="523220"/>
              </a:xfrm>
              <a:prstGeom prst="rect">
                <a:avLst/>
              </a:prstGeom>
              <a:blipFill rotWithShape="1">
                <a:blip r:embed="rId9"/>
                <a:stretch>
                  <a:fillRect l="-443" t="-1163" b="-10465"/>
                </a:stretch>
              </a:blipFill>
            </p:spPr>
            <p:txBody>
              <a:bodyPr/>
              <a:lstStyle/>
              <a:p>
                <a:r>
                  <a:rPr lang="ko-KR" altLang="en-US">
                    <a:noFill/>
                  </a:rPr>
                  <a:t> </a:t>
                </a:r>
              </a:p>
            </p:txBody>
          </p:sp>
        </mc:Fallback>
      </mc:AlternateContent>
      <p:sp>
        <p:nvSpPr>
          <p:cNvPr id="6" name="직사각형 5"/>
          <p:cNvSpPr/>
          <p:nvPr/>
        </p:nvSpPr>
        <p:spPr>
          <a:xfrm>
            <a:off x="5682133" y="1655543"/>
            <a:ext cx="2766078" cy="338554"/>
          </a:xfrm>
          <a:prstGeom prst="rect">
            <a:avLst/>
          </a:prstGeom>
        </p:spPr>
        <p:txBody>
          <a:bodyPr wrap="none">
            <a:spAutoFit/>
          </a:bodyPr>
          <a:lstStyle/>
          <a:p>
            <a:r>
              <a:rPr lang="en-US" altLang="ko-KR" sz="1600" smtClean="0">
                <a:solidFill>
                  <a:schemeClr val="bg2"/>
                </a:solidFill>
                <a:latin typeface="맑은 고딕" panose="020B0503020000020004" pitchFamily="50" charset="-127"/>
                <a:ea typeface="맑은 고딕" panose="020B0503020000020004" pitchFamily="50" charset="-127"/>
              </a:rPr>
              <a:t>(Voltage </a:t>
            </a:r>
            <a:r>
              <a:rPr lang="en-US" altLang="ko-KR" sz="1600">
                <a:solidFill>
                  <a:schemeClr val="bg2"/>
                </a:solidFill>
                <a:latin typeface="맑은 고딕" panose="020B0503020000020004" pitchFamily="50" charset="-127"/>
                <a:ea typeface="맑은 고딕" panose="020B0503020000020004" pitchFamily="50" charset="-127"/>
              </a:rPr>
              <a:t>Regulator </a:t>
            </a:r>
            <a:r>
              <a:rPr lang="en-US" altLang="ko-KR" sz="1600" smtClean="0">
                <a:solidFill>
                  <a:schemeClr val="bg2"/>
                </a:solidFill>
                <a:latin typeface="맑은 고딕" panose="020B0503020000020004" pitchFamily="50" charset="-127"/>
                <a:ea typeface="맑은 고딕" panose="020B0503020000020004" pitchFamily="50" charset="-127"/>
              </a:rPr>
              <a:t>Module)</a:t>
            </a:r>
            <a:endParaRPr lang="ko-KR" altLang="en-US" sz="1600">
              <a:solidFill>
                <a:schemeClr val="bg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945161466"/>
      </p:ext>
    </p:extLst>
  </p:cSld>
  <p:clrMapOvr>
    <a:masterClrMapping/>
  </p:clrMapOvr>
  <p:transition>
    <p:wipe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3.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r>
              <a:rPr lang="en-US" altLang="ko-KR"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Filter </a:t>
            </a:r>
            <a:r>
              <a:rPr lang="ko-KR" altLang="en-US"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설계</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34</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a:solidFill>
                  <a:srgbClr val="000000"/>
                </a:solidFill>
                <a:latin typeface="맑은 고딕" panose="020B0503020000020004" pitchFamily="50" charset="-127"/>
                <a:ea typeface="맑은 고딕" panose="020B0503020000020004" pitchFamily="50" charset="-127"/>
              </a:rPr>
              <a:t>Interleaved buck converter </a:t>
            </a:r>
            <a:r>
              <a:rPr lang="ko-KR" altLang="en-US" sz="2000" i="0" u="none">
                <a:solidFill>
                  <a:srgbClr val="000000"/>
                </a:solidFill>
                <a:latin typeface="맑은 고딕" panose="020B0503020000020004" pitchFamily="50" charset="-127"/>
                <a:ea typeface="맑은 고딕" panose="020B0503020000020004" pitchFamily="50" charset="-127"/>
              </a:rPr>
              <a:t>관련 논문</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cxnSp>
        <p:nvCxnSpPr>
          <p:cNvPr id="6" name="직선 화살표 연결선 5"/>
          <p:cNvCxnSpPr/>
          <p:nvPr/>
        </p:nvCxnSpPr>
        <p:spPr bwMode="auto">
          <a:xfrm flipV="1">
            <a:off x="1791988" y="1624478"/>
            <a:ext cx="0" cy="517902"/>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40" name="직선 화살표 연결선 39"/>
          <p:cNvCxnSpPr/>
          <p:nvPr/>
        </p:nvCxnSpPr>
        <p:spPr bwMode="auto">
          <a:xfrm>
            <a:off x="1782464" y="2132856"/>
            <a:ext cx="2726793" cy="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18" name="직선 연결선 17"/>
          <p:cNvCxnSpPr/>
          <p:nvPr/>
        </p:nvCxnSpPr>
        <p:spPr bwMode="auto">
          <a:xfrm>
            <a:off x="1800297" y="1726525"/>
            <a:ext cx="399399" cy="0"/>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47" name="직선 연결선 46"/>
          <p:cNvCxnSpPr/>
          <p:nvPr/>
        </p:nvCxnSpPr>
        <p:spPr bwMode="auto">
          <a:xfrm>
            <a:off x="2199696" y="1717475"/>
            <a:ext cx="0" cy="417759"/>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50" name="직선 연결선 49"/>
          <p:cNvCxnSpPr/>
          <p:nvPr/>
        </p:nvCxnSpPr>
        <p:spPr bwMode="auto">
          <a:xfrm>
            <a:off x="3360330" y="1722237"/>
            <a:ext cx="0" cy="417759"/>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51" name="직선 연결선 50"/>
          <p:cNvCxnSpPr/>
          <p:nvPr/>
        </p:nvCxnSpPr>
        <p:spPr bwMode="auto">
          <a:xfrm>
            <a:off x="2199696" y="2123330"/>
            <a:ext cx="1170160" cy="0"/>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53" name="직선 화살표 연결선 52"/>
          <p:cNvCxnSpPr/>
          <p:nvPr/>
        </p:nvCxnSpPr>
        <p:spPr bwMode="auto">
          <a:xfrm flipV="1">
            <a:off x="1791988" y="2276872"/>
            <a:ext cx="0" cy="517902"/>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54" name="직선 화살표 연결선 53"/>
          <p:cNvCxnSpPr/>
          <p:nvPr/>
        </p:nvCxnSpPr>
        <p:spPr bwMode="auto">
          <a:xfrm>
            <a:off x="1784845" y="2787631"/>
            <a:ext cx="2726793" cy="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62" name="직선 연결선 61"/>
          <p:cNvCxnSpPr/>
          <p:nvPr/>
        </p:nvCxnSpPr>
        <p:spPr bwMode="auto">
          <a:xfrm>
            <a:off x="1802288" y="2779735"/>
            <a:ext cx="785006" cy="0"/>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69" name="직선 연결선 68"/>
          <p:cNvCxnSpPr/>
          <p:nvPr/>
        </p:nvCxnSpPr>
        <p:spPr bwMode="auto">
          <a:xfrm>
            <a:off x="2970022" y="2779735"/>
            <a:ext cx="1184778" cy="0"/>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2055" name="직선 연결선 2054"/>
          <p:cNvCxnSpPr/>
          <p:nvPr/>
        </p:nvCxnSpPr>
        <p:spPr bwMode="auto">
          <a:xfrm>
            <a:off x="2577770" y="1726525"/>
            <a:ext cx="0" cy="4023010"/>
          </a:xfrm>
          <a:prstGeom prst="line">
            <a:avLst/>
          </a:prstGeom>
          <a:solidFill>
            <a:srgbClr val="C0C0C0"/>
          </a:solidFill>
          <a:ln w="19050" cap="flat" cmpd="sng" algn="ctr">
            <a:solidFill>
              <a:schemeClr val="bg2"/>
            </a:solidFill>
            <a:prstDash val="lgDash"/>
            <a:round/>
            <a:headEnd type="none" w="sm" len="sm"/>
            <a:tailEnd type="none" w="sm" len="sm"/>
          </a:ln>
          <a:effectLst/>
        </p:spPr>
      </p:cxnSp>
      <p:cxnSp>
        <p:nvCxnSpPr>
          <p:cNvPr id="86" name="직선 연결선 85"/>
          <p:cNvCxnSpPr/>
          <p:nvPr/>
        </p:nvCxnSpPr>
        <p:spPr bwMode="auto">
          <a:xfrm>
            <a:off x="2972734" y="1734716"/>
            <a:ext cx="0" cy="4007444"/>
          </a:xfrm>
          <a:prstGeom prst="line">
            <a:avLst/>
          </a:prstGeom>
          <a:solidFill>
            <a:srgbClr val="C0C0C0"/>
          </a:solidFill>
          <a:ln w="9525" cap="flat" cmpd="sng" algn="ctr">
            <a:solidFill>
              <a:schemeClr val="bg2"/>
            </a:solidFill>
            <a:prstDash val="dash"/>
            <a:round/>
            <a:headEnd type="none" w="sm" len="sm"/>
            <a:tailEnd type="none" w="sm" len="sm"/>
          </a:ln>
          <a:effectLst/>
        </p:spPr>
      </p:cxnSp>
      <p:cxnSp>
        <p:nvCxnSpPr>
          <p:cNvPr id="87" name="직선 연결선 86"/>
          <p:cNvCxnSpPr/>
          <p:nvPr/>
        </p:nvCxnSpPr>
        <p:spPr bwMode="auto">
          <a:xfrm>
            <a:off x="3360332" y="1732558"/>
            <a:ext cx="0" cy="4016977"/>
          </a:xfrm>
          <a:prstGeom prst="line">
            <a:avLst/>
          </a:prstGeom>
          <a:solidFill>
            <a:srgbClr val="C0C0C0"/>
          </a:solidFill>
          <a:ln w="19050" cap="flat" cmpd="sng" algn="ctr">
            <a:solidFill>
              <a:schemeClr val="bg2"/>
            </a:solidFill>
            <a:prstDash val="lgDash"/>
            <a:round/>
            <a:headEnd type="none" w="sm" len="sm"/>
            <a:tailEnd type="none" w="sm" len="sm"/>
          </a:ln>
          <a:effectLst/>
        </p:spPr>
      </p:cxnSp>
      <p:cxnSp>
        <p:nvCxnSpPr>
          <p:cNvPr id="88" name="직선 연결선 87"/>
          <p:cNvCxnSpPr/>
          <p:nvPr/>
        </p:nvCxnSpPr>
        <p:spPr bwMode="auto">
          <a:xfrm>
            <a:off x="3745772" y="1734716"/>
            <a:ext cx="0" cy="4007444"/>
          </a:xfrm>
          <a:prstGeom prst="line">
            <a:avLst/>
          </a:prstGeom>
          <a:solidFill>
            <a:srgbClr val="C0C0C0"/>
          </a:solidFill>
          <a:ln w="9525" cap="flat" cmpd="sng" algn="ctr">
            <a:solidFill>
              <a:schemeClr val="bg2"/>
            </a:solidFill>
            <a:prstDash val="dash"/>
            <a:round/>
            <a:headEnd type="none" w="sm" len="sm"/>
            <a:tailEnd type="none" w="sm" len="sm"/>
          </a:ln>
          <a:effectLst/>
        </p:spPr>
      </p:cxnSp>
      <p:cxnSp>
        <p:nvCxnSpPr>
          <p:cNvPr id="107" name="직선 연결선 106"/>
          <p:cNvCxnSpPr/>
          <p:nvPr/>
        </p:nvCxnSpPr>
        <p:spPr bwMode="auto">
          <a:xfrm>
            <a:off x="2970022" y="3098862"/>
            <a:ext cx="1164504" cy="204728"/>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108" name="직선 연결선 107"/>
          <p:cNvCxnSpPr/>
          <p:nvPr/>
        </p:nvCxnSpPr>
        <p:spPr bwMode="auto">
          <a:xfrm flipV="1">
            <a:off x="2577770" y="3098862"/>
            <a:ext cx="392252" cy="204729"/>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110" name="직선 화살표 연결선 109"/>
          <p:cNvCxnSpPr/>
          <p:nvPr/>
        </p:nvCxnSpPr>
        <p:spPr bwMode="auto">
          <a:xfrm flipV="1">
            <a:off x="1786110" y="2996952"/>
            <a:ext cx="0" cy="517902"/>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111" name="직선 화살표 연결선 110"/>
          <p:cNvCxnSpPr/>
          <p:nvPr/>
        </p:nvCxnSpPr>
        <p:spPr bwMode="auto">
          <a:xfrm>
            <a:off x="1776586" y="3505330"/>
            <a:ext cx="2726793" cy="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112" name="직선 연결선 111"/>
          <p:cNvCxnSpPr/>
          <p:nvPr/>
        </p:nvCxnSpPr>
        <p:spPr bwMode="auto">
          <a:xfrm flipV="1">
            <a:off x="1802288" y="3090763"/>
            <a:ext cx="410679" cy="212829"/>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113" name="직선 연결선 112"/>
          <p:cNvCxnSpPr/>
          <p:nvPr/>
        </p:nvCxnSpPr>
        <p:spPr bwMode="auto">
          <a:xfrm>
            <a:off x="2208204" y="3090763"/>
            <a:ext cx="1154754" cy="218805"/>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115" name="직선 연결선 114"/>
          <p:cNvCxnSpPr/>
          <p:nvPr/>
        </p:nvCxnSpPr>
        <p:spPr bwMode="auto">
          <a:xfrm flipV="1">
            <a:off x="1799346" y="3865811"/>
            <a:ext cx="408858" cy="117028"/>
          </a:xfrm>
          <a:prstGeom prst="line">
            <a:avLst/>
          </a:prstGeom>
          <a:solidFill>
            <a:srgbClr val="C0C0C0"/>
          </a:solidFill>
          <a:ln w="19050" cap="flat" cmpd="sng" algn="ctr">
            <a:solidFill>
              <a:srgbClr val="00B050"/>
            </a:solidFill>
            <a:prstDash val="solid"/>
            <a:round/>
            <a:headEnd type="none" w="sm" len="sm"/>
            <a:tailEnd type="none" w="sm" len="sm"/>
          </a:ln>
          <a:effectLst/>
        </p:spPr>
      </p:cxnSp>
      <p:cxnSp>
        <p:nvCxnSpPr>
          <p:cNvPr id="116" name="직선 연결선 115"/>
          <p:cNvCxnSpPr/>
          <p:nvPr/>
        </p:nvCxnSpPr>
        <p:spPr bwMode="auto">
          <a:xfrm>
            <a:off x="2208204" y="3870026"/>
            <a:ext cx="369566" cy="108049"/>
          </a:xfrm>
          <a:prstGeom prst="line">
            <a:avLst/>
          </a:prstGeom>
          <a:solidFill>
            <a:srgbClr val="C0C0C0"/>
          </a:solidFill>
          <a:ln w="19050" cap="flat" cmpd="sng" algn="ctr">
            <a:solidFill>
              <a:srgbClr val="00B050"/>
            </a:solidFill>
            <a:prstDash val="solid"/>
            <a:round/>
            <a:headEnd type="none" w="sm" len="sm"/>
            <a:tailEnd type="none" w="sm" len="sm"/>
          </a:ln>
          <a:effectLst/>
        </p:spPr>
      </p:cxnSp>
      <p:cxnSp>
        <p:nvCxnSpPr>
          <p:cNvPr id="117" name="직선 연결선 116"/>
          <p:cNvCxnSpPr/>
          <p:nvPr/>
        </p:nvCxnSpPr>
        <p:spPr bwMode="auto">
          <a:xfrm>
            <a:off x="3745772" y="3861048"/>
            <a:ext cx="396183" cy="120269"/>
          </a:xfrm>
          <a:prstGeom prst="line">
            <a:avLst/>
          </a:prstGeom>
          <a:solidFill>
            <a:srgbClr val="C0C0C0"/>
          </a:solidFill>
          <a:ln w="19050" cap="flat" cmpd="sng" algn="ctr">
            <a:solidFill>
              <a:srgbClr val="00B050"/>
            </a:solidFill>
            <a:prstDash val="solid"/>
            <a:round/>
            <a:headEnd type="none" w="sm" len="sm"/>
            <a:tailEnd type="none" w="sm" len="sm"/>
          </a:ln>
          <a:effectLst/>
        </p:spPr>
      </p:cxnSp>
      <p:cxnSp>
        <p:nvCxnSpPr>
          <p:cNvPr id="118" name="직선 연결선 117"/>
          <p:cNvCxnSpPr/>
          <p:nvPr/>
        </p:nvCxnSpPr>
        <p:spPr bwMode="auto">
          <a:xfrm flipV="1">
            <a:off x="2570623" y="3861048"/>
            <a:ext cx="402111" cy="114800"/>
          </a:xfrm>
          <a:prstGeom prst="line">
            <a:avLst/>
          </a:prstGeom>
          <a:solidFill>
            <a:srgbClr val="C0C0C0"/>
          </a:solidFill>
          <a:ln w="19050" cap="flat" cmpd="sng" algn="ctr">
            <a:solidFill>
              <a:srgbClr val="00B050"/>
            </a:solidFill>
            <a:prstDash val="solid"/>
            <a:round/>
            <a:headEnd type="none" w="sm" len="sm"/>
            <a:tailEnd type="none" w="sm" len="sm"/>
          </a:ln>
          <a:effectLst/>
        </p:spPr>
      </p:cxnSp>
      <p:cxnSp>
        <p:nvCxnSpPr>
          <p:cNvPr id="120" name="직선 화살표 연결선 119"/>
          <p:cNvCxnSpPr/>
          <p:nvPr/>
        </p:nvCxnSpPr>
        <p:spPr bwMode="auto">
          <a:xfrm flipV="1">
            <a:off x="1795634" y="3703186"/>
            <a:ext cx="0" cy="517902"/>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121" name="직선 화살표 연결선 120"/>
          <p:cNvCxnSpPr/>
          <p:nvPr/>
        </p:nvCxnSpPr>
        <p:spPr bwMode="auto">
          <a:xfrm>
            <a:off x="1786110" y="4211564"/>
            <a:ext cx="2726793" cy="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123" name="직선 연결선 122"/>
          <p:cNvCxnSpPr/>
          <p:nvPr/>
        </p:nvCxnSpPr>
        <p:spPr bwMode="auto">
          <a:xfrm>
            <a:off x="2972734" y="3861048"/>
            <a:ext cx="397122" cy="119322"/>
          </a:xfrm>
          <a:prstGeom prst="line">
            <a:avLst/>
          </a:prstGeom>
          <a:solidFill>
            <a:srgbClr val="C0C0C0"/>
          </a:solidFill>
          <a:ln w="19050" cap="flat" cmpd="sng" algn="ctr">
            <a:solidFill>
              <a:srgbClr val="00B050"/>
            </a:solidFill>
            <a:prstDash val="solid"/>
            <a:round/>
            <a:headEnd type="none" w="sm" len="sm"/>
            <a:tailEnd type="none" w="sm" len="sm"/>
          </a:ln>
          <a:effectLst/>
        </p:spPr>
      </p:cxnSp>
      <p:cxnSp>
        <p:nvCxnSpPr>
          <p:cNvPr id="124" name="직선 연결선 123"/>
          <p:cNvCxnSpPr/>
          <p:nvPr/>
        </p:nvCxnSpPr>
        <p:spPr bwMode="auto">
          <a:xfrm flipV="1">
            <a:off x="3362958" y="3861048"/>
            <a:ext cx="382814" cy="120268"/>
          </a:xfrm>
          <a:prstGeom prst="line">
            <a:avLst/>
          </a:prstGeom>
          <a:solidFill>
            <a:srgbClr val="C0C0C0"/>
          </a:solidFill>
          <a:ln w="19050" cap="flat" cmpd="sng" algn="ctr">
            <a:solidFill>
              <a:srgbClr val="00B050"/>
            </a:solidFill>
            <a:prstDash val="solid"/>
            <a:round/>
            <a:headEnd type="none" w="sm" len="sm"/>
            <a:tailEnd type="none" w="sm" len="sm"/>
          </a:ln>
          <a:effectLst/>
        </p:spPr>
      </p:cxnSp>
      <p:cxnSp>
        <p:nvCxnSpPr>
          <p:cNvPr id="141" name="직선 화살표 연결선 140"/>
          <p:cNvCxnSpPr/>
          <p:nvPr/>
        </p:nvCxnSpPr>
        <p:spPr bwMode="auto">
          <a:xfrm flipV="1">
            <a:off x="1794865" y="4437112"/>
            <a:ext cx="0" cy="58991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142" name="직선 화살표 연결선 141"/>
          <p:cNvCxnSpPr/>
          <p:nvPr/>
        </p:nvCxnSpPr>
        <p:spPr bwMode="auto">
          <a:xfrm>
            <a:off x="1785341" y="4735930"/>
            <a:ext cx="2726793" cy="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157" name="직선 화살표 연결선 156"/>
          <p:cNvCxnSpPr/>
          <p:nvPr/>
        </p:nvCxnSpPr>
        <p:spPr bwMode="auto">
          <a:xfrm flipV="1">
            <a:off x="1795204" y="5229200"/>
            <a:ext cx="0" cy="58991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158" name="직선 화살표 연결선 157"/>
          <p:cNvCxnSpPr/>
          <p:nvPr/>
        </p:nvCxnSpPr>
        <p:spPr bwMode="auto">
          <a:xfrm>
            <a:off x="1785680" y="5528018"/>
            <a:ext cx="2726793" cy="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sp>
        <p:nvSpPr>
          <p:cNvPr id="174" name="TextBox 173"/>
          <p:cNvSpPr txBox="1"/>
          <p:nvPr/>
        </p:nvSpPr>
        <p:spPr>
          <a:xfrm>
            <a:off x="3144886" y="2102659"/>
            <a:ext cx="4726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T_1</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75" name="TextBox 174"/>
          <p:cNvSpPr txBox="1"/>
          <p:nvPr/>
        </p:nvSpPr>
        <p:spPr>
          <a:xfrm>
            <a:off x="3918660" y="2757434"/>
            <a:ext cx="46883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T_2</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76" name="TextBox 175"/>
          <p:cNvSpPr txBox="1"/>
          <p:nvPr/>
        </p:nvSpPr>
        <p:spPr>
          <a:xfrm>
            <a:off x="1932872" y="2102659"/>
            <a:ext cx="5355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DT_1</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79" name="TextBox 178"/>
          <p:cNvSpPr txBox="1"/>
          <p:nvPr/>
        </p:nvSpPr>
        <p:spPr>
          <a:xfrm>
            <a:off x="3084732" y="5805264"/>
            <a:ext cx="5355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T_1</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80" name="TextBox 179"/>
          <p:cNvSpPr txBox="1"/>
          <p:nvPr/>
        </p:nvSpPr>
        <p:spPr>
          <a:xfrm>
            <a:off x="2659302" y="2757434"/>
            <a:ext cx="57606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DT_2</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181" name="직선 연결선 180"/>
          <p:cNvCxnSpPr/>
          <p:nvPr/>
        </p:nvCxnSpPr>
        <p:spPr bwMode="auto">
          <a:xfrm>
            <a:off x="4134526" y="1723654"/>
            <a:ext cx="0" cy="4018506"/>
          </a:xfrm>
          <a:prstGeom prst="line">
            <a:avLst/>
          </a:prstGeom>
          <a:solidFill>
            <a:srgbClr val="C0C0C0"/>
          </a:solidFill>
          <a:ln w="19050" cap="flat" cmpd="sng" algn="ctr">
            <a:solidFill>
              <a:schemeClr val="bg2"/>
            </a:solidFill>
            <a:prstDash val="lgDash"/>
            <a:round/>
            <a:headEnd type="none" w="sm" len="sm"/>
            <a:tailEnd type="none" w="sm" len="sm"/>
          </a:ln>
          <a:effectLst/>
        </p:spPr>
      </p:cxnSp>
      <p:sp>
        <p:nvSpPr>
          <p:cNvPr id="187" name="TextBox 186"/>
          <p:cNvSpPr txBox="1"/>
          <p:nvPr/>
        </p:nvSpPr>
        <p:spPr>
          <a:xfrm>
            <a:off x="2312112" y="5805264"/>
            <a:ext cx="5355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T_2</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88" name="TextBox 187"/>
          <p:cNvSpPr txBox="1"/>
          <p:nvPr/>
        </p:nvSpPr>
        <p:spPr>
          <a:xfrm>
            <a:off x="1992758" y="5967752"/>
            <a:ext cx="1933529" cy="246221"/>
          </a:xfrm>
          <a:prstGeom prst="rect">
            <a:avLst/>
          </a:prstGeom>
          <a:noFill/>
        </p:spPr>
        <p:txBody>
          <a:bodyPr wrap="square" rtlCol="0">
            <a:spAutoFit/>
          </a:bodyPr>
          <a:lstStyle/>
          <a:p>
            <a:r>
              <a:rPr lang="en-US" altLang="ko-KR" sz="1000" b="1" smtClean="0">
                <a:solidFill>
                  <a:schemeClr val="bg2"/>
                </a:solidFill>
                <a:latin typeface="맑은 고딕" panose="020B0503020000020004" pitchFamily="50" charset="-127"/>
                <a:ea typeface="맑은 고딕" panose="020B0503020000020004" pitchFamily="50" charset="-127"/>
              </a:rPr>
              <a:t>Phase delay 180</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89" name="TextBox 188"/>
          <p:cNvSpPr txBox="1"/>
          <p:nvPr/>
        </p:nvSpPr>
        <p:spPr>
          <a:xfrm>
            <a:off x="3874202" y="5805264"/>
            <a:ext cx="5355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T_2</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91" name="TextBox 190"/>
          <p:cNvSpPr txBox="1"/>
          <p:nvPr/>
        </p:nvSpPr>
        <p:spPr>
          <a:xfrm>
            <a:off x="1394608" y="1454587"/>
            <a:ext cx="4726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V</a:t>
            </a:r>
            <a:r>
              <a:rPr lang="en-US" altLang="ko-KR" sz="1000" b="1" baseline="-25000" smtClean="0">
                <a:solidFill>
                  <a:schemeClr val="bg2"/>
                </a:solidFill>
                <a:latin typeface="맑은 고딕" panose="020B0503020000020004" pitchFamily="50" charset="-127"/>
                <a:ea typeface="맑은 고딕" panose="020B0503020000020004" pitchFamily="50" charset="-127"/>
              </a:rPr>
              <a:t>SW1</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93" name="TextBox 192"/>
          <p:cNvSpPr txBox="1"/>
          <p:nvPr/>
        </p:nvSpPr>
        <p:spPr>
          <a:xfrm>
            <a:off x="1394608" y="2102659"/>
            <a:ext cx="4726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V</a:t>
            </a:r>
            <a:r>
              <a:rPr lang="en-US" altLang="ko-KR" sz="1000" b="1" baseline="-25000" smtClean="0">
                <a:solidFill>
                  <a:schemeClr val="bg2"/>
                </a:solidFill>
                <a:latin typeface="맑은 고딕" panose="020B0503020000020004" pitchFamily="50" charset="-127"/>
                <a:ea typeface="맑은 고딕" panose="020B0503020000020004" pitchFamily="50" charset="-127"/>
              </a:rPr>
              <a:t>SW2</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94" name="TextBox 193"/>
          <p:cNvSpPr txBox="1"/>
          <p:nvPr/>
        </p:nvSpPr>
        <p:spPr>
          <a:xfrm>
            <a:off x="1363730" y="2780928"/>
            <a:ext cx="50348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L1, </a:t>
            </a: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L2</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95" name="TextBox 194"/>
          <p:cNvSpPr txBox="1"/>
          <p:nvPr/>
        </p:nvSpPr>
        <p:spPr>
          <a:xfrm>
            <a:off x="1363158" y="2951515"/>
            <a:ext cx="50348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MAX</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96" name="TextBox 195"/>
          <p:cNvSpPr txBox="1"/>
          <p:nvPr/>
        </p:nvSpPr>
        <p:spPr>
          <a:xfrm>
            <a:off x="1363158" y="3160183"/>
            <a:ext cx="50348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MIN</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197" name="직선 화살표 연결선 196"/>
          <p:cNvCxnSpPr/>
          <p:nvPr/>
        </p:nvCxnSpPr>
        <p:spPr bwMode="auto">
          <a:xfrm>
            <a:off x="1788128" y="3094287"/>
            <a:ext cx="117342"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cxnSp>
        <p:nvCxnSpPr>
          <p:cNvPr id="198" name="직선 화살표 연결선 197"/>
          <p:cNvCxnSpPr/>
          <p:nvPr/>
        </p:nvCxnSpPr>
        <p:spPr bwMode="auto">
          <a:xfrm>
            <a:off x="1788063" y="3301651"/>
            <a:ext cx="117407"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sp>
        <p:nvSpPr>
          <p:cNvPr id="201" name="TextBox 200"/>
          <p:cNvSpPr txBox="1"/>
          <p:nvPr/>
        </p:nvSpPr>
        <p:spPr>
          <a:xfrm>
            <a:off x="1363730" y="3508364"/>
            <a:ext cx="50348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L_total</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202" name="TextBox 201"/>
          <p:cNvSpPr txBox="1"/>
          <p:nvPr/>
        </p:nvSpPr>
        <p:spPr>
          <a:xfrm>
            <a:off x="1275409" y="3694191"/>
            <a:ext cx="591233"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L_T_MAX</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204" name="직선 화살표 연결선 203"/>
          <p:cNvCxnSpPr/>
          <p:nvPr/>
        </p:nvCxnSpPr>
        <p:spPr bwMode="auto">
          <a:xfrm>
            <a:off x="1788128" y="3861048"/>
            <a:ext cx="117342"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cxnSp>
        <p:nvCxnSpPr>
          <p:cNvPr id="205" name="직선 화살표 연결선 204"/>
          <p:cNvCxnSpPr/>
          <p:nvPr/>
        </p:nvCxnSpPr>
        <p:spPr bwMode="auto">
          <a:xfrm>
            <a:off x="1788063" y="3981249"/>
            <a:ext cx="117407"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cxnSp>
        <p:nvCxnSpPr>
          <p:cNvPr id="207" name="직선 화살표 연결선 206"/>
          <p:cNvCxnSpPr/>
          <p:nvPr/>
        </p:nvCxnSpPr>
        <p:spPr bwMode="auto">
          <a:xfrm>
            <a:off x="1785638" y="3200903"/>
            <a:ext cx="2571691" cy="0"/>
          </a:xfrm>
          <a:prstGeom prst="straightConnector1">
            <a:avLst/>
          </a:prstGeom>
          <a:solidFill>
            <a:srgbClr val="C0C0C0"/>
          </a:solidFill>
          <a:ln w="9525" cap="flat" cmpd="sng" algn="ctr">
            <a:solidFill>
              <a:schemeClr val="bg2"/>
            </a:solidFill>
            <a:prstDash val="dash"/>
            <a:round/>
            <a:headEnd type="none" w="med" len="med"/>
            <a:tailEnd type="none" w="med" len="med"/>
          </a:ln>
          <a:effectLst/>
        </p:spPr>
      </p:cxnSp>
      <p:cxnSp>
        <p:nvCxnSpPr>
          <p:cNvPr id="209" name="직선 화살표 연결선 208"/>
          <p:cNvCxnSpPr/>
          <p:nvPr/>
        </p:nvCxnSpPr>
        <p:spPr bwMode="auto">
          <a:xfrm>
            <a:off x="1795206" y="3923530"/>
            <a:ext cx="2571691" cy="0"/>
          </a:xfrm>
          <a:prstGeom prst="straightConnector1">
            <a:avLst/>
          </a:prstGeom>
          <a:solidFill>
            <a:srgbClr val="C0C0C0"/>
          </a:solidFill>
          <a:ln w="9525" cap="flat" cmpd="sng" algn="ctr">
            <a:solidFill>
              <a:schemeClr val="bg2"/>
            </a:solidFill>
            <a:prstDash val="dash"/>
            <a:round/>
            <a:headEnd type="none" w="med" len="med"/>
            <a:tailEnd type="none" w="med" len="med"/>
          </a:ln>
          <a:effectLst/>
        </p:spPr>
      </p:cxnSp>
      <p:sp>
        <p:nvSpPr>
          <p:cNvPr id="210" name="TextBox 209"/>
          <p:cNvSpPr txBox="1"/>
          <p:nvPr/>
        </p:nvSpPr>
        <p:spPr>
          <a:xfrm>
            <a:off x="4333972" y="3056453"/>
            <a:ext cx="72699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L_average</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333" name="TextBox 332"/>
          <p:cNvSpPr txBox="1"/>
          <p:nvPr/>
        </p:nvSpPr>
        <p:spPr>
          <a:xfrm>
            <a:off x="1275910" y="3831351"/>
            <a:ext cx="591233"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L_T_MIN</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338" name="직선 연결선 337"/>
          <p:cNvCxnSpPr/>
          <p:nvPr/>
        </p:nvCxnSpPr>
        <p:spPr bwMode="auto">
          <a:xfrm>
            <a:off x="3352485" y="1730625"/>
            <a:ext cx="399399" cy="0"/>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339" name="직선 연결선 338"/>
          <p:cNvCxnSpPr/>
          <p:nvPr/>
        </p:nvCxnSpPr>
        <p:spPr bwMode="auto">
          <a:xfrm>
            <a:off x="3744096" y="1722237"/>
            <a:ext cx="0" cy="417759"/>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340" name="직선 연결선 339"/>
          <p:cNvCxnSpPr/>
          <p:nvPr/>
        </p:nvCxnSpPr>
        <p:spPr bwMode="auto">
          <a:xfrm>
            <a:off x="3735127" y="2123330"/>
            <a:ext cx="659510" cy="0"/>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521" name="직선 연결선 520"/>
          <p:cNvCxnSpPr/>
          <p:nvPr/>
        </p:nvCxnSpPr>
        <p:spPr bwMode="auto">
          <a:xfrm>
            <a:off x="2208204" y="1732162"/>
            <a:ext cx="0" cy="4007444"/>
          </a:xfrm>
          <a:prstGeom prst="line">
            <a:avLst/>
          </a:prstGeom>
          <a:solidFill>
            <a:srgbClr val="C0C0C0"/>
          </a:solidFill>
          <a:ln w="9525" cap="flat" cmpd="sng" algn="ctr">
            <a:solidFill>
              <a:schemeClr val="bg2"/>
            </a:solidFill>
            <a:prstDash val="dash"/>
            <a:round/>
            <a:headEnd type="none" w="sm" len="sm"/>
            <a:tailEnd type="none" w="sm" len="sm"/>
          </a:ln>
          <a:effectLst/>
        </p:spPr>
      </p:cxnSp>
      <p:cxnSp>
        <p:nvCxnSpPr>
          <p:cNvPr id="525" name="직선 연결선 524"/>
          <p:cNvCxnSpPr/>
          <p:nvPr/>
        </p:nvCxnSpPr>
        <p:spPr bwMode="auto">
          <a:xfrm>
            <a:off x="3735127" y="3097053"/>
            <a:ext cx="674581" cy="123590"/>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533" name="직선 연결선 532"/>
          <p:cNvCxnSpPr/>
          <p:nvPr/>
        </p:nvCxnSpPr>
        <p:spPr bwMode="auto">
          <a:xfrm flipV="1">
            <a:off x="4140164" y="3170773"/>
            <a:ext cx="254473" cy="132819"/>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535" name="직선 연결선 534"/>
          <p:cNvCxnSpPr/>
          <p:nvPr/>
        </p:nvCxnSpPr>
        <p:spPr bwMode="auto">
          <a:xfrm>
            <a:off x="1783209" y="3170773"/>
            <a:ext cx="803218" cy="138795"/>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547" name="직선 연결선 546"/>
          <p:cNvCxnSpPr/>
          <p:nvPr/>
        </p:nvCxnSpPr>
        <p:spPr bwMode="auto">
          <a:xfrm flipV="1">
            <a:off x="4131513" y="3928152"/>
            <a:ext cx="183973" cy="49924"/>
          </a:xfrm>
          <a:prstGeom prst="line">
            <a:avLst/>
          </a:prstGeom>
          <a:solidFill>
            <a:srgbClr val="C0C0C0"/>
          </a:solidFill>
          <a:ln w="19050" cap="flat" cmpd="sng" algn="ctr">
            <a:solidFill>
              <a:srgbClr val="00B050"/>
            </a:solidFill>
            <a:prstDash val="solid"/>
            <a:round/>
            <a:headEnd type="none" w="sm" len="sm"/>
            <a:tailEnd type="none" w="sm" len="sm"/>
          </a:ln>
          <a:effectLst/>
        </p:spPr>
      </p:cxnSp>
      <p:sp>
        <p:nvSpPr>
          <p:cNvPr id="550" name="TextBox 549"/>
          <p:cNvSpPr txBox="1"/>
          <p:nvPr/>
        </p:nvSpPr>
        <p:spPr>
          <a:xfrm>
            <a:off x="4312311" y="3798565"/>
            <a:ext cx="72699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L_average</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553" name="직선 연결선 552"/>
          <p:cNvCxnSpPr/>
          <p:nvPr/>
        </p:nvCxnSpPr>
        <p:spPr bwMode="auto">
          <a:xfrm flipV="1">
            <a:off x="1804109" y="4573214"/>
            <a:ext cx="408858" cy="333892"/>
          </a:xfrm>
          <a:prstGeom prst="line">
            <a:avLst/>
          </a:prstGeom>
          <a:solidFill>
            <a:srgbClr val="C0C0C0"/>
          </a:solidFill>
          <a:ln w="19050" cap="flat" cmpd="sng" algn="ctr">
            <a:solidFill>
              <a:schemeClr val="accent6"/>
            </a:solidFill>
            <a:prstDash val="solid"/>
            <a:round/>
            <a:headEnd type="none" w="sm" len="sm"/>
            <a:tailEnd type="none" w="sm" len="sm"/>
          </a:ln>
          <a:effectLst/>
        </p:spPr>
      </p:cxnSp>
      <p:cxnSp>
        <p:nvCxnSpPr>
          <p:cNvPr id="554" name="직선 연결선 553"/>
          <p:cNvCxnSpPr/>
          <p:nvPr/>
        </p:nvCxnSpPr>
        <p:spPr bwMode="auto">
          <a:xfrm>
            <a:off x="2212967" y="4585748"/>
            <a:ext cx="369566" cy="308274"/>
          </a:xfrm>
          <a:prstGeom prst="line">
            <a:avLst/>
          </a:prstGeom>
          <a:solidFill>
            <a:srgbClr val="C0C0C0"/>
          </a:solidFill>
          <a:ln w="19050" cap="flat" cmpd="sng" algn="ctr">
            <a:solidFill>
              <a:schemeClr val="accent6"/>
            </a:solidFill>
            <a:prstDash val="solid"/>
            <a:round/>
            <a:headEnd type="none" w="sm" len="sm"/>
            <a:tailEnd type="none" w="sm" len="sm"/>
          </a:ln>
          <a:effectLst/>
        </p:spPr>
      </p:cxnSp>
      <p:cxnSp>
        <p:nvCxnSpPr>
          <p:cNvPr id="555" name="직선 연결선 554"/>
          <p:cNvCxnSpPr/>
          <p:nvPr/>
        </p:nvCxnSpPr>
        <p:spPr bwMode="auto">
          <a:xfrm>
            <a:off x="3750535" y="4565445"/>
            <a:ext cx="396183" cy="343145"/>
          </a:xfrm>
          <a:prstGeom prst="line">
            <a:avLst/>
          </a:prstGeom>
          <a:solidFill>
            <a:srgbClr val="C0C0C0"/>
          </a:solidFill>
          <a:ln w="19050" cap="flat" cmpd="sng" algn="ctr">
            <a:solidFill>
              <a:schemeClr val="accent6"/>
            </a:solidFill>
            <a:prstDash val="solid"/>
            <a:round/>
            <a:headEnd type="none" w="sm" len="sm"/>
            <a:tailEnd type="none" w="sm" len="sm"/>
          </a:ln>
          <a:effectLst/>
        </p:spPr>
      </p:cxnSp>
      <p:cxnSp>
        <p:nvCxnSpPr>
          <p:cNvPr id="556" name="직선 연결선 555"/>
          <p:cNvCxnSpPr/>
          <p:nvPr/>
        </p:nvCxnSpPr>
        <p:spPr bwMode="auto">
          <a:xfrm flipV="1">
            <a:off x="2575386" y="4570514"/>
            <a:ext cx="402111" cy="327539"/>
          </a:xfrm>
          <a:prstGeom prst="line">
            <a:avLst/>
          </a:prstGeom>
          <a:solidFill>
            <a:srgbClr val="C0C0C0"/>
          </a:solidFill>
          <a:ln w="19050" cap="flat" cmpd="sng" algn="ctr">
            <a:solidFill>
              <a:schemeClr val="accent6"/>
            </a:solidFill>
            <a:prstDash val="solid"/>
            <a:round/>
            <a:headEnd type="none" w="sm" len="sm"/>
            <a:tailEnd type="none" w="sm" len="sm"/>
          </a:ln>
          <a:effectLst/>
        </p:spPr>
      </p:cxnSp>
      <p:cxnSp>
        <p:nvCxnSpPr>
          <p:cNvPr id="557" name="직선 연결선 556"/>
          <p:cNvCxnSpPr/>
          <p:nvPr/>
        </p:nvCxnSpPr>
        <p:spPr bwMode="auto">
          <a:xfrm>
            <a:off x="2977497" y="4566324"/>
            <a:ext cx="397122" cy="340441"/>
          </a:xfrm>
          <a:prstGeom prst="line">
            <a:avLst/>
          </a:prstGeom>
          <a:solidFill>
            <a:srgbClr val="C0C0C0"/>
          </a:solidFill>
          <a:ln w="19050" cap="flat" cmpd="sng" algn="ctr">
            <a:solidFill>
              <a:schemeClr val="accent6"/>
            </a:solidFill>
            <a:prstDash val="solid"/>
            <a:round/>
            <a:headEnd type="none" w="sm" len="sm"/>
            <a:tailEnd type="none" w="sm" len="sm"/>
          </a:ln>
          <a:effectLst/>
        </p:spPr>
      </p:cxnSp>
      <p:cxnSp>
        <p:nvCxnSpPr>
          <p:cNvPr id="558" name="직선 연결선 557"/>
          <p:cNvCxnSpPr/>
          <p:nvPr/>
        </p:nvCxnSpPr>
        <p:spPr bwMode="auto">
          <a:xfrm flipV="1">
            <a:off x="3367721" y="4565445"/>
            <a:ext cx="382814" cy="343144"/>
          </a:xfrm>
          <a:prstGeom prst="line">
            <a:avLst/>
          </a:prstGeom>
          <a:solidFill>
            <a:srgbClr val="C0C0C0"/>
          </a:solidFill>
          <a:ln w="19050" cap="flat" cmpd="sng" algn="ctr">
            <a:solidFill>
              <a:schemeClr val="accent6"/>
            </a:solidFill>
            <a:prstDash val="solid"/>
            <a:round/>
            <a:headEnd type="none" w="sm" len="sm"/>
            <a:tailEnd type="none" w="sm" len="sm"/>
          </a:ln>
          <a:effectLst/>
        </p:spPr>
      </p:cxnSp>
      <p:cxnSp>
        <p:nvCxnSpPr>
          <p:cNvPr id="559" name="직선 연결선 558"/>
          <p:cNvCxnSpPr/>
          <p:nvPr/>
        </p:nvCxnSpPr>
        <p:spPr bwMode="auto">
          <a:xfrm flipV="1">
            <a:off x="4136276" y="4749581"/>
            <a:ext cx="183973" cy="142439"/>
          </a:xfrm>
          <a:prstGeom prst="line">
            <a:avLst/>
          </a:prstGeom>
          <a:solidFill>
            <a:srgbClr val="C0C0C0"/>
          </a:solidFill>
          <a:ln w="19050" cap="flat" cmpd="sng" algn="ctr">
            <a:solidFill>
              <a:schemeClr val="accent6"/>
            </a:solidFill>
            <a:prstDash val="solid"/>
            <a:round/>
            <a:headEnd type="none" w="sm" len="sm"/>
            <a:tailEnd type="none" w="sm" len="sm"/>
          </a:ln>
          <a:effectLst/>
        </p:spPr>
      </p:cxnSp>
      <p:sp>
        <p:nvSpPr>
          <p:cNvPr id="297" name="자유형 296"/>
          <p:cNvSpPr/>
          <p:nvPr/>
        </p:nvSpPr>
        <p:spPr bwMode="auto">
          <a:xfrm>
            <a:off x="1800291" y="5526962"/>
            <a:ext cx="409575" cy="114142"/>
          </a:xfrm>
          <a:custGeom>
            <a:avLst/>
            <a:gdLst>
              <a:gd name="connsiteX0" fmla="*/ 0 w 409575"/>
              <a:gd name="connsiteY0" fmla="*/ 0 h 138112"/>
              <a:gd name="connsiteX1" fmla="*/ 209550 w 409575"/>
              <a:gd name="connsiteY1" fmla="*/ 138112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0"/>
                </a:moveTo>
                <a:cubicBezTo>
                  <a:pt x="70644" y="69056"/>
                  <a:pt x="141288" y="138112"/>
                  <a:pt x="209550" y="138112"/>
                </a:cubicBezTo>
                <a:cubicBezTo>
                  <a:pt x="277812" y="138112"/>
                  <a:pt x="343693" y="69056"/>
                  <a:pt x="409575" y="0"/>
                </a:cubicBezTo>
              </a:path>
            </a:pathLst>
          </a:custGeom>
          <a:noFill/>
          <a:ln w="19050"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565" name="자유형 564"/>
          <p:cNvSpPr/>
          <p:nvPr/>
        </p:nvSpPr>
        <p:spPr bwMode="auto">
          <a:xfrm flipV="1">
            <a:off x="2203481" y="5414920"/>
            <a:ext cx="372341" cy="114142"/>
          </a:xfrm>
          <a:custGeom>
            <a:avLst/>
            <a:gdLst>
              <a:gd name="connsiteX0" fmla="*/ 0 w 409575"/>
              <a:gd name="connsiteY0" fmla="*/ 0 h 138112"/>
              <a:gd name="connsiteX1" fmla="*/ 209550 w 409575"/>
              <a:gd name="connsiteY1" fmla="*/ 138112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0"/>
                </a:moveTo>
                <a:cubicBezTo>
                  <a:pt x="70644" y="69056"/>
                  <a:pt x="141288" y="138112"/>
                  <a:pt x="209550" y="138112"/>
                </a:cubicBezTo>
                <a:cubicBezTo>
                  <a:pt x="277812" y="138112"/>
                  <a:pt x="343693" y="69056"/>
                  <a:pt x="409575" y="0"/>
                </a:cubicBezTo>
              </a:path>
            </a:pathLst>
          </a:custGeom>
          <a:noFill/>
          <a:ln w="19050"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570" name="자유형 569"/>
          <p:cNvSpPr/>
          <p:nvPr/>
        </p:nvSpPr>
        <p:spPr bwMode="auto">
          <a:xfrm>
            <a:off x="2569544" y="5522055"/>
            <a:ext cx="409575" cy="114142"/>
          </a:xfrm>
          <a:custGeom>
            <a:avLst/>
            <a:gdLst>
              <a:gd name="connsiteX0" fmla="*/ 0 w 409575"/>
              <a:gd name="connsiteY0" fmla="*/ 0 h 138112"/>
              <a:gd name="connsiteX1" fmla="*/ 209550 w 409575"/>
              <a:gd name="connsiteY1" fmla="*/ 138112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0"/>
                </a:moveTo>
                <a:cubicBezTo>
                  <a:pt x="70644" y="69056"/>
                  <a:pt x="141288" y="138112"/>
                  <a:pt x="209550" y="138112"/>
                </a:cubicBezTo>
                <a:cubicBezTo>
                  <a:pt x="277812" y="138112"/>
                  <a:pt x="343693" y="69056"/>
                  <a:pt x="409575" y="0"/>
                </a:cubicBezTo>
              </a:path>
            </a:pathLst>
          </a:custGeom>
          <a:noFill/>
          <a:ln w="19050"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571" name="자유형 570"/>
          <p:cNvSpPr/>
          <p:nvPr/>
        </p:nvSpPr>
        <p:spPr bwMode="auto">
          <a:xfrm flipV="1">
            <a:off x="2972734" y="5410013"/>
            <a:ext cx="372341" cy="114142"/>
          </a:xfrm>
          <a:custGeom>
            <a:avLst/>
            <a:gdLst>
              <a:gd name="connsiteX0" fmla="*/ 0 w 409575"/>
              <a:gd name="connsiteY0" fmla="*/ 0 h 138112"/>
              <a:gd name="connsiteX1" fmla="*/ 209550 w 409575"/>
              <a:gd name="connsiteY1" fmla="*/ 138112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0"/>
                </a:moveTo>
                <a:cubicBezTo>
                  <a:pt x="70644" y="69056"/>
                  <a:pt x="141288" y="138112"/>
                  <a:pt x="209550" y="138112"/>
                </a:cubicBezTo>
                <a:cubicBezTo>
                  <a:pt x="277812" y="138112"/>
                  <a:pt x="343693" y="69056"/>
                  <a:pt x="409575" y="0"/>
                </a:cubicBezTo>
              </a:path>
            </a:pathLst>
          </a:custGeom>
          <a:noFill/>
          <a:ln w="19050"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572" name="자유형 571"/>
          <p:cNvSpPr/>
          <p:nvPr/>
        </p:nvSpPr>
        <p:spPr bwMode="auto">
          <a:xfrm>
            <a:off x="3340906" y="5522055"/>
            <a:ext cx="409575" cy="114142"/>
          </a:xfrm>
          <a:custGeom>
            <a:avLst/>
            <a:gdLst>
              <a:gd name="connsiteX0" fmla="*/ 0 w 409575"/>
              <a:gd name="connsiteY0" fmla="*/ 0 h 138112"/>
              <a:gd name="connsiteX1" fmla="*/ 209550 w 409575"/>
              <a:gd name="connsiteY1" fmla="*/ 138112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0"/>
                </a:moveTo>
                <a:cubicBezTo>
                  <a:pt x="70644" y="69056"/>
                  <a:pt x="141288" y="138112"/>
                  <a:pt x="209550" y="138112"/>
                </a:cubicBezTo>
                <a:cubicBezTo>
                  <a:pt x="277812" y="138112"/>
                  <a:pt x="343693" y="69056"/>
                  <a:pt x="409575" y="0"/>
                </a:cubicBezTo>
              </a:path>
            </a:pathLst>
          </a:custGeom>
          <a:noFill/>
          <a:ln w="19050"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573" name="자유형 572"/>
          <p:cNvSpPr/>
          <p:nvPr/>
        </p:nvSpPr>
        <p:spPr bwMode="auto">
          <a:xfrm flipV="1">
            <a:off x="3744096" y="5410013"/>
            <a:ext cx="372341" cy="114142"/>
          </a:xfrm>
          <a:custGeom>
            <a:avLst/>
            <a:gdLst>
              <a:gd name="connsiteX0" fmla="*/ 0 w 409575"/>
              <a:gd name="connsiteY0" fmla="*/ 0 h 138112"/>
              <a:gd name="connsiteX1" fmla="*/ 209550 w 409575"/>
              <a:gd name="connsiteY1" fmla="*/ 138112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0"/>
                </a:moveTo>
                <a:cubicBezTo>
                  <a:pt x="70644" y="69056"/>
                  <a:pt x="141288" y="138112"/>
                  <a:pt x="209550" y="138112"/>
                </a:cubicBezTo>
                <a:cubicBezTo>
                  <a:pt x="277812" y="138112"/>
                  <a:pt x="343693" y="69056"/>
                  <a:pt x="409575" y="0"/>
                </a:cubicBezTo>
              </a:path>
            </a:pathLst>
          </a:custGeom>
          <a:noFill/>
          <a:ln w="19050"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cxnSp>
        <p:nvCxnSpPr>
          <p:cNvPr id="591" name="직선 연결선 590"/>
          <p:cNvCxnSpPr/>
          <p:nvPr/>
        </p:nvCxnSpPr>
        <p:spPr bwMode="auto">
          <a:xfrm>
            <a:off x="2976481" y="2380158"/>
            <a:ext cx="0" cy="399577"/>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592" name="직선 연결선 591"/>
          <p:cNvCxnSpPr/>
          <p:nvPr/>
        </p:nvCxnSpPr>
        <p:spPr bwMode="auto">
          <a:xfrm>
            <a:off x="2577770" y="2367247"/>
            <a:ext cx="0" cy="410860"/>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593" name="직선 연결선 592"/>
          <p:cNvCxnSpPr/>
          <p:nvPr/>
        </p:nvCxnSpPr>
        <p:spPr bwMode="auto">
          <a:xfrm>
            <a:off x="2570623" y="2377756"/>
            <a:ext cx="399399" cy="0"/>
          </a:xfrm>
          <a:prstGeom prst="line">
            <a:avLst/>
          </a:prstGeom>
          <a:solidFill>
            <a:srgbClr val="C0C0C0"/>
          </a:solidFill>
          <a:ln w="19050" cap="flat" cmpd="sng" algn="ctr">
            <a:solidFill>
              <a:srgbClr val="FD0000"/>
            </a:solidFill>
            <a:prstDash val="solid"/>
            <a:round/>
            <a:headEnd type="none" w="sm" len="sm"/>
            <a:tailEnd type="none" w="sm" len="sm"/>
          </a:ln>
          <a:effectLst/>
        </p:spPr>
      </p:cxnSp>
      <p:cxnSp>
        <p:nvCxnSpPr>
          <p:cNvPr id="594" name="직선 연결선 593"/>
          <p:cNvCxnSpPr/>
          <p:nvPr/>
        </p:nvCxnSpPr>
        <p:spPr bwMode="auto">
          <a:xfrm>
            <a:off x="4134607" y="2376771"/>
            <a:ext cx="0" cy="410860"/>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595" name="직선 연결선 594"/>
          <p:cNvCxnSpPr/>
          <p:nvPr/>
        </p:nvCxnSpPr>
        <p:spPr bwMode="auto">
          <a:xfrm>
            <a:off x="4140164" y="2386552"/>
            <a:ext cx="247330" cy="0"/>
          </a:xfrm>
          <a:prstGeom prst="line">
            <a:avLst/>
          </a:prstGeom>
          <a:solidFill>
            <a:srgbClr val="C0C0C0"/>
          </a:solidFill>
          <a:ln w="19050" cap="flat" cmpd="sng" algn="ctr">
            <a:solidFill>
              <a:srgbClr val="FF0000"/>
            </a:solidFill>
            <a:prstDash val="solid"/>
            <a:round/>
            <a:headEnd type="none" w="sm" len="sm"/>
            <a:tailEnd type="none" w="sm" len="sm"/>
          </a:ln>
          <a:effectLst/>
        </p:spPr>
      </p:cxnSp>
      <p:sp>
        <p:nvSpPr>
          <p:cNvPr id="640" name="TextBox 639"/>
          <p:cNvSpPr txBox="1"/>
          <p:nvPr/>
        </p:nvSpPr>
        <p:spPr>
          <a:xfrm>
            <a:off x="1435738" y="4262899"/>
            <a:ext cx="50348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C</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641" name="TextBox 640"/>
          <p:cNvSpPr txBox="1"/>
          <p:nvPr/>
        </p:nvSpPr>
        <p:spPr>
          <a:xfrm>
            <a:off x="1275409" y="5085184"/>
            <a:ext cx="591233"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v</a:t>
            </a:r>
            <a:r>
              <a:rPr lang="en-US" altLang="ko-KR" sz="1000" b="1" baseline="-25000" smtClean="0">
                <a:solidFill>
                  <a:schemeClr val="bg2"/>
                </a:solidFill>
                <a:latin typeface="맑은 고딕" panose="020B0503020000020004" pitchFamily="50" charset="-127"/>
                <a:ea typeface="맑은 고딕" panose="020B0503020000020004" pitchFamily="50" charset="-127"/>
              </a:rPr>
              <a:t>O</a:t>
            </a:r>
            <a:r>
              <a:rPr lang="en-US" altLang="ko-KR" sz="1000" b="1" smtClean="0">
                <a:solidFill>
                  <a:schemeClr val="bg2"/>
                </a:solidFill>
                <a:latin typeface="맑은 고딕" panose="020B0503020000020004" pitchFamily="50" charset="-127"/>
                <a:ea typeface="맑은 고딕" panose="020B0503020000020004" pitchFamily="50" charset="-127"/>
              </a:rPr>
              <a:t>-V</a:t>
            </a:r>
            <a:r>
              <a:rPr lang="en-US" altLang="ko-KR" sz="1000" b="1" baseline="-25000" smtClean="0">
                <a:solidFill>
                  <a:schemeClr val="bg2"/>
                </a:solidFill>
                <a:latin typeface="맑은 고딕" panose="020B0503020000020004" pitchFamily="50" charset="-127"/>
                <a:ea typeface="맑은 고딕" panose="020B0503020000020004" pitchFamily="50" charset="-127"/>
              </a:rPr>
              <a:t>O</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642" name="직선 화살표 연결선 641"/>
          <p:cNvCxnSpPr/>
          <p:nvPr/>
        </p:nvCxnSpPr>
        <p:spPr bwMode="auto">
          <a:xfrm>
            <a:off x="1804972" y="4581128"/>
            <a:ext cx="117342"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cxnSp>
        <p:nvCxnSpPr>
          <p:cNvPr id="643" name="직선 화살표 연결선 642"/>
          <p:cNvCxnSpPr/>
          <p:nvPr/>
        </p:nvCxnSpPr>
        <p:spPr bwMode="auto">
          <a:xfrm>
            <a:off x="1803303" y="4910688"/>
            <a:ext cx="117407"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645" name="TextBox 644"/>
              <p:cNvSpPr txBox="1"/>
              <p:nvPr/>
            </p:nvSpPr>
            <p:spPr>
              <a:xfrm>
                <a:off x="381688" y="4352404"/>
                <a:ext cx="1682484" cy="402482"/>
              </a:xfrm>
              <a:prstGeom prst="rect">
                <a:avLst/>
              </a:prstGeom>
              <a:noFill/>
            </p:spPr>
            <p:txBody>
              <a:bodyPr wrap="square" rtlCol="0">
                <a:spAutoFit/>
              </a:bodyPr>
              <a:lstStyle/>
              <a:p>
                <a:pPr algn="ctr"/>
                <a14:m>
                  <m:oMath xmlns:m="http://schemas.openxmlformats.org/officeDocument/2006/math">
                    <m:f>
                      <m:fPr>
                        <m:ctrlPr>
                          <a:rPr lang="en-US" altLang="ko-KR" sz="1400" b="1" i="1" smtClean="0">
                            <a:solidFill>
                              <a:schemeClr val="bg2"/>
                            </a:solidFill>
                            <a:latin typeface="Cambria Math"/>
                            <a:ea typeface="맑은 고딕" panose="020B0503020000020004" pitchFamily="50" charset="-127"/>
                          </a:rPr>
                        </m:ctrlPr>
                      </m:fPr>
                      <m:num>
                        <m:r>
                          <a:rPr lang="en-US" altLang="ko-KR" sz="1400" b="1" i="1" smtClean="0">
                            <a:solidFill>
                              <a:schemeClr val="bg2"/>
                            </a:solidFill>
                            <a:latin typeface="Cambria Math"/>
                            <a:ea typeface="맑은 고딕" panose="020B0503020000020004" pitchFamily="50" charset="-127"/>
                          </a:rPr>
                          <m:t>𝟏</m:t>
                        </m:r>
                      </m:num>
                      <m:den>
                        <m:r>
                          <a:rPr lang="en-US" altLang="ko-KR" sz="1400" b="1" i="1" smtClean="0">
                            <a:solidFill>
                              <a:schemeClr val="bg2"/>
                            </a:solidFill>
                            <a:latin typeface="Cambria Math"/>
                            <a:ea typeface="맑은 고딕" panose="020B0503020000020004" pitchFamily="50" charset="-127"/>
                          </a:rPr>
                          <m:t>𝟐</m:t>
                        </m:r>
                      </m:den>
                    </m:f>
                  </m:oMath>
                </a14:m>
                <a:r>
                  <a:rPr lang="en-US" altLang="ko-KR" sz="1000" b="1" smtClean="0">
                    <a:solidFill>
                      <a:schemeClr val="bg2"/>
                    </a:solidFill>
                    <a:latin typeface="맑은 고딕" panose="020B0503020000020004" pitchFamily="50" charset="-127"/>
                    <a:ea typeface="맑은 고딕" panose="020B0503020000020004" pitchFamily="50" charset="-127"/>
                  </a:rPr>
                  <a:t>(I_</a:t>
                </a:r>
                <a:r>
                  <a:rPr lang="en-US" altLang="ko-KR" sz="1000" b="1" baseline="-25000" smtClean="0">
                    <a:solidFill>
                      <a:schemeClr val="bg2"/>
                    </a:solidFill>
                    <a:latin typeface="맑은 고딕" panose="020B0503020000020004" pitchFamily="50" charset="-127"/>
                    <a:ea typeface="맑은 고딕" panose="020B0503020000020004" pitchFamily="50" charset="-127"/>
                  </a:rPr>
                  <a:t>T_MAX</a:t>
                </a:r>
                <a:r>
                  <a:rPr lang="en-US" altLang="ko-KR" sz="1000" b="1">
                    <a:solidFill>
                      <a:schemeClr val="bg2"/>
                    </a:solidFill>
                    <a:latin typeface="맑은 고딕" panose="020B0503020000020004" pitchFamily="50" charset="-127"/>
                    <a:ea typeface="맑은 고딕" panose="020B0503020000020004" pitchFamily="50" charset="-127"/>
                  </a:rPr>
                  <a:t> </a:t>
                </a:r>
                <a:r>
                  <a:rPr lang="en-US" altLang="ko-KR" sz="1000" b="1" smtClean="0">
                    <a:solidFill>
                      <a:schemeClr val="bg2"/>
                    </a:solidFill>
                    <a:latin typeface="맑은 고딕" panose="020B0503020000020004" pitchFamily="50" charset="-127"/>
                    <a:ea typeface="맑은 고딕" panose="020B0503020000020004" pitchFamily="50" charset="-127"/>
                  </a:rPr>
                  <a:t>-I_</a:t>
                </a:r>
                <a:r>
                  <a:rPr lang="en-US" altLang="ko-KR" sz="1000" b="1" baseline="-25000" smtClean="0">
                    <a:solidFill>
                      <a:schemeClr val="bg2"/>
                    </a:solidFill>
                    <a:latin typeface="맑은 고딕" panose="020B0503020000020004" pitchFamily="50" charset="-127"/>
                    <a:ea typeface="맑은 고딕" panose="020B0503020000020004" pitchFamily="50" charset="-127"/>
                  </a:rPr>
                  <a:t>T_MAX</a:t>
                </a:r>
                <a:r>
                  <a:rPr lang="en-US" altLang="ko-KR" sz="1000" b="1" smtClean="0">
                    <a:solidFill>
                      <a:schemeClr val="bg2"/>
                    </a:solidFill>
                    <a:latin typeface="맑은 고딕" panose="020B0503020000020004" pitchFamily="50" charset="-127"/>
                    <a:ea typeface="맑은 고딕" panose="020B0503020000020004" pitchFamily="50" charset="-127"/>
                  </a:rPr>
                  <a:t>)</a:t>
                </a:r>
                <a:endParaRPr lang="en-US" altLang="ko-KR" sz="1000" b="1">
                  <a:solidFill>
                    <a:schemeClr val="bg2"/>
                  </a:solidFill>
                  <a:latin typeface="맑은 고딕" panose="020B0503020000020004" pitchFamily="50" charset="-127"/>
                  <a:ea typeface="맑은 고딕" panose="020B0503020000020004" pitchFamily="50" charset="-127"/>
                </a:endParaRPr>
              </a:p>
            </p:txBody>
          </p:sp>
        </mc:Choice>
        <mc:Fallback xmlns="">
          <p:sp>
            <p:nvSpPr>
              <p:cNvPr id="645" name="TextBox 644"/>
              <p:cNvSpPr txBox="1">
                <a:spLocks noRot="1" noChangeAspect="1" noMove="1" noResize="1" noEditPoints="1" noAdjustHandles="1" noChangeArrowheads="1" noChangeShapeType="1" noTextEdit="1"/>
              </p:cNvSpPr>
              <p:nvPr/>
            </p:nvSpPr>
            <p:spPr>
              <a:xfrm>
                <a:off x="381688" y="4352404"/>
                <a:ext cx="1682484" cy="402482"/>
              </a:xfrm>
              <a:prstGeom prst="rect">
                <a:avLst/>
              </a:prstGeom>
              <a:blipFill rotWithShape="1">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6" name="TextBox 645"/>
              <p:cNvSpPr txBox="1"/>
              <p:nvPr/>
            </p:nvSpPr>
            <p:spPr>
              <a:xfrm>
                <a:off x="344488" y="4682702"/>
                <a:ext cx="1682484" cy="402482"/>
              </a:xfrm>
              <a:prstGeom prst="rect">
                <a:avLst/>
              </a:prstGeom>
              <a:noFill/>
            </p:spPr>
            <p:txBody>
              <a:bodyPr wrap="square" rtlCol="0">
                <a:spAutoFit/>
              </a:bodyPr>
              <a:lstStyle/>
              <a:p>
                <a:pPr algn="ctr"/>
                <a:r>
                  <a:rPr lang="en-US" altLang="ko-KR" sz="1400" b="1" smtClean="0">
                    <a:solidFill>
                      <a:schemeClr val="bg2"/>
                    </a:solidFill>
                    <a:ea typeface="맑은 고딕" panose="020B0503020000020004" pitchFamily="50" charset="-127"/>
                  </a:rPr>
                  <a:t>- </a:t>
                </a:r>
                <a14:m>
                  <m:oMath xmlns:m="http://schemas.openxmlformats.org/officeDocument/2006/math">
                    <m:f>
                      <m:fPr>
                        <m:ctrlPr>
                          <a:rPr lang="en-US" altLang="ko-KR" sz="1400" b="1" i="1" smtClean="0">
                            <a:solidFill>
                              <a:schemeClr val="bg2"/>
                            </a:solidFill>
                            <a:latin typeface="Cambria Math"/>
                            <a:ea typeface="맑은 고딕" panose="020B0503020000020004" pitchFamily="50" charset="-127"/>
                          </a:rPr>
                        </m:ctrlPr>
                      </m:fPr>
                      <m:num>
                        <m:r>
                          <a:rPr lang="en-US" altLang="ko-KR" sz="1400" b="1" i="1" smtClean="0">
                            <a:solidFill>
                              <a:schemeClr val="bg2"/>
                            </a:solidFill>
                            <a:latin typeface="Cambria Math"/>
                            <a:ea typeface="맑은 고딕" panose="020B0503020000020004" pitchFamily="50" charset="-127"/>
                          </a:rPr>
                          <m:t>𝟏</m:t>
                        </m:r>
                      </m:num>
                      <m:den>
                        <m:r>
                          <a:rPr lang="en-US" altLang="ko-KR" sz="1400" b="1" i="1" smtClean="0">
                            <a:solidFill>
                              <a:schemeClr val="bg2"/>
                            </a:solidFill>
                            <a:latin typeface="Cambria Math"/>
                            <a:ea typeface="맑은 고딕" panose="020B0503020000020004" pitchFamily="50" charset="-127"/>
                          </a:rPr>
                          <m:t>𝟐</m:t>
                        </m:r>
                      </m:den>
                    </m:f>
                  </m:oMath>
                </a14:m>
                <a:r>
                  <a:rPr lang="en-US" altLang="ko-KR" sz="1000" b="1" smtClean="0">
                    <a:solidFill>
                      <a:schemeClr val="bg2"/>
                    </a:solidFill>
                    <a:latin typeface="맑은 고딕" panose="020B0503020000020004" pitchFamily="50" charset="-127"/>
                    <a:ea typeface="맑은 고딕" panose="020B0503020000020004" pitchFamily="50" charset="-127"/>
                  </a:rPr>
                  <a:t>(I_</a:t>
                </a:r>
                <a:r>
                  <a:rPr lang="en-US" altLang="ko-KR" sz="1000" b="1" baseline="-25000" smtClean="0">
                    <a:solidFill>
                      <a:schemeClr val="bg2"/>
                    </a:solidFill>
                    <a:latin typeface="맑은 고딕" panose="020B0503020000020004" pitchFamily="50" charset="-127"/>
                    <a:ea typeface="맑은 고딕" panose="020B0503020000020004" pitchFamily="50" charset="-127"/>
                  </a:rPr>
                  <a:t>T_MAX</a:t>
                </a:r>
                <a:r>
                  <a:rPr lang="en-US" altLang="ko-KR" sz="1000" b="1">
                    <a:solidFill>
                      <a:schemeClr val="bg2"/>
                    </a:solidFill>
                    <a:latin typeface="맑은 고딕" panose="020B0503020000020004" pitchFamily="50" charset="-127"/>
                    <a:ea typeface="맑은 고딕" panose="020B0503020000020004" pitchFamily="50" charset="-127"/>
                  </a:rPr>
                  <a:t> </a:t>
                </a:r>
                <a:r>
                  <a:rPr lang="en-US" altLang="ko-KR" sz="1000" b="1" smtClean="0">
                    <a:solidFill>
                      <a:schemeClr val="bg2"/>
                    </a:solidFill>
                    <a:latin typeface="맑은 고딕" panose="020B0503020000020004" pitchFamily="50" charset="-127"/>
                    <a:ea typeface="맑은 고딕" panose="020B0503020000020004" pitchFamily="50" charset="-127"/>
                  </a:rPr>
                  <a:t>-I_</a:t>
                </a:r>
                <a:r>
                  <a:rPr lang="en-US" altLang="ko-KR" sz="1000" b="1" baseline="-25000" smtClean="0">
                    <a:solidFill>
                      <a:schemeClr val="bg2"/>
                    </a:solidFill>
                    <a:latin typeface="맑은 고딕" panose="020B0503020000020004" pitchFamily="50" charset="-127"/>
                    <a:ea typeface="맑은 고딕" panose="020B0503020000020004" pitchFamily="50" charset="-127"/>
                  </a:rPr>
                  <a:t>T_MAX</a:t>
                </a:r>
                <a:r>
                  <a:rPr lang="en-US" altLang="ko-KR" sz="1000" b="1" smtClean="0">
                    <a:solidFill>
                      <a:schemeClr val="bg2"/>
                    </a:solidFill>
                    <a:latin typeface="맑은 고딕" panose="020B0503020000020004" pitchFamily="50" charset="-127"/>
                    <a:ea typeface="맑은 고딕" panose="020B0503020000020004" pitchFamily="50" charset="-127"/>
                  </a:rPr>
                  <a:t>)</a:t>
                </a:r>
                <a:endParaRPr lang="en-US" altLang="ko-KR" sz="1000" b="1">
                  <a:solidFill>
                    <a:schemeClr val="bg2"/>
                  </a:solidFill>
                  <a:latin typeface="맑은 고딕" panose="020B0503020000020004" pitchFamily="50" charset="-127"/>
                  <a:ea typeface="맑은 고딕" panose="020B0503020000020004" pitchFamily="50" charset="-127"/>
                </a:endParaRPr>
              </a:p>
            </p:txBody>
          </p:sp>
        </mc:Choice>
        <mc:Fallback xmlns="">
          <p:sp>
            <p:nvSpPr>
              <p:cNvPr id="646" name="TextBox 645"/>
              <p:cNvSpPr txBox="1">
                <a:spLocks noRot="1" noChangeAspect="1" noMove="1" noResize="1" noEditPoints="1" noAdjustHandles="1" noChangeArrowheads="1" noChangeShapeType="1" noTextEdit="1"/>
              </p:cNvSpPr>
              <p:nvPr/>
            </p:nvSpPr>
            <p:spPr>
              <a:xfrm>
                <a:off x="344488" y="4682702"/>
                <a:ext cx="1682484" cy="402482"/>
              </a:xfrm>
              <a:prstGeom prst="rect">
                <a:avLst/>
              </a:prstGeom>
              <a:blipFill rotWithShape="1">
                <a:blip r:embed="rId4"/>
                <a:stretch>
                  <a:fillRect b="-3030"/>
                </a:stretch>
              </a:blipFill>
            </p:spPr>
            <p:txBody>
              <a:bodyPr/>
              <a:lstStyle/>
              <a:p>
                <a:r>
                  <a:rPr lang="ko-KR" altLang="en-US">
                    <a:noFill/>
                  </a:rPr>
                  <a:t> </a:t>
                </a:r>
              </a:p>
            </p:txBody>
          </p:sp>
        </mc:Fallback>
      </mc:AlternateContent>
      <p:sp>
        <p:nvSpPr>
          <p:cNvPr id="648" name="TextBox 647"/>
          <p:cNvSpPr txBox="1"/>
          <p:nvPr/>
        </p:nvSpPr>
        <p:spPr>
          <a:xfrm>
            <a:off x="1206115" y="5396076"/>
            <a:ext cx="591233"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ΔV</a:t>
            </a:r>
            <a:r>
              <a:rPr lang="en-US" altLang="ko-KR" sz="1000" b="1" baseline="-25000" smtClean="0">
                <a:solidFill>
                  <a:schemeClr val="bg2"/>
                </a:solidFill>
                <a:latin typeface="맑은 고딕" panose="020B0503020000020004" pitchFamily="50" charset="-127"/>
                <a:ea typeface="맑은 고딕" panose="020B0503020000020004" pitchFamily="50" charset="-127"/>
              </a:rPr>
              <a:t>O</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649" name="직선 화살표 연결선 648"/>
          <p:cNvCxnSpPr/>
          <p:nvPr/>
        </p:nvCxnSpPr>
        <p:spPr bwMode="auto">
          <a:xfrm>
            <a:off x="1630911" y="5417666"/>
            <a:ext cx="283779"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cxnSp>
        <p:nvCxnSpPr>
          <p:cNvPr id="650" name="직선 화살표 연결선 649"/>
          <p:cNvCxnSpPr/>
          <p:nvPr/>
        </p:nvCxnSpPr>
        <p:spPr bwMode="auto">
          <a:xfrm>
            <a:off x="1630911" y="5635848"/>
            <a:ext cx="283844"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cxnSp>
        <p:nvCxnSpPr>
          <p:cNvPr id="325" name="직선 화살표 연결선 324"/>
          <p:cNvCxnSpPr/>
          <p:nvPr/>
        </p:nvCxnSpPr>
        <p:spPr bwMode="auto">
          <a:xfrm>
            <a:off x="1687480" y="5417666"/>
            <a:ext cx="0" cy="198633"/>
          </a:xfrm>
          <a:prstGeom prst="straightConnector1">
            <a:avLst/>
          </a:prstGeom>
          <a:solidFill>
            <a:srgbClr val="C0C0C0"/>
          </a:solidFill>
          <a:ln w="9525" cap="flat" cmpd="sng" algn="ctr">
            <a:solidFill>
              <a:schemeClr val="bg2"/>
            </a:solidFill>
            <a:prstDash val="solid"/>
            <a:round/>
            <a:headEnd type="stealth" w="med" len="med"/>
            <a:tailEnd type="stealth" w="med" len="med"/>
          </a:ln>
          <a:effectLst/>
        </p:spPr>
      </p:cxnSp>
      <p:cxnSp>
        <p:nvCxnSpPr>
          <p:cNvPr id="674" name="직선 연결선 673"/>
          <p:cNvCxnSpPr/>
          <p:nvPr/>
        </p:nvCxnSpPr>
        <p:spPr bwMode="auto">
          <a:xfrm flipV="1">
            <a:off x="3341205" y="3097053"/>
            <a:ext cx="410679" cy="212829"/>
          </a:xfrm>
          <a:prstGeom prst="line">
            <a:avLst/>
          </a:prstGeom>
          <a:solidFill>
            <a:srgbClr val="C0C0C0"/>
          </a:solidFill>
          <a:ln w="19050" cap="flat" cmpd="sng" algn="ctr">
            <a:solidFill>
              <a:srgbClr val="0000FF"/>
            </a:solidFill>
            <a:prstDash val="solid"/>
            <a:round/>
            <a:headEnd type="none" w="sm" len="sm"/>
            <a:tailEnd type="none" w="sm" len="sm"/>
          </a:ln>
          <a:effectLst/>
        </p:spPr>
      </p:cxnSp>
      <mc:AlternateContent xmlns:mc="http://schemas.openxmlformats.org/markup-compatibility/2006" xmlns:a14="http://schemas.microsoft.com/office/drawing/2010/main">
        <mc:Choice Requires="a14">
          <p:sp>
            <p:nvSpPr>
              <p:cNvPr id="128" name="TextBox 127"/>
              <p:cNvSpPr txBox="1"/>
              <p:nvPr/>
            </p:nvSpPr>
            <p:spPr>
              <a:xfrm>
                <a:off x="5313040" y="3934814"/>
                <a:ext cx="4464496" cy="2068002"/>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altLang="ko-KR" sz="1600" b="1" i="1" smtClean="0">
                              <a:solidFill>
                                <a:schemeClr val="bg2"/>
                              </a:solidFill>
                              <a:latin typeface="Cambria Math"/>
                            </a:rPr>
                          </m:ctrlPr>
                        </m:sSubPr>
                        <m:e>
                          <m:r>
                            <a:rPr lang="en-US" altLang="ko-KR" sz="1600" b="1" i="1">
                              <a:solidFill>
                                <a:schemeClr val="bg2"/>
                              </a:solidFill>
                              <a:latin typeface="Cambria Math"/>
                              <a:ea typeface="Cambria Math"/>
                            </a:rPr>
                            <m:t>∆</m:t>
                          </m:r>
                          <m:r>
                            <a:rPr lang="en-US" altLang="ko-KR" sz="1600" b="1" i="1">
                              <a:solidFill>
                                <a:schemeClr val="bg2"/>
                              </a:solidFill>
                              <a:latin typeface="Cambria Math"/>
                              <a:ea typeface="Cambria Math"/>
                            </a:rPr>
                            <m:t>𝑰</m:t>
                          </m:r>
                        </m:e>
                        <m:sub>
                          <m:r>
                            <a:rPr lang="en-US" altLang="ko-KR" sz="1600" b="1" i="1">
                              <a:solidFill>
                                <a:schemeClr val="bg2"/>
                              </a:solidFill>
                              <a:latin typeface="Cambria Math"/>
                            </a:rPr>
                            <m:t>𝑳</m:t>
                          </m:r>
                        </m:sub>
                      </m:sSub>
                      <m:r>
                        <a:rPr lang="en-US" altLang="ko-KR" sz="1600" b="1" i="0" smtClean="0">
                          <a:solidFill>
                            <a:schemeClr val="bg2"/>
                          </a:solidFill>
                          <a:latin typeface="Cambria Math"/>
                        </a:rPr>
                        <m:t> </m:t>
                      </m:r>
                      <m:r>
                        <a:rPr lang="en-US" altLang="ko-KR" sz="1600" b="1" i="0" smtClean="0">
                          <a:solidFill>
                            <a:schemeClr val="bg2"/>
                          </a:solidFill>
                          <a:effectLst/>
                          <a:latin typeface="Cambria Math"/>
                        </a:rPr>
                        <m:t>=</m:t>
                      </m:r>
                      <m:f>
                        <m:fPr>
                          <m:ctrlPr>
                            <a:rPr lang="en-US" altLang="ko-KR" sz="1600" b="1" i="1" smtClean="0">
                              <a:solidFill>
                                <a:schemeClr val="bg2"/>
                              </a:solidFill>
                              <a:effectLst/>
                              <a:latin typeface="Cambria Math"/>
                            </a:rPr>
                          </m:ctrlPr>
                        </m:fPr>
                        <m:num>
                          <m:sSub>
                            <m:sSubPr>
                              <m:ctrlPr>
                                <a:rPr lang="en-US" altLang="ko-KR" sz="1600" b="1" i="1" smtClean="0">
                                  <a:solidFill>
                                    <a:schemeClr val="bg2"/>
                                  </a:solidFill>
                                  <a:effectLst/>
                                  <a:latin typeface="Cambria Math"/>
                                </a:rPr>
                              </m:ctrlPr>
                            </m:sSubPr>
                            <m:e>
                              <m:r>
                                <a:rPr lang="en-US" altLang="ko-KR" sz="1600" b="1" i="1" smtClean="0">
                                  <a:solidFill>
                                    <a:schemeClr val="bg2"/>
                                  </a:solidFill>
                                  <a:effectLst/>
                                  <a:latin typeface="Cambria Math"/>
                                </a:rPr>
                                <m:t>𝑽</m:t>
                              </m:r>
                            </m:e>
                            <m:sub>
                              <m:r>
                                <a:rPr lang="en-US" altLang="ko-KR" sz="1600" b="1" i="1" smtClean="0">
                                  <a:solidFill>
                                    <a:schemeClr val="bg2"/>
                                  </a:solidFill>
                                  <a:effectLst/>
                                  <a:latin typeface="Cambria Math"/>
                                </a:rPr>
                                <m:t>𝒐</m:t>
                              </m:r>
                            </m:sub>
                          </m:sSub>
                          <m:r>
                            <a:rPr lang="en-US" altLang="ko-KR" sz="1600" b="1" i="1" smtClean="0">
                              <a:solidFill>
                                <a:schemeClr val="bg2"/>
                              </a:solidFill>
                              <a:effectLst/>
                              <a:latin typeface="Cambria Math"/>
                            </a:rPr>
                            <m:t>(</m:t>
                          </m:r>
                          <m:r>
                            <a:rPr lang="en-US" altLang="ko-KR" sz="1600" b="1" i="1" smtClean="0">
                              <a:solidFill>
                                <a:schemeClr val="bg2"/>
                              </a:solidFill>
                              <a:effectLst/>
                              <a:latin typeface="Cambria Math"/>
                            </a:rPr>
                            <m:t>𝟏</m:t>
                          </m:r>
                          <m:r>
                            <a:rPr lang="en-US" altLang="ko-KR" sz="1600" b="1" i="1" smtClean="0">
                              <a:solidFill>
                                <a:schemeClr val="bg2"/>
                              </a:solidFill>
                              <a:effectLst/>
                              <a:latin typeface="Cambria Math"/>
                            </a:rPr>
                            <m:t>−</m:t>
                          </m:r>
                          <m:r>
                            <a:rPr lang="en-US" altLang="ko-KR" sz="1600" b="1" i="1" smtClean="0">
                              <a:solidFill>
                                <a:schemeClr val="bg2"/>
                              </a:solidFill>
                              <a:effectLst/>
                              <a:latin typeface="Cambria Math"/>
                            </a:rPr>
                            <m:t>𝑫</m:t>
                          </m:r>
                          <m:r>
                            <a:rPr lang="en-US" altLang="ko-KR" sz="1600" b="1" i="1" smtClean="0">
                              <a:solidFill>
                                <a:schemeClr val="bg2"/>
                              </a:solidFill>
                              <a:effectLst/>
                              <a:latin typeface="Cambria Math"/>
                            </a:rPr>
                            <m:t>)</m:t>
                          </m:r>
                        </m:num>
                        <m:den>
                          <m:sSub>
                            <m:sSubPr>
                              <m:ctrlPr>
                                <a:rPr lang="en-US" altLang="ko-KR" sz="1600" b="1" i="1" smtClean="0">
                                  <a:solidFill>
                                    <a:schemeClr val="bg2"/>
                                  </a:solidFill>
                                  <a:latin typeface="Cambria Math"/>
                                </a:rPr>
                              </m:ctrlPr>
                            </m:sSubPr>
                            <m:e>
                              <m:r>
                                <a:rPr lang="en-US" altLang="ko-KR" sz="1600" b="1" i="1" smtClean="0">
                                  <a:solidFill>
                                    <a:schemeClr val="bg2"/>
                                  </a:solidFill>
                                  <a:latin typeface="Cambria Math"/>
                                </a:rPr>
                                <m:t>𝑳</m:t>
                              </m:r>
                            </m:e>
                            <m:sub>
                              <m:r>
                                <a:rPr lang="en-US" altLang="ko-KR" sz="1600" b="1" i="1" smtClean="0">
                                  <a:solidFill>
                                    <a:schemeClr val="bg2"/>
                                  </a:solidFill>
                                  <a:latin typeface="Cambria Math"/>
                                </a:rPr>
                                <m:t>𝑪𝑯</m:t>
                              </m:r>
                            </m:sub>
                          </m:sSub>
                          <m:r>
                            <a:rPr lang="en-US" altLang="ko-KR" sz="1600" b="1" i="1">
                              <a:solidFill>
                                <a:schemeClr val="bg2"/>
                              </a:solidFill>
                              <a:latin typeface="Cambria Math"/>
                            </a:rPr>
                            <m:t>·</m:t>
                          </m:r>
                          <m:sSub>
                            <m:sSubPr>
                              <m:ctrlPr>
                                <a:rPr lang="en-US" altLang="ko-KR" sz="1600" b="1" i="1">
                                  <a:solidFill>
                                    <a:schemeClr val="bg2"/>
                                  </a:solidFill>
                                  <a:latin typeface="Cambria Math"/>
                                </a:rPr>
                              </m:ctrlPr>
                            </m:sSubPr>
                            <m:e>
                              <m:r>
                                <a:rPr lang="en-US" altLang="ko-KR" sz="1600" b="1" i="1" smtClean="0">
                                  <a:solidFill>
                                    <a:schemeClr val="bg2"/>
                                  </a:solidFill>
                                  <a:latin typeface="Cambria Math"/>
                                </a:rPr>
                                <m:t>𝑭</m:t>
                              </m:r>
                            </m:e>
                            <m:sub>
                              <m:r>
                                <a:rPr lang="en-US" altLang="ko-KR" sz="1600" b="1" i="1" smtClean="0">
                                  <a:solidFill>
                                    <a:schemeClr val="bg2"/>
                                  </a:solidFill>
                                  <a:latin typeface="Cambria Math"/>
                                </a:rPr>
                                <m:t>𝒔</m:t>
                              </m:r>
                            </m:sub>
                          </m:sSub>
                        </m:den>
                      </m:f>
                      <m:r>
                        <a:rPr lang="en-US" altLang="ko-KR" sz="1600" b="1" i="1" smtClean="0">
                          <a:solidFill>
                            <a:schemeClr val="bg2"/>
                          </a:solidFill>
                          <a:effectLst/>
                          <a:latin typeface="Cambria Math"/>
                        </a:rPr>
                        <m:t>·</m:t>
                      </m:r>
                      <m:f>
                        <m:fPr>
                          <m:ctrlPr>
                            <a:rPr lang="en-US" altLang="ko-KR" sz="1600" b="1" i="1">
                              <a:solidFill>
                                <a:schemeClr val="bg2"/>
                              </a:solidFill>
                              <a:latin typeface="Cambria Math"/>
                            </a:rPr>
                          </m:ctrlPr>
                        </m:fPr>
                        <m:num>
                          <m:r>
                            <a:rPr lang="en-US" altLang="ko-KR" sz="1600" b="1" i="1" smtClean="0">
                              <a:solidFill>
                                <a:schemeClr val="bg2"/>
                              </a:solidFill>
                              <a:latin typeface="Cambria Math"/>
                            </a:rPr>
                            <m:t>𝟐</m:t>
                          </m:r>
                          <m:r>
                            <a:rPr lang="en-US" altLang="ko-KR" sz="1600" b="1" i="1" smtClean="0">
                              <a:solidFill>
                                <a:schemeClr val="bg2"/>
                              </a:solidFill>
                              <a:latin typeface="Cambria Math"/>
                            </a:rPr>
                            <m:t>·(</m:t>
                          </m:r>
                          <m:r>
                            <a:rPr lang="en-US" altLang="ko-KR" sz="1600" b="1" i="1" smtClean="0">
                              <a:solidFill>
                                <a:schemeClr val="bg2"/>
                              </a:solidFill>
                              <a:latin typeface="Cambria Math"/>
                            </a:rPr>
                            <m:t>𝑫</m:t>
                          </m:r>
                          <m:r>
                            <a:rPr lang="en-US" altLang="ko-KR" sz="1600" b="1" i="1" smtClean="0">
                              <a:solidFill>
                                <a:schemeClr val="bg2"/>
                              </a:solidFill>
                              <a:latin typeface="Cambria Math"/>
                            </a:rPr>
                            <m:t>−</m:t>
                          </m:r>
                          <m:f>
                            <m:fPr>
                              <m:ctrlPr>
                                <a:rPr lang="en-US" altLang="ko-KR" sz="1600" b="1" i="1" smtClean="0">
                                  <a:solidFill>
                                    <a:schemeClr val="bg2"/>
                                  </a:solidFill>
                                  <a:latin typeface="Cambria Math"/>
                                </a:rPr>
                              </m:ctrlPr>
                            </m:fPr>
                            <m:num>
                              <m:r>
                                <a:rPr lang="en-US" altLang="ko-KR" sz="1600" b="1" i="1" smtClean="0">
                                  <a:solidFill>
                                    <a:schemeClr val="bg2"/>
                                  </a:solidFill>
                                  <a:latin typeface="Cambria Math"/>
                                </a:rPr>
                                <m:t>𝟎</m:t>
                              </m:r>
                            </m:num>
                            <m:den>
                              <m:r>
                                <a:rPr lang="en-US" altLang="ko-KR" sz="1600" b="1" i="1" smtClean="0">
                                  <a:solidFill>
                                    <a:schemeClr val="bg2"/>
                                  </a:solidFill>
                                  <a:latin typeface="Cambria Math"/>
                                </a:rPr>
                                <m:t>𝟐</m:t>
                              </m:r>
                            </m:den>
                          </m:f>
                          <m:r>
                            <a:rPr lang="en-US" altLang="ko-KR" sz="1600" b="1" i="1" smtClean="0">
                              <a:solidFill>
                                <a:schemeClr val="bg2"/>
                              </a:solidFill>
                              <a:latin typeface="Cambria Math"/>
                            </a:rPr>
                            <m:t>)</m:t>
                          </m:r>
                          <m:r>
                            <a:rPr lang="en-US" altLang="ko-KR" sz="1600" b="1" i="1">
                              <a:solidFill>
                                <a:schemeClr val="bg2"/>
                              </a:solidFill>
                              <a:latin typeface="Cambria Math"/>
                            </a:rPr>
                            <m:t>·</m:t>
                          </m:r>
                          <m:r>
                            <a:rPr lang="en-US" altLang="ko-KR" sz="1600" b="1" i="1" smtClean="0">
                              <a:solidFill>
                                <a:schemeClr val="bg2"/>
                              </a:solidFill>
                              <a:latin typeface="Cambria Math"/>
                            </a:rPr>
                            <m:t>(</m:t>
                          </m:r>
                          <m:f>
                            <m:fPr>
                              <m:ctrlPr>
                                <a:rPr lang="en-US" altLang="ko-KR" sz="1600" b="1" i="1">
                                  <a:solidFill>
                                    <a:schemeClr val="bg2"/>
                                  </a:solidFill>
                                  <a:latin typeface="Cambria Math"/>
                                </a:rPr>
                              </m:ctrlPr>
                            </m:fPr>
                            <m:num>
                              <m:r>
                                <a:rPr lang="en-US" altLang="ko-KR" sz="1600" b="1" i="1" smtClean="0">
                                  <a:solidFill>
                                    <a:schemeClr val="bg2"/>
                                  </a:solidFill>
                                  <a:latin typeface="Cambria Math"/>
                                </a:rPr>
                                <m:t>𝟎</m:t>
                              </m:r>
                              <m:r>
                                <a:rPr lang="en-US" altLang="ko-KR" sz="1600" b="1" i="1" smtClean="0">
                                  <a:solidFill>
                                    <a:schemeClr val="bg2"/>
                                  </a:solidFill>
                                  <a:latin typeface="Cambria Math"/>
                                </a:rPr>
                                <m:t>+</m:t>
                              </m:r>
                              <m:r>
                                <a:rPr lang="en-US" altLang="ko-KR" sz="1600" b="1" i="1" smtClean="0">
                                  <a:solidFill>
                                    <a:schemeClr val="bg2"/>
                                  </a:solidFill>
                                  <a:latin typeface="Cambria Math"/>
                                </a:rPr>
                                <m:t>𝟏</m:t>
                              </m:r>
                            </m:num>
                            <m:den>
                              <m:r>
                                <a:rPr lang="en-US" altLang="ko-KR" sz="1600" b="1" i="1" smtClean="0">
                                  <a:solidFill>
                                    <a:schemeClr val="bg2"/>
                                  </a:solidFill>
                                  <a:latin typeface="Cambria Math"/>
                                </a:rPr>
                                <m:t>𝟐</m:t>
                              </m:r>
                            </m:den>
                          </m:f>
                          <m:r>
                            <a:rPr lang="en-US" altLang="ko-KR" sz="1600" b="1" i="1" smtClean="0">
                              <a:solidFill>
                                <a:schemeClr val="bg2"/>
                              </a:solidFill>
                              <a:latin typeface="Cambria Math"/>
                            </a:rPr>
                            <m:t>−</m:t>
                          </m:r>
                          <m:r>
                            <a:rPr lang="en-US" altLang="ko-KR" sz="1600" b="1" i="1" smtClean="0">
                              <a:solidFill>
                                <a:schemeClr val="bg2"/>
                              </a:solidFill>
                              <a:latin typeface="Cambria Math"/>
                            </a:rPr>
                            <m:t>𝑫</m:t>
                          </m:r>
                          <m:r>
                            <a:rPr lang="en-US" altLang="ko-KR" sz="1600" b="1" i="1" smtClean="0">
                              <a:solidFill>
                                <a:schemeClr val="bg2"/>
                              </a:solidFill>
                              <a:latin typeface="Cambria Math"/>
                            </a:rPr>
                            <m:t>)</m:t>
                          </m:r>
                        </m:num>
                        <m:den>
                          <m:r>
                            <a:rPr lang="en-US" altLang="ko-KR" sz="1600" b="1" i="1" smtClean="0">
                              <a:solidFill>
                                <a:schemeClr val="bg2"/>
                              </a:solidFill>
                              <a:latin typeface="Cambria Math"/>
                            </a:rPr>
                            <m:t>𝑫</m:t>
                          </m:r>
                          <m:r>
                            <a:rPr lang="en-US" altLang="ko-KR" sz="1600" b="1" i="1">
                              <a:solidFill>
                                <a:schemeClr val="bg2"/>
                              </a:solidFill>
                              <a:latin typeface="Cambria Math"/>
                            </a:rPr>
                            <m:t>·(</m:t>
                          </m:r>
                          <m:r>
                            <a:rPr lang="en-US" altLang="ko-KR" sz="1600" b="1" i="1" smtClean="0">
                              <a:solidFill>
                                <a:schemeClr val="bg2"/>
                              </a:solidFill>
                              <a:latin typeface="Cambria Math"/>
                            </a:rPr>
                            <m:t>𝟏</m:t>
                          </m:r>
                          <m:r>
                            <a:rPr lang="en-US" altLang="ko-KR" sz="1600" b="1" i="1" smtClean="0">
                              <a:solidFill>
                                <a:schemeClr val="bg2"/>
                              </a:solidFill>
                              <a:latin typeface="Cambria Math"/>
                            </a:rPr>
                            <m:t>−</m:t>
                          </m:r>
                          <m:r>
                            <a:rPr lang="en-US" altLang="ko-KR" sz="1600" b="1" i="1" smtClean="0">
                              <a:solidFill>
                                <a:schemeClr val="bg2"/>
                              </a:solidFill>
                              <a:latin typeface="Cambria Math"/>
                            </a:rPr>
                            <m:t>𝑫</m:t>
                          </m:r>
                          <m:r>
                            <a:rPr lang="en-US" altLang="ko-KR" sz="1600" b="1" i="1">
                              <a:solidFill>
                                <a:schemeClr val="bg2"/>
                              </a:solidFill>
                              <a:latin typeface="Cambria Math"/>
                            </a:rPr>
                            <m:t>)</m:t>
                          </m:r>
                        </m:den>
                      </m:f>
                    </m:oMath>
                  </m:oMathPara>
                </a14:m>
                <a:endParaRPr lang="en-US" altLang="ko-KR" sz="1600" b="1" i="1" smtClean="0">
                  <a:solidFill>
                    <a:schemeClr val="bg2"/>
                  </a:solidFill>
                  <a:latin typeface="Cambria Math"/>
                </a:endParaRPr>
              </a:p>
              <a:p>
                <a:pPr>
                  <a:lnSpc>
                    <a:spcPct val="150000"/>
                  </a:lnSpc>
                </a:pPr>
                <a14:m>
                  <m:oMathPara xmlns:m="http://schemas.openxmlformats.org/officeDocument/2006/math">
                    <m:oMathParaPr>
                      <m:jc m:val="left"/>
                    </m:oMathParaPr>
                    <m:oMath xmlns:m="http://schemas.openxmlformats.org/officeDocument/2006/math">
                      <m:r>
                        <a:rPr lang="en-US" altLang="ko-KR" sz="1600" b="1" i="1" smtClean="0">
                          <a:solidFill>
                            <a:schemeClr val="bg2"/>
                          </a:solidFill>
                          <a:latin typeface="Cambria Math"/>
                        </a:rPr>
                        <m:t>        =</m:t>
                      </m:r>
                      <m:f>
                        <m:fPr>
                          <m:ctrlPr>
                            <a:rPr lang="en-US" altLang="ko-KR" sz="1600" b="1" i="1">
                              <a:solidFill>
                                <a:schemeClr val="bg2"/>
                              </a:solidFill>
                              <a:latin typeface="Cambria Math"/>
                            </a:rPr>
                          </m:ctrlPr>
                        </m:fPr>
                        <m:num>
                          <m:sSub>
                            <m:sSubPr>
                              <m:ctrlPr>
                                <a:rPr lang="en-US" altLang="ko-KR" sz="1600" b="1" i="1">
                                  <a:solidFill>
                                    <a:schemeClr val="bg2"/>
                                  </a:solidFill>
                                  <a:latin typeface="Cambria Math"/>
                                </a:rPr>
                              </m:ctrlPr>
                            </m:sSubPr>
                            <m:e>
                              <m:r>
                                <a:rPr lang="en-US" altLang="ko-KR" sz="1600" b="1" i="1">
                                  <a:solidFill>
                                    <a:schemeClr val="bg2"/>
                                  </a:solidFill>
                                  <a:latin typeface="Cambria Math"/>
                                </a:rPr>
                                <m:t>𝑽</m:t>
                              </m:r>
                            </m:e>
                            <m:sub>
                              <m:r>
                                <a:rPr lang="en-US" altLang="ko-KR" sz="1600" b="1" i="1">
                                  <a:solidFill>
                                    <a:schemeClr val="bg2"/>
                                  </a:solidFill>
                                  <a:latin typeface="Cambria Math"/>
                                </a:rPr>
                                <m:t>𝒐</m:t>
                              </m:r>
                            </m:sub>
                          </m:sSub>
                          <m:r>
                            <a:rPr lang="en-US" altLang="ko-KR" sz="1600" b="1" i="1">
                              <a:solidFill>
                                <a:schemeClr val="bg2"/>
                              </a:solidFill>
                              <a:latin typeface="Cambria Math"/>
                            </a:rPr>
                            <m:t>(</m:t>
                          </m:r>
                          <m:r>
                            <a:rPr lang="en-US" altLang="ko-KR" sz="1600" b="1" i="1">
                              <a:solidFill>
                                <a:schemeClr val="bg2"/>
                              </a:solidFill>
                              <a:latin typeface="Cambria Math"/>
                            </a:rPr>
                            <m:t>𝟏</m:t>
                          </m:r>
                          <m:r>
                            <a:rPr lang="en-US" altLang="ko-KR" sz="1600" b="1" i="1">
                              <a:solidFill>
                                <a:schemeClr val="bg2"/>
                              </a:solidFill>
                              <a:latin typeface="Cambria Math"/>
                            </a:rPr>
                            <m:t>−</m:t>
                          </m:r>
                          <m:r>
                            <a:rPr lang="en-US" altLang="ko-KR" sz="1600" b="1" i="1">
                              <a:solidFill>
                                <a:schemeClr val="bg2"/>
                              </a:solidFill>
                              <a:latin typeface="Cambria Math"/>
                            </a:rPr>
                            <m:t>𝑫</m:t>
                          </m:r>
                          <m:r>
                            <a:rPr lang="en-US" altLang="ko-KR" sz="1600" b="1" i="1">
                              <a:solidFill>
                                <a:schemeClr val="bg2"/>
                              </a:solidFill>
                              <a:latin typeface="Cambria Math"/>
                            </a:rPr>
                            <m:t>)</m:t>
                          </m:r>
                        </m:num>
                        <m:den>
                          <m:sSub>
                            <m:sSubPr>
                              <m:ctrlPr>
                                <a:rPr lang="en-US" altLang="ko-KR" sz="1600" b="1" i="1">
                                  <a:solidFill>
                                    <a:schemeClr val="bg2"/>
                                  </a:solidFill>
                                  <a:latin typeface="Cambria Math"/>
                                </a:rPr>
                              </m:ctrlPr>
                            </m:sSubPr>
                            <m:e>
                              <m:r>
                                <a:rPr lang="en-US" altLang="ko-KR" sz="1600" b="1" i="1">
                                  <a:solidFill>
                                    <a:schemeClr val="bg2"/>
                                  </a:solidFill>
                                  <a:latin typeface="Cambria Math"/>
                                </a:rPr>
                                <m:t>𝑳</m:t>
                              </m:r>
                            </m:e>
                            <m:sub>
                              <m:r>
                                <a:rPr lang="en-US" altLang="ko-KR" sz="1600" b="1" i="1">
                                  <a:solidFill>
                                    <a:schemeClr val="bg2"/>
                                  </a:solidFill>
                                  <a:latin typeface="Cambria Math"/>
                                </a:rPr>
                                <m:t>𝑪𝑯</m:t>
                              </m:r>
                            </m:sub>
                          </m:sSub>
                          <m:r>
                            <a:rPr lang="en-US" altLang="ko-KR" sz="1600" b="1" i="1">
                              <a:solidFill>
                                <a:schemeClr val="bg2"/>
                              </a:solidFill>
                              <a:latin typeface="Cambria Math"/>
                            </a:rPr>
                            <m:t>·</m:t>
                          </m:r>
                          <m:sSub>
                            <m:sSubPr>
                              <m:ctrlPr>
                                <a:rPr lang="en-US" altLang="ko-KR" sz="1600" b="1" i="1">
                                  <a:solidFill>
                                    <a:schemeClr val="bg2"/>
                                  </a:solidFill>
                                  <a:latin typeface="Cambria Math"/>
                                </a:rPr>
                              </m:ctrlPr>
                            </m:sSubPr>
                            <m:e>
                              <m:r>
                                <a:rPr lang="en-US" altLang="ko-KR" sz="1600" b="1" i="1">
                                  <a:solidFill>
                                    <a:schemeClr val="bg2"/>
                                  </a:solidFill>
                                  <a:latin typeface="Cambria Math"/>
                                </a:rPr>
                                <m:t>𝑭</m:t>
                              </m:r>
                            </m:e>
                            <m:sub>
                              <m:r>
                                <a:rPr lang="en-US" altLang="ko-KR" sz="1600" b="1" i="1">
                                  <a:solidFill>
                                    <a:schemeClr val="bg2"/>
                                  </a:solidFill>
                                  <a:latin typeface="Cambria Math"/>
                                </a:rPr>
                                <m:t>𝒔</m:t>
                              </m:r>
                            </m:sub>
                          </m:sSub>
                        </m:den>
                      </m:f>
                      <m:r>
                        <a:rPr lang="en-US" altLang="ko-KR" sz="1600" b="1" i="1">
                          <a:solidFill>
                            <a:schemeClr val="bg2"/>
                          </a:solidFill>
                          <a:latin typeface="Cambria Math"/>
                        </a:rPr>
                        <m:t>·</m:t>
                      </m:r>
                      <m:f>
                        <m:fPr>
                          <m:ctrlPr>
                            <a:rPr lang="en-US" altLang="ko-KR" sz="1600" b="1" i="1">
                              <a:solidFill>
                                <a:schemeClr val="bg2"/>
                              </a:solidFill>
                              <a:latin typeface="Cambria Math"/>
                            </a:rPr>
                          </m:ctrlPr>
                        </m:fPr>
                        <m:num>
                          <m:r>
                            <a:rPr lang="en-US" altLang="ko-KR" sz="1600" b="1" i="1" smtClean="0">
                              <a:solidFill>
                                <a:schemeClr val="bg2"/>
                              </a:solidFill>
                              <a:latin typeface="Cambria Math"/>
                            </a:rPr>
                            <m:t>𝟏</m:t>
                          </m:r>
                          <m:r>
                            <a:rPr lang="en-US" altLang="ko-KR" sz="1600" b="1" i="1">
                              <a:solidFill>
                                <a:schemeClr val="bg2"/>
                              </a:solidFill>
                              <a:latin typeface="Cambria Math"/>
                            </a:rPr>
                            <m:t>−</m:t>
                          </m:r>
                          <m:r>
                            <a:rPr lang="en-US" altLang="ko-KR" sz="1600" b="1" i="1" smtClean="0">
                              <a:solidFill>
                                <a:schemeClr val="bg2"/>
                              </a:solidFill>
                              <a:latin typeface="Cambria Math"/>
                            </a:rPr>
                            <m:t>𝟐</m:t>
                          </m:r>
                          <m:r>
                            <a:rPr lang="en-US" altLang="ko-KR" sz="1600" b="1" i="1">
                              <a:solidFill>
                                <a:schemeClr val="bg2"/>
                              </a:solidFill>
                              <a:latin typeface="Cambria Math"/>
                            </a:rPr>
                            <m:t>·</m:t>
                          </m:r>
                          <m:r>
                            <a:rPr lang="en-US" altLang="ko-KR" sz="1600" b="1" i="1">
                              <a:solidFill>
                                <a:schemeClr val="bg2"/>
                              </a:solidFill>
                              <a:latin typeface="Cambria Math"/>
                            </a:rPr>
                            <m:t>𝑫</m:t>
                          </m:r>
                        </m:num>
                        <m:den>
                          <m:r>
                            <a:rPr lang="en-US" altLang="ko-KR" sz="1600" b="1" i="1">
                              <a:solidFill>
                                <a:schemeClr val="bg2"/>
                              </a:solidFill>
                              <a:latin typeface="Cambria Math"/>
                            </a:rPr>
                            <m:t>𝟏</m:t>
                          </m:r>
                          <m:r>
                            <a:rPr lang="en-US" altLang="ko-KR" sz="1600" b="1" i="1">
                              <a:solidFill>
                                <a:schemeClr val="bg2"/>
                              </a:solidFill>
                              <a:latin typeface="Cambria Math"/>
                            </a:rPr>
                            <m:t>−</m:t>
                          </m:r>
                          <m:r>
                            <a:rPr lang="en-US" altLang="ko-KR" sz="1600" b="1" i="1" smtClean="0">
                              <a:solidFill>
                                <a:schemeClr val="bg2"/>
                              </a:solidFill>
                              <a:latin typeface="Cambria Math"/>
                            </a:rPr>
                            <m:t>𝑫</m:t>
                          </m:r>
                        </m:den>
                      </m:f>
                    </m:oMath>
                  </m:oMathPara>
                </a14:m>
                <a:endParaRPr lang="en-US" altLang="ko-KR" sz="1600" b="1" i="1" smtClean="0">
                  <a:solidFill>
                    <a:schemeClr val="bg2"/>
                  </a:solidFill>
                  <a:effectLst/>
                  <a:latin typeface="Cambria Math"/>
                </a:endParaRPr>
              </a:p>
              <a:p>
                <a:pPr>
                  <a:lnSpc>
                    <a:spcPct val="150000"/>
                  </a:lnSpc>
                </a:pPr>
                <a:endParaRPr lang="en-US" altLang="ko-KR" sz="800" b="1" i="1" smtClean="0">
                  <a:solidFill>
                    <a:schemeClr val="bg2"/>
                  </a:solidFill>
                  <a:effectLst/>
                  <a:latin typeface="Cambria Math"/>
                </a:endParaRPr>
              </a:p>
            </p:txBody>
          </p:sp>
        </mc:Choice>
        <mc:Fallback xmlns="">
          <p:sp>
            <p:nvSpPr>
              <p:cNvPr id="128" name="TextBox 127"/>
              <p:cNvSpPr txBox="1">
                <a:spLocks noRot="1" noChangeAspect="1" noMove="1" noResize="1" noEditPoints="1" noAdjustHandles="1" noChangeArrowheads="1" noChangeShapeType="1" noTextEdit="1"/>
              </p:cNvSpPr>
              <p:nvPr/>
            </p:nvSpPr>
            <p:spPr>
              <a:xfrm>
                <a:off x="5313040" y="3934814"/>
                <a:ext cx="4464496" cy="2068002"/>
              </a:xfrm>
              <a:prstGeom prst="rect">
                <a:avLst/>
              </a:prstGeom>
              <a:blipFill rotWithShape="1">
                <a:blip r:embed="rId5"/>
                <a:stretch>
                  <a:fillRect/>
                </a:stretch>
              </a:blipFill>
            </p:spPr>
            <p:txBody>
              <a:bodyPr/>
              <a:lstStyle/>
              <a:p>
                <a:r>
                  <a:rPr lang="ko-KR" altLang="en-US">
                    <a:noFill/>
                  </a:rPr>
                  <a:t> </a:t>
                </a:r>
              </a:p>
            </p:txBody>
          </p:sp>
        </mc:Fallback>
      </mc:AlternateContent>
      <p:cxnSp>
        <p:nvCxnSpPr>
          <p:cNvPr id="10" name="직선 연결선 9"/>
          <p:cNvCxnSpPr/>
          <p:nvPr/>
        </p:nvCxnSpPr>
        <p:spPr bwMode="auto">
          <a:xfrm flipV="1">
            <a:off x="7570283" y="4695505"/>
            <a:ext cx="238043" cy="201241"/>
          </a:xfrm>
          <a:prstGeom prst="line">
            <a:avLst/>
          </a:prstGeom>
          <a:solidFill>
            <a:srgbClr val="C0C0C0"/>
          </a:solidFill>
          <a:ln w="19050" cap="flat" cmpd="sng" algn="ctr">
            <a:solidFill>
              <a:srgbClr val="FD0000"/>
            </a:solidFill>
            <a:prstDash val="solid"/>
            <a:round/>
            <a:headEnd type="none" w="sm" len="sm"/>
            <a:tailEnd type="none" w="sm" len="sm"/>
          </a:ln>
          <a:effectLst/>
        </p:spPr>
      </p:cxnSp>
      <p:cxnSp>
        <p:nvCxnSpPr>
          <p:cNvPr id="129" name="직선 연결선 128"/>
          <p:cNvCxnSpPr/>
          <p:nvPr/>
        </p:nvCxnSpPr>
        <p:spPr bwMode="auto">
          <a:xfrm flipV="1">
            <a:off x="7451892" y="4275844"/>
            <a:ext cx="510267" cy="324101"/>
          </a:xfrm>
          <a:prstGeom prst="line">
            <a:avLst/>
          </a:prstGeom>
          <a:solidFill>
            <a:srgbClr val="C0C0C0"/>
          </a:solidFill>
          <a:ln w="19050" cap="flat" cmpd="sng" algn="ctr">
            <a:solidFill>
              <a:srgbClr val="FD0000"/>
            </a:solidFill>
            <a:prstDash val="solid"/>
            <a:round/>
            <a:headEnd type="none" w="sm" len="sm"/>
            <a:tailEnd type="none" w="sm" len="sm"/>
          </a:ln>
          <a:effectLst/>
        </p:spPr>
      </p:cxnSp>
      <mc:AlternateContent xmlns:mc="http://schemas.openxmlformats.org/markup-compatibility/2006" xmlns:a14="http://schemas.microsoft.com/office/drawing/2010/main">
        <mc:Choice Requires="a14">
          <p:sp>
            <p:nvSpPr>
              <p:cNvPr id="130" name="TextBox 129"/>
              <p:cNvSpPr txBox="1"/>
              <p:nvPr/>
            </p:nvSpPr>
            <p:spPr>
              <a:xfrm>
                <a:off x="5181616" y="1822138"/>
                <a:ext cx="4248472" cy="8811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ko-KR" sz="1600" b="1" i="1" smtClean="0">
                              <a:solidFill>
                                <a:schemeClr val="bg2"/>
                              </a:solidFill>
                              <a:latin typeface="Cambria Math"/>
                            </a:rPr>
                          </m:ctrlPr>
                        </m:sSubPr>
                        <m:e>
                          <m:r>
                            <a:rPr lang="en-US" altLang="ko-KR" sz="1600" b="1" i="1">
                              <a:solidFill>
                                <a:schemeClr val="bg2"/>
                              </a:solidFill>
                              <a:latin typeface="Cambria Math"/>
                              <a:ea typeface="Cambria Math"/>
                            </a:rPr>
                            <m:t>∆</m:t>
                          </m:r>
                          <m:r>
                            <a:rPr lang="en-US" altLang="ko-KR" sz="1600" b="1" i="1">
                              <a:solidFill>
                                <a:schemeClr val="bg2"/>
                              </a:solidFill>
                              <a:latin typeface="Cambria Math"/>
                              <a:ea typeface="Cambria Math"/>
                            </a:rPr>
                            <m:t>𝑰</m:t>
                          </m:r>
                        </m:e>
                        <m:sub>
                          <m:r>
                            <a:rPr lang="en-US" altLang="ko-KR" sz="1600" b="1" i="1">
                              <a:solidFill>
                                <a:schemeClr val="bg2"/>
                              </a:solidFill>
                              <a:latin typeface="Cambria Math"/>
                            </a:rPr>
                            <m:t>𝑳</m:t>
                          </m:r>
                        </m:sub>
                      </m:sSub>
                      <m:r>
                        <a:rPr lang="en-US" altLang="ko-KR" sz="1600" b="1" i="0" smtClean="0">
                          <a:solidFill>
                            <a:schemeClr val="bg2"/>
                          </a:solidFill>
                          <a:latin typeface="Cambria Math"/>
                        </a:rPr>
                        <m:t> </m:t>
                      </m:r>
                      <m:r>
                        <a:rPr lang="en-US" altLang="ko-KR" sz="1600" b="1" i="0" smtClean="0">
                          <a:solidFill>
                            <a:schemeClr val="bg2"/>
                          </a:solidFill>
                          <a:effectLst/>
                          <a:latin typeface="Cambria Math"/>
                        </a:rPr>
                        <m:t>=</m:t>
                      </m:r>
                      <m:f>
                        <m:fPr>
                          <m:ctrlPr>
                            <a:rPr lang="en-US" altLang="ko-KR" sz="1600" b="1" i="1" smtClean="0">
                              <a:solidFill>
                                <a:schemeClr val="bg2"/>
                              </a:solidFill>
                              <a:effectLst/>
                              <a:latin typeface="Cambria Math"/>
                            </a:rPr>
                          </m:ctrlPr>
                        </m:fPr>
                        <m:num>
                          <m:sSub>
                            <m:sSubPr>
                              <m:ctrlPr>
                                <a:rPr lang="en-US" altLang="ko-KR" sz="1600" b="1" i="1" smtClean="0">
                                  <a:solidFill>
                                    <a:schemeClr val="bg2"/>
                                  </a:solidFill>
                                  <a:effectLst/>
                                  <a:latin typeface="Cambria Math"/>
                                </a:rPr>
                              </m:ctrlPr>
                            </m:sSubPr>
                            <m:e>
                              <m:r>
                                <a:rPr lang="en-US" altLang="ko-KR" sz="1600" b="1" i="1" smtClean="0">
                                  <a:solidFill>
                                    <a:schemeClr val="bg2"/>
                                  </a:solidFill>
                                  <a:effectLst/>
                                  <a:latin typeface="Cambria Math"/>
                                </a:rPr>
                                <m:t>𝑽</m:t>
                              </m:r>
                            </m:e>
                            <m:sub>
                              <m:r>
                                <a:rPr lang="en-US" altLang="ko-KR" sz="1600" b="1" i="1" smtClean="0">
                                  <a:solidFill>
                                    <a:schemeClr val="bg2"/>
                                  </a:solidFill>
                                  <a:effectLst/>
                                  <a:latin typeface="Cambria Math"/>
                                </a:rPr>
                                <m:t>𝒐</m:t>
                              </m:r>
                            </m:sub>
                          </m:sSub>
                          <m:r>
                            <a:rPr lang="en-US" altLang="ko-KR" sz="1600" b="1" i="1" smtClean="0">
                              <a:solidFill>
                                <a:schemeClr val="bg2"/>
                              </a:solidFill>
                              <a:effectLst/>
                              <a:latin typeface="Cambria Math"/>
                            </a:rPr>
                            <m:t>(</m:t>
                          </m:r>
                          <m:r>
                            <a:rPr lang="en-US" altLang="ko-KR" sz="1600" b="1" i="1" smtClean="0">
                              <a:solidFill>
                                <a:schemeClr val="bg2"/>
                              </a:solidFill>
                              <a:effectLst/>
                              <a:latin typeface="Cambria Math"/>
                            </a:rPr>
                            <m:t>𝟏</m:t>
                          </m:r>
                          <m:r>
                            <a:rPr lang="en-US" altLang="ko-KR" sz="1600" b="1" i="1" smtClean="0">
                              <a:solidFill>
                                <a:schemeClr val="bg2"/>
                              </a:solidFill>
                              <a:effectLst/>
                              <a:latin typeface="Cambria Math"/>
                            </a:rPr>
                            <m:t>−</m:t>
                          </m:r>
                          <m:r>
                            <a:rPr lang="en-US" altLang="ko-KR" sz="1600" b="1" i="1" smtClean="0">
                              <a:solidFill>
                                <a:schemeClr val="bg2"/>
                              </a:solidFill>
                              <a:effectLst/>
                              <a:latin typeface="Cambria Math"/>
                            </a:rPr>
                            <m:t>𝑫</m:t>
                          </m:r>
                          <m:r>
                            <a:rPr lang="en-US" altLang="ko-KR" sz="1600" b="1" i="1" smtClean="0">
                              <a:solidFill>
                                <a:schemeClr val="bg2"/>
                              </a:solidFill>
                              <a:effectLst/>
                              <a:latin typeface="Cambria Math"/>
                            </a:rPr>
                            <m:t>)</m:t>
                          </m:r>
                        </m:num>
                        <m:den>
                          <m:sSub>
                            <m:sSubPr>
                              <m:ctrlPr>
                                <a:rPr lang="en-US" altLang="ko-KR" sz="1600" b="1" i="1" smtClean="0">
                                  <a:solidFill>
                                    <a:schemeClr val="bg2"/>
                                  </a:solidFill>
                                  <a:latin typeface="Cambria Math"/>
                                </a:rPr>
                              </m:ctrlPr>
                            </m:sSubPr>
                            <m:e>
                              <m:r>
                                <a:rPr lang="en-US" altLang="ko-KR" sz="1600" b="1" i="1" smtClean="0">
                                  <a:solidFill>
                                    <a:schemeClr val="bg2"/>
                                  </a:solidFill>
                                  <a:latin typeface="Cambria Math"/>
                                </a:rPr>
                                <m:t>𝑳</m:t>
                              </m:r>
                            </m:e>
                            <m:sub>
                              <m:r>
                                <a:rPr lang="en-US" altLang="ko-KR" sz="1600" b="1" i="1" smtClean="0">
                                  <a:solidFill>
                                    <a:schemeClr val="bg2"/>
                                  </a:solidFill>
                                  <a:latin typeface="Cambria Math"/>
                                </a:rPr>
                                <m:t>𝑪𝑯</m:t>
                              </m:r>
                            </m:sub>
                          </m:sSub>
                          <m:r>
                            <a:rPr lang="en-US" altLang="ko-KR" sz="1600" b="1" i="1">
                              <a:solidFill>
                                <a:schemeClr val="bg2"/>
                              </a:solidFill>
                              <a:latin typeface="Cambria Math"/>
                            </a:rPr>
                            <m:t>·</m:t>
                          </m:r>
                          <m:sSub>
                            <m:sSubPr>
                              <m:ctrlPr>
                                <a:rPr lang="en-US" altLang="ko-KR" sz="1600" b="1" i="1">
                                  <a:solidFill>
                                    <a:schemeClr val="bg2"/>
                                  </a:solidFill>
                                  <a:latin typeface="Cambria Math"/>
                                </a:rPr>
                              </m:ctrlPr>
                            </m:sSubPr>
                            <m:e>
                              <m:r>
                                <a:rPr lang="en-US" altLang="ko-KR" sz="1600" b="1" i="1" smtClean="0">
                                  <a:solidFill>
                                    <a:schemeClr val="bg2"/>
                                  </a:solidFill>
                                  <a:latin typeface="Cambria Math"/>
                                </a:rPr>
                                <m:t>𝑭</m:t>
                              </m:r>
                            </m:e>
                            <m:sub>
                              <m:r>
                                <a:rPr lang="en-US" altLang="ko-KR" sz="1600" b="1" i="1" smtClean="0">
                                  <a:solidFill>
                                    <a:schemeClr val="bg2"/>
                                  </a:solidFill>
                                  <a:latin typeface="Cambria Math"/>
                                </a:rPr>
                                <m:t>𝒔</m:t>
                              </m:r>
                            </m:sub>
                          </m:sSub>
                        </m:den>
                      </m:f>
                      <m:r>
                        <a:rPr lang="en-US" altLang="ko-KR" sz="1600" b="1" i="1" smtClean="0">
                          <a:solidFill>
                            <a:schemeClr val="bg2"/>
                          </a:solidFill>
                          <a:effectLst/>
                          <a:latin typeface="Cambria Math"/>
                        </a:rPr>
                        <m:t>·</m:t>
                      </m:r>
                      <m:f>
                        <m:fPr>
                          <m:ctrlPr>
                            <a:rPr lang="en-US" altLang="ko-KR" sz="1600" b="1" i="1">
                              <a:solidFill>
                                <a:schemeClr val="bg2"/>
                              </a:solidFill>
                              <a:latin typeface="Cambria Math"/>
                            </a:rPr>
                          </m:ctrlPr>
                        </m:fPr>
                        <m:num>
                          <m:r>
                            <a:rPr lang="en-US" altLang="ko-KR" sz="1600" b="1" i="1" smtClean="0">
                              <a:solidFill>
                                <a:schemeClr val="bg2"/>
                              </a:solidFill>
                              <a:latin typeface="Cambria Math"/>
                            </a:rPr>
                            <m:t>𝑵</m:t>
                          </m:r>
                          <m:r>
                            <a:rPr lang="en-US" altLang="ko-KR" sz="1600" b="1" i="1" smtClean="0">
                              <a:solidFill>
                                <a:schemeClr val="bg2"/>
                              </a:solidFill>
                              <a:latin typeface="Cambria Math"/>
                            </a:rPr>
                            <m:t>·(</m:t>
                          </m:r>
                          <m:r>
                            <a:rPr lang="en-US" altLang="ko-KR" sz="1600" b="1" i="1" smtClean="0">
                              <a:solidFill>
                                <a:schemeClr val="bg2"/>
                              </a:solidFill>
                              <a:latin typeface="Cambria Math"/>
                            </a:rPr>
                            <m:t>𝑫</m:t>
                          </m:r>
                          <m:r>
                            <a:rPr lang="en-US" altLang="ko-KR" sz="1600" b="1" i="1" smtClean="0">
                              <a:solidFill>
                                <a:schemeClr val="bg2"/>
                              </a:solidFill>
                              <a:latin typeface="Cambria Math"/>
                            </a:rPr>
                            <m:t>−</m:t>
                          </m:r>
                          <m:f>
                            <m:fPr>
                              <m:ctrlPr>
                                <a:rPr lang="en-US" altLang="ko-KR" sz="1600" b="1" i="1" smtClean="0">
                                  <a:solidFill>
                                    <a:schemeClr val="bg2"/>
                                  </a:solidFill>
                                  <a:latin typeface="Cambria Math"/>
                                </a:rPr>
                              </m:ctrlPr>
                            </m:fPr>
                            <m:num>
                              <m:r>
                                <a:rPr lang="en-US" altLang="ko-KR" sz="1600" b="1" i="1" smtClean="0">
                                  <a:solidFill>
                                    <a:schemeClr val="bg2"/>
                                  </a:solidFill>
                                  <a:latin typeface="Cambria Math"/>
                                </a:rPr>
                                <m:t>𝒎</m:t>
                              </m:r>
                            </m:num>
                            <m:den>
                              <m:r>
                                <a:rPr lang="en-US" altLang="ko-KR" sz="1600" b="1" i="1" smtClean="0">
                                  <a:solidFill>
                                    <a:schemeClr val="bg2"/>
                                  </a:solidFill>
                                  <a:latin typeface="Cambria Math"/>
                                </a:rPr>
                                <m:t>𝑵</m:t>
                              </m:r>
                            </m:den>
                          </m:f>
                          <m:r>
                            <a:rPr lang="en-US" altLang="ko-KR" sz="1600" b="1" i="1" smtClean="0">
                              <a:solidFill>
                                <a:schemeClr val="bg2"/>
                              </a:solidFill>
                              <a:latin typeface="Cambria Math"/>
                            </a:rPr>
                            <m:t>)</m:t>
                          </m:r>
                          <m:r>
                            <a:rPr lang="en-US" altLang="ko-KR" sz="1600" b="1" i="1">
                              <a:solidFill>
                                <a:schemeClr val="bg2"/>
                              </a:solidFill>
                              <a:latin typeface="Cambria Math"/>
                            </a:rPr>
                            <m:t>·</m:t>
                          </m:r>
                          <m:r>
                            <a:rPr lang="en-US" altLang="ko-KR" sz="1600" b="1" i="1" smtClean="0">
                              <a:solidFill>
                                <a:schemeClr val="bg2"/>
                              </a:solidFill>
                              <a:latin typeface="Cambria Math"/>
                            </a:rPr>
                            <m:t>(</m:t>
                          </m:r>
                          <m:f>
                            <m:fPr>
                              <m:ctrlPr>
                                <a:rPr lang="en-US" altLang="ko-KR" sz="1600" b="1" i="1">
                                  <a:solidFill>
                                    <a:schemeClr val="bg2"/>
                                  </a:solidFill>
                                  <a:latin typeface="Cambria Math"/>
                                </a:rPr>
                              </m:ctrlPr>
                            </m:fPr>
                            <m:num>
                              <m:r>
                                <a:rPr lang="en-US" altLang="ko-KR" sz="1600" b="1" i="1">
                                  <a:solidFill>
                                    <a:schemeClr val="bg2"/>
                                  </a:solidFill>
                                  <a:latin typeface="Cambria Math"/>
                                </a:rPr>
                                <m:t>𝒎</m:t>
                              </m:r>
                              <m:r>
                                <a:rPr lang="en-US" altLang="ko-KR" sz="1600" b="1" i="1" smtClean="0">
                                  <a:solidFill>
                                    <a:schemeClr val="bg2"/>
                                  </a:solidFill>
                                  <a:latin typeface="Cambria Math"/>
                                </a:rPr>
                                <m:t>+</m:t>
                              </m:r>
                              <m:r>
                                <a:rPr lang="en-US" altLang="ko-KR" sz="1600" b="1" i="1" smtClean="0">
                                  <a:solidFill>
                                    <a:schemeClr val="bg2"/>
                                  </a:solidFill>
                                  <a:latin typeface="Cambria Math"/>
                                </a:rPr>
                                <m:t>𝟏</m:t>
                              </m:r>
                            </m:num>
                            <m:den>
                              <m:r>
                                <a:rPr lang="en-US" altLang="ko-KR" sz="1600" b="1" i="1">
                                  <a:solidFill>
                                    <a:schemeClr val="bg2"/>
                                  </a:solidFill>
                                  <a:latin typeface="Cambria Math"/>
                                </a:rPr>
                                <m:t>𝑵</m:t>
                              </m:r>
                            </m:den>
                          </m:f>
                          <m:r>
                            <a:rPr lang="en-US" altLang="ko-KR" sz="1600" b="1" i="1" smtClean="0">
                              <a:solidFill>
                                <a:schemeClr val="bg2"/>
                              </a:solidFill>
                              <a:latin typeface="Cambria Math"/>
                            </a:rPr>
                            <m:t>−</m:t>
                          </m:r>
                          <m:r>
                            <a:rPr lang="en-US" altLang="ko-KR" sz="1600" b="1" i="1" smtClean="0">
                              <a:solidFill>
                                <a:schemeClr val="bg2"/>
                              </a:solidFill>
                              <a:latin typeface="Cambria Math"/>
                            </a:rPr>
                            <m:t>𝑫</m:t>
                          </m:r>
                          <m:r>
                            <a:rPr lang="en-US" altLang="ko-KR" sz="1600" b="1" i="1" smtClean="0">
                              <a:solidFill>
                                <a:schemeClr val="bg2"/>
                              </a:solidFill>
                              <a:latin typeface="Cambria Math"/>
                            </a:rPr>
                            <m:t>)</m:t>
                          </m:r>
                        </m:num>
                        <m:den>
                          <m:r>
                            <a:rPr lang="en-US" altLang="ko-KR" sz="1600" b="1" i="1">
                              <a:solidFill>
                                <a:schemeClr val="bg2"/>
                              </a:solidFill>
                              <a:latin typeface="Cambria Math"/>
                            </a:rPr>
                            <m:t>𝑫</m:t>
                          </m:r>
                          <m:r>
                            <a:rPr lang="en-US" altLang="ko-KR" sz="1600" b="1" i="1">
                              <a:solidFill>
                                <a:schemeClr val="bg2"/>
                              </a:solidFill>
                              <a:latin typeface="Cambria Math"/>
                            </a:rPr>
                            <m:t>·(</m:t>
                          </m:r>
                          <m:r>
                            <a:rPr lang="en-US" altLang="ko-KR" sz="1600" b="1" i="1" smtClean="0">
                              <a:solidFill>
                                <a:schemeClr val="bg2"/>
                              </a:solidFill>
                              <a:latin typeface="Cambria Math"/>
                            </a:rPr>
                            <m:t>𝟏</m:t>
                          </m:r>
                          <m:r>
                            <a:rPr lang="en-US" altLang="ko-KR" sz="1600" b="1" i="1" smtClean="0">
                              <a:solidFill>
                                <a:schemeClr val="bg2"/>
                              </a:solidFill>
                              <a:latin typeface="Cambria Math"/>
                            </a:rPr>
                            <m:t>−</m:t>
                          </m:r>
                          <m:r>
                            <a:rPr lang="en-US" altLang="ko-KR" sz="1600" b="1" i="1" smtClean="0">
                              <a:solidFill>
                                <a:schemeClr val="bg2"/>
                              </a:solidFill>
                              <a:latin typeface="Cambria Math"/>
                            </a:rPr>
                            <m:t>𝑫</m:t>
                          </m:r>
                          <m:r>
                            <a:rPr lang="en-US" altLang="ko-KR" sz="1600" b="1" i="1">
                              <a:solidFill>
                                <a:schemeClr val="bg2"/>
                              </a:solidFill>
                              <a:latin typeface="Cambria Math"/>
                            </a:rPr>
                            <m:t>)</m:t>
                          </m:r>
                        </m:den>
                      </m:f>
                    </m:oMath>
                  </m:oMathPara>
                </a14:m>
                <a:endParaRPr lang="en-US" altLang="ko-KR" sz="1600" b="1" i="1" smtClean="0">
                  <a:solidFill>
                    <a:schemeClr val="bg2"/>
                  </a:solidFill>
                  <a:effectLst/>
                  <a:latin typeface="Cambria Math"/>
                </a:endParaRPr>
              </a:p>
              <a:p>
                <a:endParaRPr lang="en-US" altLang="ko-KR" sz="800" b="1" i="1" smtClean="0">
                  <a:solidFill>
                    <a:schemeClr val="bg2"/>
                  </a:solidFill>
                  <a:effectLst/>
                  <a:latin typeface="Cambria Math"/>
                </a:endParaRPr>
              </a:p>
            </p:txBody>
          </p:sp>
        </mc:Choice>
        <mc:Fallback xmlns="">
          <p:sp>
            <p:nvSpPr>
              <p:cNvPr id="130" name="TextBox 129"/>
              <p:cNvSpPr txBox="1">
                <a:spLocks noRot="1" noChangeAspect="1" noMove="1" noResize="1" noEditPoints="1" noAdjustHandles="1" noChangeArrowheads="1" noChangeShapeType="1" noTextEdit="1"/>
              </p:cNvSpPr>
              <p:nvPr/>
            </p:nvSpPr>
            <p:spPr>
              <a:xfrm>
                <a:off x="5181616" y="1822138"/>
                <a:ext cx="4248472" cy="881139"/>
              </a:xfrm>
              <a:prstGeom prst="rect">
                <a:avLst/>
              </a:prstGeom>
              <a:blipFill rotWithShape="1">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p:cNvSpPr txBox="1"/>
              <p:nvPr/>
            </p:nvSpPr>
            <p:spPr>
              <a:xfrm>
                <a:off x="5303588" y="2617748"/>
                <a:ext cx="4126500" cy="523220"/>
              </a:xfrm>
              <a:prstGeom prst="rect">
                <a:avLst/>
              </a:prstGeom>
              <a:noFill/>
            </p:spPr>
            <p:txBody>
              <a:bodyPr wrap="square" rtlCol="0">
                <a:spAutoFit/>
              </a:bodyPr>
              <a:lstStyle/>
              <a:p>
                <a:pPr algn="just"/>
                <a:r>
                  <a:rPr lang="en-US" altLang="ko-KR" sz="1400" b="1">
                    <a:solidFill>
                      <a:schemeClr val="bg2"/>
                    </a:solidFill>
                    <a:latin typeface="맑은 고딕" panose="020B0503020000020004" pitchFamily="50" charset="-127"/>
                    <a:ea typeface="맑은 고딕" panose="020B0503020000020004" pitchFamily="50" charset="-127"/>
                  </a:rPr>
                  <a:t>m</a:t>
                </a:r>
                <a:r>
                  <a:rPr lang="en-US" altLang="ko-KR" sz="1400" b="1" smtClean="0">
                    <a:solidFill>
                      <a:schemeClr val="bg2"/>
                    </a:solidFill>
                    <a:latin typeface="맑은 고딕" panose="020B0503020000020004" pitchFamily="50" charset="-127"/>
                    <a:ea typeface="맑은 고딕" panose="020B0503020000020004" pitchFamily="50" charset="-127"/>
                  </a:rPr>
                  <a:t>  = floor(N</a:t>
                </a:r>
                <a14:m>
                  <m:oMath xmlns:m="http://schemas.openxmlformats.org/officeDocument/2006/math">
                    <m:r>
                      <a:rPr lang="en-US" altLang="ko-KR" sz="1400" b="1" i="0" smtClean="0">
                        <a:solidFill>
                          <a:schemeClr val="bg2"/>
                        </a:solidFill>
                        <a:latin typeface="Cambria Math"/>
                      </a:rPr>
                      <m:t> </m:t>
                    </m:r>
                    <m:r>
                      <a:rPr lang="en-US" altLang="ko-KR" sz="1400" b="1" i="0">
                        <a:solidFill>
                          <a:schemeClr val="bg2"/>
                        </a:solidFill>
                        <a:latin typeface="Cambria Math"/>
                      </a:rPr>
                      <m:t>·</m:t>
                    </m:r>
                    <m:r>
                      <a:rPr lang="en-US" altLang="ko-KR" sz="1400" b="1" i="0" smtClean="0">
                        <a:solidFill>
                          <a:schemeClr val="bg2"/>
                        </a:solidFill>
                        <a:latin typeface="Cambria Math"/>
                      </a:rPr>
                      <m:t> </m:t>
                    </m:r>
                  </m:oMath>
                </a14:m>
                <a:r>
                  <a:rPr lang="en-US" altLang="ko-KR" sz="1400" b="1" smtClean="0">
                    <a:solidFill>
                      <a:schemeClr val="bg2"/>
                    </a:solidFill>
                    <a:latin typeface="맑은 고딕" panose="020B0503020000020004" pitchFamily="50" charset="-127"/>
                    <a:ea typeface="맑은 고딕" panose="020B0503020000020004" pitchFamily="50" charset="-127"/>
                  </a:rPr>
                  <a:t>D) is the maximum integer that     </a:t>
                </a:r>
              </a:p>
              <a:p>
                <a:pPr algn="just"/>
                <a:r>
                  <a:rPr lang="en-US" altLang="ko-KR" sz="1400" b="1">
                    <a:solidFill>
                      <a:schemeClr val="bg2"/>
                    </a:solidFill>
                    <a:latin typeface="맑은 고딕" panose="020B0503020000020004" pitchFamily="50" charset="-127"/>
                    <a:ea typeface="맑은 고딕" panose="020B0503020000020004" pitchFamily="50" charset="-127"/>
                  </a:rPr>
                  <a:t> </a:t>
                </a:r>
                <a:r>
                  <a:rPr lang="en-US" altLang="ko-KR" sz="1400" b="1" smtClean="0">
                    <a:solidFill>
                      <a:schemeClr val="bg2"/>
                    </a:solidFill>
                    <a:latin typeface="맑은 고딕" panose="020B0503020000020004" pitchFamily="50" charset="-127"/>
                    <a:ea typeface="맑은 고딕" panose="020B0503020000020004" pitchFamily="50" charset="-127"/>
                  </a:rPr>
                  <a:t>       does not exceed the </a:t>
                </a:r>
                <a:r>
                  <a:rPr lang="en-US" altLang="ko-KR" sz="1400" b="1">
                    <a:solidFill>
                      <a:schemeClr val="bg2"/>
                    </a:solidFill>
                    <a:latin typeface="맑은 고딕" panose="020B0503020000020004" pitchFamily="50" charset="-127"/>
                    <a:ea typeface="맑은 고딕" panose="020B0503020000020004" pitchFamily="50" charset="-127"/>
                  </a:rPr>
                  <a:t>N</a:t>
                </a:r>
                <a14:m>
                  <m:oMath xmlns:m="http://schemas.openxmlformats.org/officeDocument/2006/math">
                    <m:r>
                      <a:rPr lang="en-US" altLang="ko-KR" sz="1400" b="1">
                        <a:solidFill>
                          <a:schemeClr val="bg2"/>
                        </a:solidFill>
                        <a:latin typeface="Cambria Math"/>
                      </a:rPr>
                      <m:t> · </m:t>
                    </m:r>
                  </m:oMath>
                </a14:m>
                <a:r>
                  <a:rPr lang="en-US" altLang="ko-KR" sz="1400" b="1" smtClean="0">
                    <a:solidFill>
                      <a:schemeClr val="bg2"/>
                    </a:solidFill>
                    <a:latin typeface="맑은 고딕" panose="020B0503020000020004" pitchFamily="50" charset="-127"/>
                    <a:ea typeface="맑은 고딕" panose="020B0503020000020004" pitchFamily="50" charset="-127"/>
                  </a:rPr>
                  <a:t>D</a:t>
                </a:r>
              </a:p>
            </p:txBody>
          </p:sp>
        </mc:Choice>
        <mc:Fallback xmlns="">
          <p:sp>
            <p:nvSpPr>
              <p:cNvPr id="131" name="TextBox 130"/>
              <p:cNvSpPr txBox="1">
                <a:spLocks noRot="1" noChangeAspect="1" noMove="1" noResize="1" noEditPoints="1" noAdjustHandles="1" noChangeArrowheads="1" noChangeShapeType="1" noTextEdit="1"/>
              </p:cNvSpPr>
              <p:nvPr/>
            </p:nvSpPr>
            <p:spPr>
              <a:xfrm>
                <a:off x="5303588" y="2617748"/>
                <a:ext cx="4126500" cy="523220"/>
              </a:xfrm>
              <a:prstGeom prst="rect">
                <a:avLst/>
              </a:prstGeom>
              <a:blipFill rotWithShape="1">
                <a:blip r:embed="rId7"/>
                <a:stretch>
                  <a:fillRect l="-295" t="-1163" b="-10465"/>
                </a:stretch>
              </a:blipFill>
            </p:spPr>
            <p:txBody>
              <a:bodyPr/>
              <a:lstStyle/>
              <a:p>
                <a:r>
                  <a:rPr lang="ko-KR" altLang="en-US">
                    <a:noFill/>
                  </a:rPr>
                  <a:t> </a:t>
                </a:r>
              </a:p>
            </p:txBody>
          </p:sp>
        </mc:Fallback>
      </mc:AlternateContent>
      <p:sp>
        <p:nvSpPr>
          <p:cNvPr id="132" name="TextBox 131"/>
          <p:cNvSpPr txBox="1"/>
          <p:nvPr/>
        </p:nvSpPr>
        <p:spPr>
          <a:xfrm>
            <a:off x="5313040" y="3140968"/>
            <a:ext cx="2063250" cy="738664"/>
          </a:xfrm>
          <a:prstGeom prst="rect">
            <a:avLst/>
          </a:prstGeom>
          <a:noFill/>
        </p:spPr>
        <p:txBody>
          <a:bodyPr wrap="square" rtlCol="0">
            <a:spAutoFit/>
          </a:bodyPr>
          <a:lstStyle/>
          <a:p>
            <a:pPr algn="just">
              <a:lnSpc>
                <a:spcPct val="150000"/>
              </a:lnSpc>
            </a:pPr>
            <a:r>
              <a:rPr lang="en-US" altLang="ko-KR" sz="1400" b="1" smtClean="0">
                <a:solidFill>
                  <a:schemeClr val="bg2"/>
                </a:solidFill>
                <a:latin typeface="맑은 고딕" panose="020B0503020000020004" pitchFamily="50" charset="-127"/>
                <a:ea typeface="맑은 고딕" panose="020B0503020000020004" pitchFamily="50" charset="-127"/>
              </a:rPr>
              <a:t>N = 2 </a:t>
            </a:r>
          </a:p>
          <a:p>
            <a:pPr algn="just">
              <a:lnSpc>
                <a:spcPct val="150000"/>
              </a:lnSpc>
            </a:pPr>
            <a:r>
              <a:rPr lang="en-US" altLang="ko-KR" sz="1400" b="1" smtClean="0">
                <a:solidFill>
                  <a:schemeClr val="bg2"/>
                </a:solidFill>
                <a:latin typeface="맑은 고딕" panose="020B0503020000020004" pitchFamily="50" charset="-127"/>
                <a:ea typeface="맑은 고딕" panose="020B0503020000020004" pitchFamily="50" charset="-127"/>
              </a:rPr>
              <a:t>If D&lt;0.5 ,  m = 0</a:t>
            </a:r>
          </a:p>
        </p:txBody>
      </p:sp>
      <p:sp>
        <p:nvSpPr>
          <p:cNvPr id="133" name="직사각형 132"/>
          <p:cNvSpPr/>
          <p:nvPr/>
        </p:nvSpPr>
        <p:spPr bwMode="auto">
          <a:xfrm>
            <a:off x="5181616" y="1758651"/>
            <a:ext cx="4307888" cy="2163557"/>
          </a:xfrm>
          <a:prstGeom prst="rect">
            <a:avLst/>
          </a:prstGeom>
          <a:noFill/>
          <a:ln w="9525" cap="flat" cmpd="sng" algn="ctr">
            <a:solidFill>
              <a:schemeClr val="bg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134" name="TextBox 133"/>
          <p:cNvSpPr txBox="1"/>
          <p:nvPr/>
        </p:nvSpPr>
        <p:spPr>
          <a:xfrm>
            <a:off x="4983731" y="4458598"/>
            <a:ext cx="480011" cy="338554"/>
          </a:xfrm>
          <a:prstGeom prst="rect">
            <a:avLst/>
          </a:prstGeom>
          <a:noFill/>
        </p:spPr>
        <p:txBody>
          <a:bodyPr wrap="square" rtlCol="0">
            <a:spAutoFit/>
          </a:bodyPr>
          <a:lstStyle/>
          <a:p>
            <a:pPr algn="ctr"/>
            <a:r>
              <a:rPr lang="ko-KR" altLang="en-US" sz="1600" b="1">
                <a:solidFill>
                  <a:schemeClr val="bg2"/>
                </a:solidFill>
                <a:latin typeface="맑은 고딕" panose="020B0503020000020004" pitchFamily="50" charset="-127"/>
                <a:ea typeface="맑은 고딕" panose="020B0503020000020004" pitchFamily="50" charset="-127"/>
              </a:rPr>
              <a:t>∴</a:t>
            </a:r>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047635392"/>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fade">
                                      <p:cBhvr>
                                        <p:cTn id="10" dur="500"/>
                                        <p:tgtEl>
                                          <p:spTgt spid="1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6"/>
                                        </p:tgtEl>
                                        <p:attrNameLst>
                                          <p:attrName>style.visibility</p:attrName>
                                        </p:attrNameLst>
                                      </p:cBhvr>
                                      <p:to>
                                        <p:strVal val="visible"/>
                                      </p:to>
                                    </p:set>
                                    <p:animEffect transition="in" filter="fade">
                                      <p:cBhvr>
                                        <p:cTn id="13" dur="500"/>
                                        <p:tgtEl>
                                          <p:spTgt spid="17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9"/>
                                        </p:tgtEl>
                                        <p:attrNameLst>
                                          <p:attrName>style.visibility</p:attrName>
                                        </p:attrNameLst>
                                      </p:cBhvr>
                                      <p:to>
                                        <p:strVal val="visible"/>
                                      </p:to>
                                    </p:set>
                                    <p:animEffect transition="in" filter="fade">
                                      <p:cBhvr>
                                        <p:cTn id="16" dur="500"/>
                                        <p:tgtEl>
                                          <p:spTgt spid="17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0"/>
                                        </p:tgtEl>
                                        <p:attrNameLst>
                                          <p:attrName>style.visibility</p:attrName>
                                        </p:attrNameLst>
                                      </p:cBhvr>
                                      <p:to>
                                        <p:strVal val="visible"/>
                                      </p:to>
                                    </p:set>
                                    <p:animEffect transition="in" filter="fade">
                                      <p:cBhvr>
                                        <p:cTn id="19" dur="500"/>
                                        <p:tgtEl>
                                          <p:spTgt spid="1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7"/>
                                        </p:tgtEl>
                                        <p:attrNameLst>
                                          <p:attrName>style.visibility</p:attrName>
                                        </p:attrNameLst>
                                      </p:cBhvr>
                                      <p:to>
                                        <p:strVal val="visible"/>
                                      </p:to>
                                    </p:set>
                                    <p:animEffect transition="in" filter="fade">
                                      <p:cBhvr>
                                        <p:cTn id="22" dur="500"/>
                                        <p:tgtEl>
                                          <p:spTgt spid="18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8"/>
                                        </p:tgtEl>
                                        <p:attrNameLst>
                                          <p:attrName>style.visibility</p:attrName>
                                        </p:attrNameLst>
                                      </p:cBhvr>
                                      <p:to>
                                        <p:strVal val="visible"/>
                                      </p:to>
                                    </p:set>
                                    <p:animEffect transition="in" filter="fade">
                                      <p:cBhvr>
                                        <p:cTn id="25" dur="500"/>
                                        <p:tgtEl>
                                          <p:spTgt spid="18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9"/>
                                        </p:tgtEl>
                                        <p:attrNameLst>
                                          <p:attrName>style.visibility</p:attrName>
                                        </p:attrNameLst>
                                      </p:cBhvr>
                                      <p:to>
                                        <p:strVal val="visible"/>
                                      </p:to>
                                    </p:set>
                                    <p:animEffect transition="in" filter="fade">
                                      <p:cBhvr>
                                        <p:cTn id="28" dur="500"/>
                                        <p:tgtEl>
                                          <p:spTgt spid="18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1"/>
                                        </p:tgtEl>
                                        <p:attrNameLst>
                                          <p:attrName>style.visibility</p:attrName>
                                        </p:attrNameLst>
                                      </p:cBhvr>
                                      <p:to>
                                        <p:strVal val="visible"/>
                                      </p:to>
                                    </p:set>
                                    <p:animEffect transition="in" filter="fade">
                                      <p:cBhvr>
                                        <p:cTn id="31" dur="500"/>
                                        <p:tgtEl>
                                          <p:spTgt spid="19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3"/>
                                        </p:tgtEl>
                                        <p:attrNameLst>
                                          <p:attrName>style.visibility</p:attrName>
                                        </p:attrNameLst>
                                      </p:cBhvr>
                                      <p:to>
                                        <p:strVal val="visible"/>
                                      </p:to>
                                    </p:set>
                                    <p:animEffect transition="in" filter="fade">
                                      <p:cBhvr>
                                        <p:cTn id="34" dur="500"/>
                                        <p:tgtEl>
                                          <p:spTgt spid="1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4"/>
                                        </p:tgtEl>
                                        <p:attrNameLst>
                                          <p:attrName>style.visibility</p:attrName>
                                        </p:attrNameLst>
                                      </p:cBhvr>
                                      <p:to>
                                        <p:strVal val="visible"/>
                                      </p:to>
                                    </p:set>
                                    <p:animEffect transition="in" filter="fade">
                                      <p:cBhvr>
                                        <p:cTn id="37" dur="500"/>
                                        <p:tgtEl>
                                          <p:spTgt spid="19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5"/>
                                        </p:tgtEl>
                                        <p:attrNameLst>
                                          <p:attrName>style.visibility</p:attrName>
                                        </p:attrNameLst>
                                      </p:cBhvr>
                                      <p:to>
                                        <p:strVal val="visible"/>
                                      </p:to>
                                    </p:set>
                                    <p:animEffect transition="in" filter="fade">
                                      <p:cBhvr>
                                        <p:cTn id="40" dur="500"/>
                                        <p:tgtEl>
                                          <p:spTgt spid="19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6"/>
                                        </p:tgtEl>
                                        <p:attrNameLst>
                                          <p:attrName>style.visibility</p:attrName>
                                        </p:attrNameLst>
                                      </p:cBhvr>
                                      <p:to>
                                        <p:strVal val="visible"/>
                                      </p:to>
                                    </p:set>
                                    <p:animEffect transition="in" filter="fade">
                                      <p:cBhvr>
                                        <p:cTn id="43" dur="500"/>
                                        <p:tgtEl>
                                          <p:spTgt spid="19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1"/>
                                        </p:tgtEl>
                                        <p:attrNameLst>
                                          <p:attrName>style.visibility</p:attrName>
                                        </p:attrNameLst>
                                      </p:cBhvr>
                                      <p:to>
                                        <p:strVal val="visible"/>
                                      </p:to>
                                    </p:set>
                                    <p:animEffect transition="in" filter="fade">
                                      <p:cBhvr>
                                        <p:cTn id="46" dur="500"/>
                                        <p:tgtEl>
                                          <p:spTgt spid="20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2"/>
                                        </p:tgtEl>
                                        <p:attrNameLst>
                                          <p:attrName>style.visibility</p:attrName>
                                        </p:attrNameLst>
                                      </p:cBhvr>
                                      <p:to>
                                        <p:strVal val="visible"/>
                                      </p:to>
                                    </p:set>
                                    <p:animEffect transition="in" filter="fade">
                                      <p:cBhvr>
                                        <p:cTn id="49" dur="500"/>
                                        <p:tgtEl>
                                          <p:spTgt spid="20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33"/>
                                        </p:tgtEl>
                                        <p:attrNameLst>
                                          <p:attrName>style.visibility</p:attrName>
                                        </p:attrNameLst>
                                      </p:cBhvr>
                                      <p:to>
                                        <p:strVal val="visible"/>
                                      </p:to>
                                    </p:set>
                                    <p:animEffect transition="in" filter="fade">
                                      <p:cBhvr>
                                        <p:cTn id="55" dur="500"/>
                                        <p:tgtEl>
                                          <p:spTgt spid="33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50"/>
                                        </p:tgtEl>
                                        <p:attrNameLst>
                                          <p:attrName>style.visibility</p:attrName>
                                        </p:attrNameLst>
                                      </p:cBhvr>
                                      <p:to>
                                        <p:strVal val="visible"/>
                                      </p:to>
                                    </p:set>
                                    <p:animEffect transition="in" filter="fade">
                                      <p:cBhvr>
                                        <p:cTn id="58" dur="500"/>
                                        <p:tgtEl>
                                          <p:spTgt spid="5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40"/>
                                        </p:tgtEl>
                                        <p:attrNameLst>
                                          <p:attrName>style.visibility</p:attrName>
                                        </p:attrNameLst>
                                      </p:cBhvr>
                                      <p:to>
                                        <p:strVal val="visible"/>
                                      </p:to>
                                    </p:set>
                                    <p:animEffect transition="in" filter="fade">
                                      <p:cBhvr>
                                        <p:cTn id="61" dur="500"/>
                                        <p:tgtEl>
                                          <p:spTgt spid="64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41"/>
                                        </p:tgtEl>
                                        <p:attrNameLst>
                                          <p:attrName>style.visibility</p:attrName>
                                        </p:attrNameLst>
                                      </p:cBhvr>
                                      <p:to>
                                        <p:strVal val="visible"/>
                                      </p:to>
                                    </p:set>
                                    <p:animEffect transition="in" filter="fade">
                                      <p:cBhvr>
                                        <p:cTn id="64" dur="500"/>
                                        <p:tgtEl>
                                          <p:spTgt spid="64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45"/>
                                        </p:tgtEl>
                                        <p:attrNameLst>
                                          <p:attrName>style.visibility</p:attrName>
                                        </p:attrNameLst>
                                      </p:cBhvr>
                                      <p:to>
                                        <p:strVal val="visible"/>
                                      </p:to>
                                    </p:set>
                                    <p:animEffect transition="in" filter="fade">
                                      <p:cBhvr>
                                        <p:cTn id="67" dur="500"/>
                                        <p:tgtEl>
                                          <p:spTgt spid="64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46"/>
                                        </p:tgtEl>
                                        <p:attrNameLst>
                                          <p:attrName>style.visibility</p:attrName>
                                        </p:attrNameLst>
                                      </p:cBhvr>
                                      <p:to>
                                        <p:strVal val="visible"/>
                                      </p:to>
                                    </p:set>
                                    <p:animEffect transition="in" filter="fade">
                                      <p:cBhvr>
                                        <p:cTn id="70" dur="500"/>
                                        <p:tgtEl>
                                          <p:spTgt spid="64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48"/>
                                        </p:tgtEl>
                                        <p:attrNameLst>
                                          <p:attrName>style.visibility</p:attrName>
                                        </p:attrNameLst>
                                      </p:cBhvr>
                                      <p:to>
                                        <p:strVal val="visible"/>
                                      </p:to>
                                    </p:set>
                                    <p:animEffect transition="in" filter="fade">
                                      <p:cBhvr>
                                        <p:cTn id="73" dur="500"/>
                                        <p:tgtEl>
                                          <p:spTgt spid="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5" grpId="0"/>
      <p:bldP spid="176" grpId="0"/>
      <p:bldP spid="179" grpId="0"/>
      <p:bldP spid="180" grpId="0"/>
      <p:bldP spid="187" grpId="0"/>
      <p:bldP spid="188" grpId="0"/>
      <p:bldP spid="189" grpId="0"/>
      <p:bldP spid="191" grpId="0"/>
      <p:bldP spid="193" grpId="0"/>
      <p:bldP spid="194" grpId="0"/>
      <p:bldP spid="195" grpId="0"/>
      <p:bldP spid="196" grpId="0"/>
      <p:bldP spid="201" grpId="0"/>
      <p:bldP spid="202" grpId="0"/>
      <p:bldP spid="210" grpId="0"/>
      <p:bldP spid="333" grpId="0"/>
      <p:bldP spid="550" grpId="0"/>
      <p:bldP spid="640" grpId="0"/>
      <p:bldP spid="641" grpId="0"/>
      <p:bldP spid="645" grpId="0"/>
      <p:bldP spid="646" grpId="0"/>
      <p:bldP spid="64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3.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r>
              <a:rPr lang="en-US" altLang="ko-KR"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Filter </a:t>
            </a:r>
            <a:r>
              <a:rPr lang="ko-KR" altLang="en-US"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설계</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35</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a:solidFill>
                  <a:srgbClr val="000000"/>
                </a:solidFill>
                <a:latin typeface="맑은 고딕" panose="020B0503020000020004" pitchFamily="50" charset="-127"/>
                <a:ea typeface="맑은 고딕" panose="020B0503020000020004" pitchFamily="50" charset="-127"/>
              </a:rPr>
              <a:t>Interleaved buck converter </a:t>
            </a:r>
            <a:r>
              <a:rPr lang="ko-KR" altLang="en-US" sz="2000" i="0" u="none">
                <a:solidFill>
                  <a:srgbClr val="000000"/>
                </a:solidFill>
                <a:latin typeface="맑은 고딕" panose="020B0503020000020004" pitchFamily="50" charset="-127"/>
                <a:ea typeface="맑은 고딕" panose="020B0503020000020004" pitchFamily="50" charset="-127"/>
              </a:rPr>
              <a:t>관련 논문</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cxnSp>
        <p:nvCxnSpPr>
          <p:cNvPr id="6" name="직선 화살표 연결선 5"/>
          <p:cNvCxnSpPr/>
          <p:nvPr/>
        </p:nvCxnSpPr>
        <p:spPr bwMode="auto">
          <a:xfrm flipV="1">
            <a:off x="1791988" y="1624478"/>
            <a:ext cx="0" cy="517902"/>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sp>
        <p:nvSpPr>
          <p:cNvPr id="191" name="TextBox 190"/>
          <p:cNvSpPr txBox="1"/>
          <p:nvPr/>
        </p:nvSpPr>
        <p:spPr>
          <a:xfrm>
            <a:off x="1394608" y="1454587"/>
            <a:ext cx="4726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V</a:t>
            </a:r>
            <a:r>
              <a:rPr lang="en-US" altLang="ko-KR" sz="1000" b="1" baseline="-25000" smtClean="0">
                <a:solidFill>
                  <a:schemeClr val="bg2"/>
                </a:solidFill>
                <a:latin typeface="맑은 고딕" panose="020B0503020000020004" pitchFamily="50" charset="-127"/>
                <a:ea typeface="맑은 고딕" panose="020B0503020000020004" pitchFamily="50" charset="-127"/>
              </a:rPr>
              <a:t>SW1</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93" name="TextBox 192"/>
          <p:cNvSpPr txBox="1"/>
          <p:nvPr/>
        </p:nvSpPr>
        <p:spPr>
          <a:xfrm>
            <a:off x="1394608" y="2102659"/>
            <a:ext cx="4726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V</a:t>
            </a:r>
            <a:r>
              <a:rPr lang="en-US" altLang="ko-KR" sz="1000" b="1" baseline="-25000" smtClean="0">
                <a:solidFill>
                  <a:schemeClr val="bg2"/>
                </a:solidFill>
                <a:latin typeface="맑은 고딕" panose="020B0503020000020004" pitchFamily="50" charset="-127"/>
                <a:ea typeface="맑은 고딕" panose="020B0503020000020004" pitchFamily="50" charset="-127"/>
              </a:rPr>
              <a:t>SW2</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94" name="TextBox 193"/>
          <p:cNvSpPr txBox="1"/>
          <p:nvPr/>
        </p:nvSpPr>
        <p:spPr>
          <a:xfrm>
            <a:off x="1363730" y="2780928"/>
            <a:ext cx="50348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L1, </a:t>
            </a: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L2</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95" name="TextBox 194"/>
          <p:cNvSpPr txBox="1"/>
          <p:nvPr/>
        </p:nvSpPr>
        <p:spPr>
          <a:xfrm>
            <a:off x="1363158" y="2951515"/>
            <a:ext cx="50348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MAX</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96" name="TextBox 195"/>
          <p:cNvSpPr txBox="1"/>
          <p:nvPr/>
        </p:nvSpPr>
        <p:spPr>
          <a:xfrm>
            <a:off x="1363158" y="3160183"/>
            <a:ext cx="50348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MIN</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201" name="TextBox 200"/>
          <p:cNvSpPr txBox="1"/>
          <p:nvPr/>
        </p:nvSpPr>
        <p:spPr>
          <a:xfrm>
            <a:off x="1363730" y="3508364"/>
            <a:ext cx="50348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L_total</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202" name="TextBox 201"/>
          <p:cNvSpPr txBox="1"/>
          <p:nvPr/>
        </p:nvSpPr>
        <p:spPr>
          <a:xfrm>
            <a:off x="1275409" y="3694191"/>
            <a:ext cx="591233"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I_</a:t>
            </a:r>
            <a:r>
              <a:rPr lang="en-US" altLang="ko-KR" sz="1000" b="1" baseline="-25000" smtClean="0">
                <a:solidFill>
                  <a:schemeClr val="bg2"/>
                </a:solidFill>
                <a:latin typeface="맑은 고딕" panose="020B0503020000020004" pitchFamily="50" charset="-127"/>
                <a:ea typeface="맑은 고딕" panose="020B0503020000020004" pitchFamily="50" charset="-127"/>
              </a:rPr>
              <a:t>T_MAX</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333" name="TextBox 332"/>
          <p:cNvSpPr txBox="1"/>
          <p:nvPr/>
        </p:nvSpPr>
        <p:spPr>
          <a:xfrm>
            <a:off x="1275910" y="3831351"/>
            <a:ext cx="591233"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I_</a:t>
            </a:r>
            <a:r>
              <a:rPr lang="en-US" altLang="ko-KR" sz="1000" b="1" baseline="-25000" smtClean="0">
                <a:solidFill>
                  <a:schemeClr val="bg2"/>
                </a:solidFill>
                <a:latin typeface="맑은 고딕" panose="020B0503020000020004" pitchFamily="50" charset="-127"/>
                <a:ea typeface="맑은 고딕" panose="020B0503020000020004" pitchFamily="50" charset="-127"/>
              </a:rPr>
              <a:t>T_MIN</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429" name="직선 화살표 연결선 428"/>
          <p:cNvCxnSpPr/>
          <p:nvPr/>
        </p:nvCxnSpPr>
        <p:spPr bwMode="auto">
          <a:xfrm>
            <a:off x="1782464" y="2133506"/>
            <a:ext cx="2726793" cy="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430" name="직선 연결선 429"/>
          <p:cNvCxnSpPr/>
          <p:nvPr/>
        </p:nvCxnSpPr>
        <p:spPr bwMode="auto">
          <a:xfrm>
            <a:off x="1800297" y="1727175"/>
            <a:ext cx="1181375" cy="0"/>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431" name="직선 연결선 430"/>
          <p:cNvCxnSpPr/>
          <p:nvPr/>
        </p:nvCxnSpPr>
        <p:spPr bwMode="auto">
          <a:xfrm>
            <a:off x="2975322" y="1718125"/>
            <a:ext cx="0" cy="417759"/>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432" name="직선 연결선 431"/>
          <p:cNvCxnSpPr/>
          <p:nvPr/>
        </p:nvCxnSpPr>
        <p:spPr bwMode="auto">
          <a:xfrm>
            <a:off x="3360330" y="1722887"/>
            <a:ext cx="0" cy="417759"/>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434" name="직선 화살표 연결선 433"/>
          <p:cNvCxnSpPr/>
          <p:nvPr/>
        </p:nvCxnSpPr>
        <p:spPr bwMode="auto">
          <a:xfrm flipV="1">
            <a:off x="1791988" y="2277522"/>
            <a:ext cx="0" cy="517902"/>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435" name="직선 화살표 연결선 434"/>
          <p:cNvCxnSpPr/>
          <p:nvPr/>
        </p:nvCxnSpPr>
        <p:spPr bwMode="auto">
          <a:xfrm>
            <a:off x="1784845" y="2788281"/>
            <a:ext cx="2726793" cy="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442" name="직선 연결선 441"/>
          <p:cNvCxnSpPr/>
          <p:nvPr/>
        </p:nvCxnSpPr>
        <p:spPr bwMode="auto">
          <a:xfrm>
            <a:off x="4140164" y="2387202"/>
            <a:ext cx="247330" cy="0"/>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443" name="직선 연결선 442"/>
          <p:cNvCxnSpPr/>
          <p:nvPr/>
        </p:nvCxnSpPr>
        <p:spPr bwMode="auto">
          <a:xfrm>
            <a:off x="2577770" y="1727175"/>
            <a:ext cx="0" cy="4023010"/>
          </a:xfrm>
          <a:prstGeom prst="line">
            <a:avLst/>
          </a:prstGeom>
          <a:solidFill>
            <a:srgbClr val="C0C0C0"/>
          </a:solidFill>
          <a:ln w="19050" cap="flat" cmpd="sng" algn="ctr">
            <a:solidFill>
              <a:schemeClr val="bg2"/>
            </a:solidFill>
            <a:prstDash val="lgDash"/>
            <a:round/>
            <a:headEnd type="none" w="sm" len="sm"/>
            <a:tailEnd type="none" w="sm" len="sm"/>
          </a:ln>
          <a:effectLst/>
        </p:spPr>
      </p:cxnSp>
      <p:cxnSp>
        <p:nvCxnSpPr>
          <p:cNvPr id="444" name="직선 연결선 443"/>
          <p:cNvCxnSpPr/>
          <p:nvPr/>
        </p:nvCxnSpPr>
        <p:spPr bwMode="auto">
          <a:xfrm>
            <a:off x="2981672" y="1722666"/>
            <a:ext cx="0" cy="4007444"/>
          </a:xfrm>
          <a:prstGeom prst="line">
            <a:avLst/>
          </a:prstGeom>
          <a:solidFill>
            <a:srgbClr val="C0C0C0"/>
          </a:solidFill>
          <a:ln w="9525" cap="flat" cmpd="sng" algn="ctr">
            <a:solidFill>
              <a:schemeClr val="bg2"/>
            </a:solidFill>
            <a:prstDash val="dash"/>
            <a:round/>
            <a:headEnd type="none" w="sm" len="sm"/>
            <a:tailEnd type="none" w="sm" len="sm"/>
          </a:ln>
          <a:effectLst/>
        </p:spPr>
      </p:cxnSp>
      <p:cxnSp>
        <p:nvCxnSpPr>
          <p:cNvPr id="445" name="직선 연결선 444"/>
          <p:cNvCxnSpPr/>
          <p:nvPr/>
        </p:nvCxnSpPr>
        <p:spPr bwMode="auto">
          <a:xfrm>
            <a:off x="3360332" y="1733208"/>
            <a:ext cx="0" cy="4016977"/>
          </a:xfrm>
          <a:prstGeom prst="line">
            <a:avLst/>
          </a:prstGeom>
          <a:solidFill>
            <a:srgbClr val="C0C0C0"/>
          </a:solidFill>
          <a:ln w="19050" cap="flat" cmpd="sng" algn="ctr">
            <a:solidFill>
              <a:schemeClr val="bg2"/>
            </a:solidFill>
            <a:prstDash val="lgDash"/>
            <a:round/>
            <a:headEnd type="none" w="sm" len="sm"/>
            <a:tailEnd type="none" w="sm" len="sm"/>
          </a:ln>
          <a:effectLst/>
        </p:spPr>
      </p:cxnSp>
      <p:cxnSp>
        <p:nvCxnSpPr>
          <p:cNvPr id="446" name="직선 연결선 445"/>
          <p:cNvCxnSpPr/>
          <p:nvPr/>
        </p:nvCxnSpPr>
        <p:spPr bwMode="auto">
          <a:xfrm>
            <a:off x="3773760" y="1735366"/>
            <a:ext cx="0" cy="4007444"/>
          </a:xfrm>
          <a:prstGeom prst="line">
            <a:avLst/>
          </a:prstGeom>
          <a:solidFill>
            <a:srgbClr val="C0C0C0"/>
          </a:solidFill>
          <a:ln w="9525" cap="flat" cmpd="sng" algn="ctr">
            <a:solidFill>
              <a:schemeClr val="bg2"/>
            </a:solidFill>
            <a:prstDash val="dash"/>
            <a:round/>
            <a:headEnd type="none" w="sm" len="sm"/>
            <a:tailEnd type="none" w="sm" len="sm"/>
          </a:ln>
          <a:effectLst/>
        </p:spPr>
      </p:cxnSp>
      <p:cxnSp>
        <p:nvCxnSpPr>
          <p:cNvPr id="449" name="직선 연결선 448"/>
          <p:cNvCxnSpPr/>
          <p:nvPr/>
        </p:nvCxnSpPr>
        <p:spPr bwMode="auto">
          <a:xfrm>
            <a:off x="3773760" y="3094937"/>
            <a:ext cx="381040" cy="209303"/>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450" name="직선 연결선 449"/>
          <p:cNvCxnSpPr/>
          <p:nvPr/>
        </p:nvCxnSpPr>
        <p:spPr bwMode="auto">
          <a:xfrm flipV="1">
            <a:off x="2577770" y="3094937"/>
            <a:ext cx="1189640" cy="209304"/>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452" name="직선 화살표 연결선 451"/>
          <p:cNvCxnSpPr/>
          <p:nvPr/>
        </p:nvCxnSpPr>
        <p:spPr bwMode="auto">
          <a:xfrm flipV="1">
            <a:off x="1786110" y="2997602"/>
            <a:ext cx="0" cy="517902"/>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453" name="직선 화살표 연결선 452"/>
          <p:cNvCxnSpPr/>
          <p:nvPr/>
        </p:nvCxnSpPr>
        <p:spPr bwMode="auto">
          <a:xfrm>
            <a:off x="1776586" y="3505980"/>
            <a:ext cx="2726793" cy="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454" name="직선 연결선 453"/>
          <p:cNvCxnSpPr/>
          <p:nvPr/>
        </p:nvCxnSpPr>
        <p:spPr bwMode="auto">
          <a:xfrm flipV="1">
            <a:off x="1802288" y="3078799"/>
            <a:ext cx="1179384" cy="225442"/>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455" name="직선 연결선 454"/>
          <p:cNvCxnSpPr/>
          <p:nvPr/>
        </p:nvCxnSpPr>
        <p:spPr bwMode="auto">
          <a:xfrm>
            <a:off x="2981672" y="3078799"/>
            <a:ext cx="388184" cy="225441"/>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456" name="직선 연결선 455"/>
          <p:cNvCxnSpPr/>
          <p:nvPr/>
        </p:nvCxnSpPr>
        <p:spPr bwMode="auto">
          <a:xfrm flipV="1">
            <a:off x="3360332" y="3103270"/>
            <a:ext cx="997469" cy="200970"/>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462" name="직선 화살표 연결선 461"/>
          <p:cNvCxnSpPr/>
          <p:nvPr/>
        </p:nvCxnSpPr>
        <p:spPr bwMode="auto">
          <a:xfrm flipV="1">
            <a:off x="1795634" y="3703836"/>
            <a:ext cx="0" cy="517902"/>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463" name="직선 화살표 연결선 462"/>
          <p:cNvCxnSpPr/>
          <p:nvPr/>
        </p:nvCxnSpPr>
        <p:spPr bwMode="auto">
          <a:xfrm>
            <a:off x="1786110" y="4212214"/>
            <a:ext cx="2726793" cy="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471" name="직선 화살표 연결선 470"/>
          <p:cNvCxnSpPr/>
          <p:nvPr/>
        </p:nvCxnSpPr>
        <p:spPr bwMode="auto">
          <a:xfrm flipV="1">
            <a:off x="1794865" y="4437762"/>
            <a:ext cx="0" cy="58991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472" name="직선 화살표 연결선 471"/>
          <p:cNvCxnSpPr/>
          <p:nvPr/>
        </p:nvCxnSpPr>
        <p:spPr bwMode="auto">
          <a:xfrm>
            <a:off x="1785341" y="4736580"/>
            <a:ext cx="2726793" cy="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475" name="직선 화살표 연결선 474"/>
          <p:cNvCxnSpPr/>
          <p:nvPr/>
        </p:nvCxnSpPr>
        <p:spPr bwMode="auto">
          <a:xfrm flipV="1">
            <a:off x="1795204" y="5229850"/>
            <a:ext cx="0" cy="58991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476" name="직선 화살표 연결선 475"/>
          <p:cNvCxnSpPr/>
          <p:nvPr/>
        </p:nvCxnSpPr>
        <p:spPr bwMode="auto">
          <a:xfrm>
            <a:off x="1785680" y="5528668"/>
            <a:ext cx="2726793" cy="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sp>
        <p:nvSpPr>
          <p:cNvPr id="484" name="TextBox 483"/>
          <p:cNvSpPr txBox="1"/>
          <p:nvPr/>
        </p:nvSpPr>
        <p:spPr>
          <a:xfrm>
            <a:off x="3152800" y="2103309"/>
            <a:ext cx="4726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T_1</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485" name="TextBox 484"/>
          <p:cNvSpPr txBox="1"/>
          <p:nvPr/>
        </p:nvSpPr>
        <p:spPr>
          <a:xfrm>
            <a:off x="3906788" y="2758084"/>
            <a:ext cx="46883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T_2</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486" name="TextBox 485"/>
          <p:cNvSpPr txBox="1"/>
          <p:nvPr/>
        </p:nvSpPr>
        <p:spPr>
          <a:xfrm>
            <a:off x="2693593" y="2103309"/>
            <a:ext cx="5355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DT_1</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487" name="TextBox 486"/>
          <p:cNvSpPr txBox="1"/>
          <p:nvPr/>
        </p:nvSpPr>
        <p:spPr>
          <a:xfrm>
            <a:off x="3084732" y="5805914"/>
            <a:ext cx="5355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T_1</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488" name="TextBox 487"/>
          <p:cNvSpPr txBox="1"/>
          <p:nvPr/>
        </p:nvSpPr>
        <p:spPr>
          <a:xfrm>
            <a:off x="3456072" y="2758084"/>
            <a:ext cx="57606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DT_2</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489" name="직선 연결선 488"/>
          <p:cNvCxnSpPr/>
          <p:nvPr/>
        </p:nvCxnSpPr>
        <p:spPr bwMode="auto">
          <a:xfrm>
            <a:off x="4134526" y="1724304"/>
            <a:ext cx="0" cy="4018506"/>
          </a:xfrm>
          <a:prstGeom prst="line">
            <a:avLst/>
          </a:prstGeom>
          <a:solidFill>
            <a:srgbClr val="C0C0C0"/>
          </a:solidFill>
          <a:ln w="19050" cap="flat" cmpd="sng" algn="ctr">
            <a:solidFill>
              <a:schemeClr val="bg2"/>
            </a:solidFill>
            <a:prstDash val="lgDash"/>
            <a:round/>
            <a:headEnd type="none" w="sm" len="sm"/>
            <a:tailEnd type="none" w="sm" len="sm"/>
          </a:ln>
          <a:effectLst/>
        </p:spPr>
      </p:cxnSp>
      <p:sp>
        <p:nvSpPr>
          <p:cNvPr id="490" name="TextBox 489"/>
          <p:cNvSpPr txBox="1"/>
          <p:nvPr/>
        </p:nvSpPr>
        <p:spPr>
          <a:xfrm>
            <a:off x="2312112" y="5805914"/>
            <a:ext cx="5355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T_2</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491" name="TextBox 490"/>
          <p:cNvSpPr txBox="1"/>
          <p:nvPr/>
        </p:nvSpPr>
        <p:spPr>
          <a:xfrm>
            <a:off x="1992758" y="5968402"/>
            <a:ext cx="1933529" cy="246221"/>
          </a:xfrm>
          <a:prstGeom prst="rect">
            <a:avLst/>
          </a:prstGeom>
          <a:noFill/>
        </p:spPr>
        <p:txBody>
          <a:bodyPr wrap="square" rtlCol="0">
            <a:spAutoFit/>
          </a:bodyPr>
          <a:lstStyle/>
          <a:p>
            <a:r>
              <a:rPr lang="en-US" altLang="ko-KR" sz="1000" b="1" smtClean="0">
                <a:solidFill>
                  <a:schemeClr val="bg2"/>
                </a:solidFill>
                <a:latin typeface="맑은 고딕" panose="020B0503020000020004" pitchFamily="50" charset="-127"/>
                <a:ea typeface="맑은 고딕" panose="020B0503020000020004" pitchFamily="50" charset="-127"/>
              </a:rPr>
              <a:t>Phase delay 180</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492" name="TextBox 491"/>
          <p:cNvSpPr txBox="1"/>
          <p:nvPr/>
        </p:nvSpPr>
        <p:spPr>
          <a:xfrm>
            <a:off x="3874202" y="5805914"/>
            <a:ext cx="5355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T_2</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493" name="TextBox 492"/>
          <p:cNvSpPr txBox="1"/>
          <p:nvPr/>
        </p:nvSpPr>
        <p:spPr>
          <a:xfrm>
            <a:off x="2343562" y="2750731"/>
            <a:ext cx="46883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T_2</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499" name="직선 화살표 연결선 498"/>
          <p:cNvCxnSpPr/>
          <p:nvPr/>
        </p:nvCxnSpPr>
        <p:spPr bwMode="auto">
          <a:xfrm>
            <a:off x="1788128" y="3094937"/>
            <a:ext cx="117407"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cxnSp>
        <p:nvCxnSpPr>
          <p:cNvPr id="500" name="직선 화살표 연결선 499"/>
          <p:cNvCxnSpPr/>
          <p:nvPr/>
        </p:nvCxnSpPr>
        <p:spPr bwMode="auto">
          <a:xfrm>
            <a:off x="1788063" y="3302301"/>
            <a:ext cx="117407"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cxnSp>
        <p:nvCxnSpPr>
          <p:cNvPr id="503" name="직선 화살표 연결선 502"/>
          <p:cNvCxnSpPr/>
          <p:nvPr/>
        </p:nvCxnSpPr>
        <p:spPr bwMode="auto">
          <a:xfrm>
            <a:off x="1788128" y="3861698"/>
            <a:ext cx="117407"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cxnSp>
        <p:nvCxnSpPr>
          <p:cNvPr id="504" name="직선 화살표 연결선 503"/>
          <p:cNvCxnSpPr/>
          <p:nvPr/>
        </p:nvCxnSpPr>
        <p:spPr bwMode="auto">
          <a:xfrm>
            <a:off x="1788063" y="3981899"/>
            <a:ext cx="117407"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cxnSp>
        <p:nvCxnSpPr>
          <p:cNvPr id="505" name="직선 화살표 연결선 504"/>
          <p:cNvCxnSpPr/>
          <p:nvPr/>
        </p:nvCxnSpPr>
        <p:spPr bwMode="auto">
          <a:xfrm>
            <a:off x="1791988" y="3201553"/>
            <a:ext cx="2571691" cy="0"/>
          </a:xfrm>
          <a:prstGeom prst="straightConnector1">
            <a:avLst/>
          </a:prstGeom>
          <a:solidFill>
            <a:srgbClr val="C0C0C0"/>
          </a:solidFill>
          <a:ln w="9525" cap="flat" cmpd="sng" algn="ctr">
            <a:solidFill>
              <a:schemeClr val="bg2"/>
            </a:solidFill>
            <a:prstDash val="dash"/>
            <a:round/>
            <a:headEnd type="none" w="med" len="med"/>
            <a:tailEnd type="none" w="med" len="med"/>
          </a:ln>
          <a:effectLst/>
        </p:spPr>
      </p:cxnSp>
      <p:cxnSp>
        <p:nvCxnSpPr>
          <p:cNvPr id="506" name="직선 화살표 연결선 505"/>
          <p:cNvCxnSpPr/>
          <p:nvPr/>
        </p:nvCxnSpPr>
        <p:spPr bwMode="auto">
          <a:xfrm>
            <a:off x="1795206" y="3924180"/>
            <a:ext cx="2571691" cy="0"/>
          </a:xfrm>
          <a:prstGeom prst="straightConnector1">
            <a:avLst/>
          </a:prstGeom>
          <a:solidFill>
            <a:srgbClr val="C0C0C0"/>
          </a:solidFill>
          <a:ln w="9525" cap="flat" cmpd="sng" algn="ctr">
            <a:solidFill>
              <a:schemeClr val="bg2"/>
            </a:solidFill>
            <a:prstDash val="dash"/>
            <a:round/>
            <a:headEnd type="none" w="med" len="med"/>
            <a:tailEnd type="none" w="med" len="med"/>
          </a:ln>
          <a:effectLst/>
        </p:spPr>
      </p:cxnSp>
      <p:cxnSp>
        <p:nvCxnSpPr>
          <p:cNvPr id="510" name="직선 연결선 509"/>
          <p:cNvCxnSpPr/>
          <p:nvPr/>
        </p:nvCxnSpPr>
        <p:spPr bwMode="auto">
          <a:xfrm>
            <a:off x="3352485" y="1731275"/>
            <a:ext cx="1034240" cy="0"/>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576" name="직선 연결선 575"/>
          <p:cNvCxnSpPr/>
          <p:nvPr/>
        </p:nvCxnSpPr>
        <p:spPr bwMode="auto">
          <a:xfrm>
            <a:off x="2963559" y="2117980"/>
            <a:ext cx="399399" cy="0"/>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581" name="직선 연결선 580"/>
          <p:cNvCxnSpPr/>
          <p:nvPr/>
        </p:nvCxnSpPr>
        <p:spPr bwMode="auto">
          <a:xfrm>
            <a:off x="2177179" y="2778757"/>
            <a:ext cx="399399" cy="0"/>
          </a:xfrm>
          <a:prstGeom prst="line">
            <a:avLst/>
          </a:prstGeom>
          <a:solidFill>
            <a:srgbClr val="C0C0C0"/>
          </a:solidFill>
          <a:ln w="19050" cap="flat" cmpd="sng" algn="ctr">
            <a:solidFill>
              <a:srgbClr val="FD0000"/>
            </a:solidFill>
            <a:prstDash val="solid"/>
            <a:round/>
            <a:headEnd type="none" w="sm" len="sm"/>
            <a:tailEnd type="none" w="sm" len="sm"/>
          </a:ln>
          <a:effectLst/>
        </p:spPr>
      </p:cxnSp>
      <p:cxnSp>
        <p:nvCxnSpPr>
          <p:cNvPr id="584" name="직선 연결선 583"/>
          <p:cNvCxnSpPr/>
          <p:nvPr/>
        </p:nvCxnSpPr>
        <p:spPr bwMode="auto">
          <a:xfrm>
            <a:off x="2177179" y="2387202"/>
            <a:ext cx="0" cy="399577"/>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585" name="직선 연결선 584"/>
          <p:cNvCxnSpPr/>
          <p:nvPr/>
        </p:nvCxnSpPr>
        <p:spPr bwMode="auto">
          <a:xfrm>
            <a:off x="1802288" y="2392983"/>
            <a:ext cx="374891" cy="0"/>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588" name="직선 연결선 587"/>
          <p:cNvCxnSpPr/>
          <p:nvPr/>
        </p:nvCxnSpPr>
        <p:spPr bwMode="auto">
          <a:xfrm>
            <a:off x="2586035" y="2392983"/>
            <a:ext cx="1181375" cy="0"/>
          </a:xfrm>
          <a:prstGeom prst="line">
            <a:avLst/>
          </a:prstGeom>
          <a:solidFill>
            <a:srgbClr val="C0C0C0"/>
          </a:solidFill>
          <a:ln w="19050" cap="flat" cmpd="sng" algn="ctr">
            <a:solidFill>
              <a:srgbClr val="FD0000"/>
            </a:solidFill>
            <a:prstDash val="solid"/>
            <a:round/>
            <a:headEnd type="none" w="sm" len="sm"/>
            <a:tailEnd type="none" w="sm" len="sm"/>
          </a:ln>
          <a:effectLst/>
        </p:spPr>
      </p:cxnSp>
      <p:cxnSp>
        <p:nvCxnSpPr>
          <p:cNvPr id="589" name="직선 연결선 588"/>
          <p:cNvCxnSpPr/>
          <p:nvPr/>
        </p:nvCxnSpPr>
        <p:spPr bwMode="auto">
          <a:xfrm>
            <a:off x="4140150" y="2380612"/>
            <a:ext cx="0" cy="410860"/>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590" name="직선 연결선 589"/>
          <p:cNvCxnSpPr/>
          <p:nvPr/>
        </p:nvCxnSpPr>
        <p:spPr bwMode="auto">
          <a:xfrm>
            <a:off x="3773760" y="2377421"/>
            <a:ext cx="0" cy="410860"/>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601" name="직선 연결선 600"/>
          <p:cNvCxnSpPr/>
          <p:nvPr/>
        </p:nvCxnSpPr>
        <p:spPr bwMode="auto">
          <a:xfrm>
            <a:off x="2577770" y="2367897"/>
            <a:ext cx="0" cy="410860"/>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606" name="직선 연결선 605"/>
          <p:cNvCxnSpPr/>
          <p:nvPr/>
        </p:nvCxnSpPr>
        <p:spPr bwMode="auto">
          <a:xfrm>
            <a:off x="2186358" y="3101227"/>
            <a:ext cx="381040" cy="209303"/>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609" name="직선 연결선 608"/>
          <p:cNvCxnSpPr/>
          <p:nvPr/>
        </p:nvCxnSpPr>
        <p:spPr bwMode="auto">
          <a:xfrm flipV="1">
            <a:off x="1788128" y="3107507"/>
            <a:ext cx="398230" cy="70064"/>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612" name="직선 연결선 611"/>
          <p:cNvCxnSpPr/>
          <p:nvPr/>
        </p:nvCxnSpPr>
        <p:spPr bwMode="auto">
          <a:xfrm flipV="1">
            <a:off x="4140150" y="3260859"/>
            <a:ext cx="246575" cy="43382"/>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614" name="직선 연결선 613"/>
          <p:cNvCxnSpPr/>
          <p:nvPr/>
        </p:nvCxnSpPr>
        <p:spPr bwMode="auto">
          <a:xfrm flipV="1">
            <a:off x="1802359" y="3869572"/>
            <a:ext cx="408858" cy="117028"/>
          </a:xfrm>
          <a:prstGeom prst="line">
            <a:avLst/>
          </a:prstGeom>
          <a:solidFill>
            <a:srgbClr val="C0C0C0"/>
          </a:solidFill>
          <a:ln w="19050" cap="flat" cmpd="sng" algn="ctr">
            <a:solidFill>
              <a:srgbClr val="00B050"/>
            </a:solidFill>
            <a:prstDash val="solid"/>
            <a:round/>
            <a:headEnd type="none" w="sm" len="sm"/>
            <a:tailEnd type="none" w="sm" len="sm"/>
          </a:ln>
          <a:effectLst/>
        </p:spPr>
      </p:cxnSp>
      <p:cxnSp>
        <p:nvCxnSpPr>
          <p:cNvPr id="615" name="직선 연결선 614"/>
          <p:cNvCxnSpPr/>
          <p:nvPr/>
        </p:nvCxnSpPr>
        <p:spPr bwMode="auto">
          <a:xfrm>
            <a:off x="2211217" y="3873787"/>
            <a:ext cx="369566" cy="108049"/>
          </a:xfrm>
          <a:prstGeom prst="line">
            <a:avLst/>
          </a:prstGeom>
          <a:solidFill>
            <a:srgbClr val="C0C0C0"/>
          </a:solidFill>
          <a:ln w="19050" cap="flat" cmpd="sng" algn="ctr">
            <a:solidFill>
              <a:srgbClr val="00B050"/>
            </a:solidFill>
            <a:prstDash val="solid"/>
            <a:round/>
            <a:headEnd type="none" w="sm" len="sm"/>
            <a:tailEnd type="none" w="sm" len="sm"/>
          </a:ln>
          <a:effectLst/>
        </p:spPr>
      </p:cxnSp>
      <p:cxnSp>
        <p:nvCxnSpPr>
          <p:cNvPr id="616" name="직선 연결선 615"/>
          <p:cNvCxnSpPr/>
          <p:nvPr/>
        </p:nvCxnSpPr>
        <p:spPr bwMode="auto">
          <a:xfrm>
            <a:off x="3748785" y="3864809"/>
            <a:ext cx="396183" cy="120269"/>
          </a:xfrm>
          <a:prstGeom prst="line">
            <a:avLst/>
          </a:prstGeom>
          <a:solidFill>
            <a:srgbClr val="C0C0C0"/>
          </a:solidFill>
          <a:ln w="19050" cap="flat" cmpd="sng" algn="ctr">
            <a:solidFill>
              <a:srgbClr val="00B050"/>
            </a:solidFill>
            <a:prstDash val="solid"/>
            <a:round/>
            <a:headEnd type="none" w="sm" len="sm"/>
            <a:tailEnd type="none" w="sm" len="sm"/>
          </a:ln>
          <a:effectLst/>
        </p:spPr>
      </p:cxnSp>
      <p:cxnSp>
        <p:nvCxnSpPr>
          <p:cNvPr id="617" name="직선 연결선 616"/>
          <p:cNvCxnSpPr/>
          <p:nvPr/>
        </p:nvCxnSpPr>
        <p:spPr bwMode="auto">
          <a:xfrm flipV="1">
            <a:off x="2573636" y="3864809"/>
            <a:ext cx="402111" cy="114800"/>
          </a:xfrm>
          <a:prstGeom prst="line">
            <a:avLst/>
          </a:prstGeom>
          <a:solidFill>
            <a:srgbClr val="C0C0C0"/>
          </a:solidFill>
          <a:ln w="19050" cap="flat" cmpd="sng" algn="ctr">
            <a:solidFill>
              <a:srgbClr val="00B050"/>
            </a:solidFill>
            <a:prstDash val="solid"/>
            <a:round/>
            <a:headEnd type="none" w="sm" len="sm"/>
            <a:tailEnd type="none" w="sm" len="sm"/>
          </a:ln>
          <a:effectLst/>
        </p:spPr>
      </p:cxnSp>
      <p:cxnSp>
        <p:nvCxnSpPr>
          <p:cNvPr id="618" name="직선 연결선 617"/>
          <p:cNvCxnSpPr/>
          <p:nvPr/>
        </p:nvCxnSpPr>
        <p:spPr bwMode="auto">
          <a:xfrm>
            <a:off x="2975747" y="3864809"/>
            <a:ext cx="397122" cy="119322"/>
          </a:xfrm>
          <a:prstGeom prst="line">
            <a:avLst/>
          </a:prstGeom>
          <a:solidFill>
            <a:srgbClr val="C0C0C0"/>
          </a:solidFill>
          <a:ln w="19050" cap="flat" cmpd="sng" algn="ctr">
            <a:solidFill>
              <a:srgbClr val="00B050"/>
            </a:solidFill>
            <a:prstDash val="solid"/>
            <a:round/>
            <a:headEnd type="none" w="sm" len="sm"/>
            <a:tailEnd type="none" w="sm" len="sm"/>
          </a:ln>
          <a:effectLst/>
        </p:spPr>
      </p:cxnSp>
      <p:cxnSp>
        <p:nvCxnSpPr>
          <p:cNvPr id="619" name="직선 연결선 618"/>
          <p:cNvCxnSpPr/>
          <p:nvPr/>
        </p:nvCxnSpPr>
        <p:spPr bwMode="auto">
          <a:xfrm flipV="1">
            <a:off x="3365971" y="3864809"/>
            <a:ext cx="382814" cy="120268"/>
          </a:xfrm>
          <a:prstGeom prst="line">
            <a:avLst/>
          </a:prstGeom>
          <a:solidFill>
            <a:srgbClr val="C0C0C0"/>
          </a:solidFill>
          <a:ln w="19050" cap="flat" cmpd="sng" algn="ctr">
            <a:solidFill>
              <a:srgbClr val="00B050"/>
            </a:solidFill>
            <a:prstDash val="solid"/>
            <a:round/>
            <a:headEnd type="none" w="sm" len="sm"/>
            <a:tailEnd type="none" w="sm" len="sm"/>
          </a:ln>
          <a:effectLst/>
        </p:spPr>
      </p:cxnSp>
      <p:cxnSp>
        <p:nvCxnSpPr>
          <p:cNvPr id="620" name="직선 연결선 619"/>
          <p:cNvCxnSpPr/>
          <p:nvPr/>
        </p:nvCxnSpPr>
        <p:spPr bwMode="auto">
          <a:xfrm flipV="1">
            <a:off x="4134526" y="3931913"/>
            <a:ext cx="183973" cy="49924"/>
          </a:xfrm>
          <a:prstGeom prst="line">
            <a:avLst/>
          </a:prstGeom>
          <a:solidFill>
            <a:srgbClr val="C0C0C0"/>
          </a:solidFill>
          <a:ln w="19050" cap="flat" cmpd="sng" algn="ctr">
            <a:solidFill>
              <a:srgbClr val="00B050"/>
            </a:solidFill>
            <a:prstDash val="solid"/>
            <a:round/>
            <a:headEnd type="none" w="sm" len="sm"/>
            <a:tailEnd type="none" w="sm" len="sm"/>
          </a:ln>
          <a:effectLst/>
        </p:spPr>
      </p:cxnSp>
      <p:sp>
        <p:nvSpPr>
          <p:cNvPr id="634" name="자유형 633"/>
          <p:cNvSpPr/>
          <p:nvPr/>
        </p:nvSpPr>
        <p:spPr bwMode="auto">
          <a:xfrm>
            <a:off x="1802879" y="5537191"/>
            <a:ext cx="409575" cy="114142"/>
          </a:xfrm>
          <a:custGeom>
            <a:avLst/>
            <a:gdLst>
              <a:gd name="connsiteX0" fmla="*/ 0 w 409575"/>
              <a:gd name="connsiteY0" fmla="*/ 0 h 138112"/>
              <a:gd name="connsiteX1" fmla="*/ 209550 w 409575"/>
              <a:gd name="connsiteY1" fmla="*/ 138112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0"/>
                </a:moveTo>
                <a:cubicBezTo>
                  <a:pt x="70644" y="69056"/>
                  <a:pt x="141288" y="138112"/>
                  <a:pt x="209550" y="138112"/>
                </a:cubicBezTo>
                <a:cubicBezTo>
                  <a:pt x="277812" y="138112"/>
                  <a:pt x="343693" y="69056"/>
                  <a:pt x="409575" y="0"/>
                </a:cubicBezTo>
              </a:path>
            </a:pathLst>
          </a:custGeom>
          <a:noFill/>
          <a:ln w="19050"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635" name="자유형 634"/>
          <p:cNvSpPr/>
          <p:nvPr/>
        </p:nvSpPr>
        <p:spPr bwMode="auto">
          <a:xfrm flipV="1">
            <a:off x="2206069" y="5425149"/>
            <a:ext cx="372341" cy="114142"/>
          </a:xfrm>
          <a:custGeom>
            <a:avLst/>
            <a:gdLst>
              <a:gd name="connsiteX0" fmla="*/ 0 w 409575"/>
              <a:gd name="connsiteY0" fmla="*/ 0 h 138112"/>
              <a:gd name="connsiteX1" fmla="*/ 209550 w 409575"/>
              <a:gd name="connsiteY1" fmla="*/ 138112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0"/>
                </a:moveTo>
                <a:cubicBezTo>
                  <a:pt x="70644" y="69056"/>
                  <a:pt x="141288" y="138112"/>
                  <a:pt x="209550" y="138112"/>
                </a:cubicBezTo>
                <a:cubicBezTo>
                  <a:pt x="277812" y="138112"/>
                  <a:pt x="343693" y="69056"/>
                  <a:pt x="409575" y="0"/>
                </a:cubicBezTo>
              </a:path>
            </a:pathLst>
          </a:custGeom>
          <a:noFill/>
          <a:ln w="19050"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636" name="자유형 635"/>
          <p:cNvSpPr/>
          <p:nvPr/>
        </p:nvSpPr>
        <p:spPr bwMode="auto">
          <a:xfrm>
            <a:off x="2572132" y="5532284"/>
            <a:ext cx="409575" cy="114142"/>
          </a:xfrm>
          <a:custGeom>
            <a:avLst/>
            <a:gdLst>
              <a:gd name="connsiteX0" fmla="*/ 0 w 409575"/>
              <a:gd name="connsiteY0" fmla="*/ 0 h 138112"/>
              <a:gd name="connsiteX1" fmla="*/ 209550 w 409575"/>
              <a:gd name="connsiteY1" fmla="*/ 138112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0"/>
                </a:moveTo>
                <a:cubicBezTo>
                  <a:pt x="70644" y="69056"/>
                  <a:pt x="141288" y="138112"/>
                  <a:pt x="209550" y="138112"/>
                </a:cubicBezTo>
                <a:cubicBezTo>
                  <a:pt x="277812" y="138112"/>
                  <a:pt x="343693" y="69056"/>
                  <a:pt x="409575" y="0"/>
                </a:cubicBezTo>
              </a:path>
            </a:pathLst>
          </a:custGeom>
          <a:noFill/>
          <a:ln w="19050"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637" name="자유형 636"/>
          <p:cNvSpPr/>
          <p:nvPr/>
        </p:nvSpPr>
        <p:spPr bwMode="auto">
          <a:xfrm flipV="1">
            <a:off x="2975322" y="5420242"/>
            <a:ext cx="372341" cy="114142"/>
          </a:xfrm>
          <a:custGeom>
            <a:avLst/>
            <a:gdLst>
              <a:gd name="connsiteX0" fmla="*/ 0 w 409575"/>
              <a:gd name="connsiteY0" fmla="*/ 0 h 138112"/>
              <a:gd name="connsiteX1" fmla="*/ 209550 w 409575"/>
              <a:gd name="connsiteY1" fmla="*/ 138112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0"/>
                </a:moveTo>
                <a:cubicBezTo>
                  <a:pt x="70644" y="69056"/>
                  <a:pt x="141288" y="138112"/>
                  <a:pt x="209550" y="138112"/>
                </a:cubicBezTo>
                <a:cubicBezTo>
                  <a:pt x="277812" y="138112"/>
                  <a:pt x="343693" y="69056"/>
                  <a:pt x="409575" y="0"/>
                </a:cubicBezTo>
              </a:path>
            </a:pathLst>
          </a:custGeom>
          <a:noFill/>
          <a:ln w="19050"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638" name="자유형 637"/>
          <p:cNvSpPr/>
          <p:nvPr/>
        </p:nvSpPr>
        <p:spPr bwMode="auto">
          <a:xfrm>
            <a:off x="3343494" y="5532284"/>
            <a:ext cx="409575" cy="114142"/>
          </a:xfrm>
          <a:custGeom>
            <a:avLst/>
            <a:gdLst>
              <a:gd name="connsiteX0" fmla="*/ 0 w 409575"/>
              <a:gd name="connsiteY0" fmla="*/ 0 h 138112"/>
              <a:gd name="connsiteX1" fmla="*/ 209550 w 409575"/>
              <a:gd name="connsiteY1" fmla="*/ 138112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0"/>
                </a:moveTo>
                <a:cubicBezTo>
                  <a:pt x="70644" y="69056"/>
                  <a:pt x="141288" y="138112"/>
                  <a:pt x="209550" y="138112"/>
                </a:cubicBezTo>
                <a:cubicBezTo>
                  <a:pt x="277812" y="138112"/>
                  <a:pt x="343693" y="69056"/>
                  <a:pt x="409575" y="0"/>
                </a:cubicBezTo>
              </a:path>
            </a:pathLst>
          </a:custGeom>
          <a:noFill/>
          <a:ln w="19050"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639" name="자유형 638"/>
          <p:cNvSpPr/>
          <p:nvPr/>
        </p:nvSpPr>
        <p:spPr bwMode="auto">
          <a:xfrm flipV="1">
            <a:off x="3746684" y="5420242"/>
            <a:ext cx="372341" cy="114142"/>
          </a:xfrm>
          <a:custGeom>
            <a:avLst/>
            <a:gdLst>
              <a:gd name="connsiteX0" fmla="*/ 0 w 409575"/>
              <a:gd name="connsiteY0" fmla="*/ 0 h 138112"/>
              <a:gd name="connsiteX1" fmla="*/ 209550 w 409575"/>
              <a:gd name="connsiteY1" fmla="*/ 138112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0"/>
                </a:moveTo>
                <a:cubicBezTo>
                  <a:pt x="70644" y="69056"/>
                  <a:pt x="141288" y="138112"/>
                  <a:pt x="209550" y="138112"/>
                </a:cubicBezTo>
                <a:cubicBezTo>
                  <a:pt x="277812" y="138112"/>
                  <a:pt x="343693" y="69056"/>
                  <a:pt x="409575" y="0"/>
                </a:cubicBezTo>
              </a:path>
            </a:pathLst>
          </a:custGeom>
          <a:noFill/>
          <a:ln w="19050"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640" name="TextBox 639"/>
          <p:cNvSpPr txBox="1"/>
          <p:nvPr/>
        </p:nvSpPr>
        <p:spPr>
          <a:xfrm>
            <a:off x="1435738" y="4262899"/>
            <a:ext cx="50348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C</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641" name="TextBox 640"/>
          <p:cNvSpPr txBox="1"/>
          <p:nvPr/>
        </p:nvSpPr>
        <p:spPr>
          <a:xfrm>
            <a:off x="1275409" y="5085184"/>
            <a:ext cx="591233"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v</a:t>
            </a:r>
            <a:r>
              <a:rPr lang="en-US" altLang="ko-KR" sz="1000" b="1" baseline="-25000" smtClean="0">
                <a:solidFill>
                  <a:schemeClr val="bg2"/>
                </a:solidFill>
                <a:latin typeface="맑은 고딕" panose="020B0503020000020004" pitchFamily="50" charset="-127"/>
                <a:ea typeface="맑은 고딕" panose="020B0503020000020004" pitchFamily="50" charset="-127"/>
              </a:rPr>
              <a:t>O</a:t>
            </a:r>
            <a:r>
              <a:rPr lang="en-US" altLang="ko-KR" sz="1000" b="1" smtClean="0">
                <a:solidFill>
                  <a:schemeClr val="bg2"/>
                </a:solidFill>
                <a:latin typeface="맑은 고딕" panose="020B0503020000020004" pitchFamily="50" charset="-127"/>
                <a:ea typeface="맑은 고딕" panose="020B0503020000020004" pitchFamily="50" charset="-127"/>
              </a:rPr>
              <a:t>-V</a:t>
            </a:r>
            <a:r>
              <a:rPr lang="en-US" altLang="ko-KR" sz="1000" b="1" baseline="-25000" smtClean="0">
                <a:solidFill>
                  <a:schemeClr val="bg2"/>
                </a:solidFill>
                <a:latin typeface="맑은 고딕" panose="020B0503020000020004" pitchFamily="50" charset="-127"/>
                <a:ea typeface="맑은 고딕" panose="020B0503020000020004" pitchFamily="50" charset="-127"/>
              </a:rPr>
              <a:t>O</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645" name="TextBox 644"/>
              <p:cNvSpPr txBox="1"/>
              <p:nvPr/>
            </p:nvSpPr>
            <p:spPr>
              <a:xfrm>
                <a:off x="381688" y="4352404"/>
                <a:ext cx="1682484" cy="402482"/>
              </a:xfrm>
              <a:prstGeom prst="rect">
                <a:avLst/>
              </a:prstGeom>
              <a:noFill/>
            </p:spPr>
            <p:txBody>
              <a:bodyPr wrap="square" rtlCol="0">
                <a:spAutoFit/>
              </a:bodyPr>
              <a:lstStyle/>
              <a:p>
                <a:pPr algn="ctr"/>
                <a14:m>
                  <m:oMath xmlns:m="http://schemas.openxmlformats.org/officeDocument/2006/math">
                    <m:f>
                      <m:fPr>
                        <m:ctrlPr>
                          <a:rPr lang="en-US" altLang="ko-KR" sz="1400" b="1" i="1" smtClean="0">
                            <a:solidFill>
                              <a:schemeClr val="bg2"/>
                            </a:solidFill>
                            <a:latin typeface="Cambria Math"/>
                            <a:ea typeface="맑은 고딕" panose="020B0503020000020004" pitchFamily="50" charset="-127"/>
                          </a:rPr>
                        </m:ctrlPr>
                      </m:fPr>
                      <m:num>
                        <m:r>
                          <a:rPr lang="en-US" altLang="ko-KR" sz="1400" b="1" i="1" smtClean="0">
                            <a:solidFill>
                              <a:schemeClr val="bg2"/>
                            </a:solidFill>
                            <a:latin typeface="Cambria Math"/>
                            <a:ea typeface="맑은 고딕" panose="020B0503020000020004" pitchFamily="50" charset="-127"/>
                          </a:rPr>
                          <m:t>𝟏</m:t>
                        </m:r>
                      </m:num>
                      <m:den>
                        <m:r>
                          <a:rPr lang="en-US" altLang="ko-KR" sz="1400" b="1" i="1" smtClean="0">
                            <a:solidFill>
                              <a:schemeClr val="bg2"/>
                            </a:solidFill>
                            <a:latin typeface="Cambria Math"/>
                            <a:ea typeface="맑은 고딕" panose="020B0503020000020004" pitchFamily="50" charset="-127"/>
                          </a:rPr>
                          <m:t>𝟐</m:t>
                        </m:r>
                      </m:den>
                    </m:f>
                  </m:oMath>
                </a14:m>
                <a:r>
                  <a:rPr lang="en-US" altLang="ko-KR" sz="1000" b="1" smtClean="0">
                    <a:solidFill>
                      <a:schemeClr val="bg2"/>
                    </a:solidFill>
                    <a:latin typeface="맑은 고딕" panose="020B0503020000020004" pitchFamily="50" charset="-127"/>
                    <a:ea typeface="맑은 고딕" panose="020B0503020000020004" pitchFamily="50" charset="-127"/>
                  </a:rPr>
                  <a:t>(I_</a:t>
                </a:r>
                <a:r>
                  <a:rPr lang="en-US" altLang="ko-KR" sz="1000" b="1" baseline="-25000" smtClean="0">
                    <a:solidFill>
                      <a:schemeClr val="bg2"/>
                    </a:solidFill>
                    <a:latin typeface="맑은 고딕" panose="020B0503020000020004" pitchFamily="50" charset="-127"/>
                    <a:ea typeface="맑은 고딕" panose="020B0503020000020004" pitchFamily="50" charset="-127"/>
                  </a:rPr>
                  <a:t>T_MAX</a:t>
                </a:r>
                <a:r>
                  <a:rPr lang="en-US" altLang="ko-KR" sz="1000" b="1">
                    <a:solidFill>
                      <a:schemeClr val="bg2"/>
                    </a:solidFill>
                    <a:latin typeface="맑은 고딕" panose="020B0503020000020004" pitchFamily="50" charset="-127"/>
                    <a:ea typeface="맑은 고딕" panose="020B0503020000020004" pitchFamily="50" charset="-127"/>
                  </a:rPr>
                  <a:t> </a:t>
                </a:r>
                <a:r>
                  <a:rPr lang="en-US" altLang="ko-KR" sz="1000" b="1" smtClean="0">
                    <a:solidFill>
                      <a:schemeClr val="bg2"/>
                    </a:solidFill>
                    <a:latin typeface="맑은 고딕" panose="020B0503020000020004" pitchFamily="50" charset="-127"/>
                    <a:ea typeface="맑은 고딕" panose="020B0503020000020004" pitchFamily="50" charset="-127"/>
                  </a:rPr>
                  <a:t>-I_</a:t>
                </a:r>
                <a:r>
                  <a:rPr lang="en-US" altLang="ko-KR" sz="1000" b="1" baseline="-25000" smtClean="0">
                    <a:solidFill>
                      <a:schemeClr val="bg2"/>
                    </a:solidFill>
                    <a:latin typeface="맑은 고딕" panose="020B0503020000020004" pitchFamily="50" charset="-127"/>
                    <a:ea typeface="맑은 고딕" panose="020B0503020000020004" pitchFamily="50" charset="-127"/>
                  </a:rPr>
                  <a:t>T_MAX</a:t>
                </a:r>
                <a:r>
                  <a:rPr lang="en-US" altLang="ko-KR" sz="1000" b="1" smtClean="0">
                    <a:solidFill>
                      <a:schemeClr val="bg2"/>
                    </a:solidFill>
                    <a:latin typeface="맑은 고딕" panose="020B0503020000020004" pitchFamily="50" charset="-127"/>
                    <a:ea typeface="맑은 고딕" panose="020B0503020000020004" pitchFamily="50" charset="-127"/>
                  </a:rPr>
                  <a:t>)</a:t>
                </a:r>
                <a:endParaRPr lang="en-US" altLang="ko-KR" sz="1000" b="1">
                  <a:solidFill>
                    <a:schemeClr val="bg2"/>
                  </a:solidFill>
                  <a:latin typeface="맑은 고딕" panose="020B0503020000020004" pitchFamily="50" charset="-127"/>
                  <a:ea typeface="맑은 고딕" panose="020B0503020000020004" pitchFamily="50" charset="-127"/>
                </a:endParaRPr>
              </a:p>
            </p:txBody>
          </p:sp>
        </mc:Choice>
        <mc:Fallback xmlns="">
          <p:sp>
            <p:nvSpPr>
              <p:cNvPr id="645" name="TextBox 644"/>
              <p:cNvSpPr txBox="1">
                <a:spLocks noRot="1" noChangeAspect="1" noMove="1" noResize="1" noEditPoints="1" noAdjustHandles="1" noChangeArrowheads="1" noChangeShapeType="1" noTextEdit="1"/>
              </p:cNvSpPr>
              <p:nvPr/>
            </p:nvSpPr>
            <p:spPr>
              <a:xfrm>
                <a:off x="381688" y="4352404"/>
                <a:ext cx="1682484" cy="402482"/>
              </a:xfrm>
              <a:prstGeom prst="rect">
                <a:avLst/>
              </a:prstGeom>
              <a:blipFill rotWithShape="1">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6" name="TextBox 645"/>
              <p:cNvSpPr txBox="1"/>
              <p:nvPr/>
            </p:nvSpPr>
            <p:spPr>
              <a:xfrm>
                <a:off x="344488" y="4682702"/>
                <a:ext cx="1682484" cy="402482"/>
              </a:xfrm>
              <a:prstGeom prst="rect">
                <a:avLst/>
              </a:prstGeom>
              <a:noFill/>
            </p:spPr>
            <p:txBody>
              <a:bodyPr wrap="square" rtlCol="0">
                <a:spAutoFit/>
              </a:bodyPr>
              <a:lstStyle/>
              <a:p>
                <a:pPr algn="ctr"/>
                <a:r>
                  <a:rPr lang="en-US" altLang="ko-KR" sz="1400" b="1" smtClean="0">
                    <a:solidFill>
                      <a:schemeClr val="bg2"/>
                    </a:solidFill>
                    <a:ea typeface="맑은 고딕" panose="020B0503020000020004" pitchFamily="50" charset="-127"/>
                  </a:rPr>
                  <a:t>- </a:t>
                </a:r>
                <a14:m>
                  <m:oMath xmlns:m="http://schemas.openxmlformats.org/officeDocument/2006/math">
                    <m:f>
                      <m:fPr>
                        <m:ctrlPr>
                          <a:rPr lang="en-US" altLang="ko-KR" sz="1400" b="1" i="1" smtClean="0">
                            <a:solidFill>
                              <a:schemeClr val="bg2"/>
                            </a:solidFill>
                            <a:latin typeface="Cambria Math"/>
                            <a:ea typeface="맑은 고딕" panose="020B0503020000020004" pitchFamily="50" charset="-127"/>
                          </a:rPr>
                        </m:ctrlPr>
                      </m:fPr>
                      <m:num>
                        <m:r>
                          <a:rPr lang="en-US" altLang="ko-KR" sz="1400" b="1" i="1" smtClean="0">
                            <a:solidFill>
                              <a:schemeClr val="bg2"/>
                            </a:solidFill>
                            <a:latin typeface="Cambria Math"/>
                            <a:ea typeface="맑은 고딕" panose="020B0503020000020004" pitchFamily="50" charset="-127"/>
                          </a:rPr>
                          <m:t>𝟏</m:t>
                        </m:r>
                      </m:num>
                      <m:den>
                        <m:r>
                          <a:rPr lang="en-US" altLang="ko-KR" sz="1400" b="1" i="1" smtClean="0">
                            <a:solidFill>
                              <a:schemeClr val="bg2"/>
                            </a:solidFill>
                            <a:latin typeface="Cambria Math"/>
                            <a:ea typeface="맑은 고딕" panose="020B0503020000020004" pitchFamily="50" charset="-127"/>
                          </a:rPr>
                          <m:t>𝟐</m:t>
                        </m:r>
                      </m:den>
                    </m:f>
                  </m:oMath>
                </a14:m>
                <a:r>
                  <a:rPr lang="en-US" altLang="ko-KR" sz="1000" b="1" smtClean="0">
                    <a:solidFill>
                      <a:schemeClr val="bg2"/>
                    </a:solidFill>
                    <a:latin typeface="맑은 고딕" panose="020B0503020000020004" pitchFamily="50" charset="-127"/>
                    <a:ea typeface="맑은 고딕" panose="020B0503020000020004" pitchFamily="50" charset="-127"/>
                  </a:rPr>
                  <a:t>(I_</a:t>
                </a:r>
                <a:r>
                  <a:rPr lang="en-US" altLang="ko-KR" sz="1000" b="1" baseline="-25000" smtClean="0">
                    <a:solidFill>
                      <a:schemeClr val="bg2"/>
                    </a:solidFill>
                    <a:latin typeface="맑은 고딕" panose="020B0503020000020004" pitchFamily="50" charset="-127"/>
                    <a:ea typeface="맑은 고딕" panose="020B0503020000020004" pitchFamily="50" charset="-127"/>
                  </a:rPr>
                  <a:t>T_MAX</a:t>
                </a:r>
                <a:r>
                  <a:rPr lang="en-US" altLang="ko-KR" sz="1000" b="1">
                    <a:solidFill>
                      <a:schemeClr val="bg2"/>
                    </a:solidFill>
                    <a:latin typeface="맑은 고딕" panose="020B0503020000020004" pitchFamily="50" charset="-127"/>
                    <a:ea typeface="맑은 고딕" panose="020B0503020000020004" pitchFamily="50" charset="-127"/>
                  </a:rPr>
                  <a:t> </a:t>
                </a:r>
                <a:r>
                  <a:rPr lang="en-US" altLang="ko-KR" sz="1000" b="1" smtClean="0">
                    <a:solidFill>
                      <a:schemeClr val="bg2"/>
                    </a:solidFill>
                    <a:latin typeface="맑은 고딕" panose="020B0503020000020004" pitchFamily="50" charset="-127"/>
                    <a:ea typeface="맑은 고딕" panose="020B0503020000020004" pitchFamily="50" charset="-127"/>
                  </a:rPr>
                  <a:t>-I_</a:t>
                </a:r>
                <a:r>
                  <a:rPr lang="en-US" altLang="ko-KR" sz="1000" b="1" baseline="-25000" smtClean="0">
                    <a:solidFill>
                      <a:schemeClr val="bg2"/>
                    </a:solidFill>
                    <a:latin typeface="맑은 고딕" panose="020B0503020000020004" pitchFamily="50" charset="-127"/>
                    <a:ea typeface="맑은 고딕" panose="020B0503020000020004" pitchFamily="50" charset="-127"/>
                  </a:rPr>
                  <a:t>T_MAX</a:t>
                </a:r>
                <a:r>
                  <a:rPr lang="en-US" altLang="ko-KR" sz="1000" b="1" smtClean="0">
                    <a:solidFill>
                      <a:schemeClr val="bg2"/>
                    </a:solidFill>
                    <a:latin typeface="맑은 고딕" panose="020B0503020000020004" pitchFamily="50" charset="-127"/>
                    <a:ea typeface="맑은 고딕" panose="020B0503020000020004" pitchFamily="50" charset="-127"/>
                  </a:rPr>
                  <a:t>)</a:t>
                </a:r>
                <a:endParaRPr lang="en-US" altLang="ko-KR" sz="1000" b="1">
                  <a:solidFill>
                    <a:schemeClr val="bg2"/>
                  </a:solidFill>
                  <a:latin typeface="맑은 고딕" panose="020B0503020000020004" pitchFamily="50" charset="-127"/>
                  <a:ea typeface="맑은 고딕" panose="020B0503020000020004" pitchFamily="50" charset="-127"/>
                </a:endParaRPr>
              </a:p>
            </p:txBody>
          </p:sp>
        </mc:Choice>
        <mc:Fallback xmlns="">
          <p:sp>
            <p:nvSpPr>
              <p:cNvPr id="646" name="TextBox 645"/>
              <p:cNvSpPr txBox="1">
                <a:spLocks noRot="1" noChangeAspect="1" noMove="1" noResize="1" noEditPoints="1" noAdjustHandles="1" noChangeArrowheads="1" noChangeShapeType="1" noTextEdit="1"/>
              </p:cNvSpPr>
              <p:nvPr/>
            </p:nvSpPr>
            <p:spPr>
              <a:xfrm>
                <a:off x="344488" y="4682702"/>
                <a:ext cx="1682484" cy="402482"/>
              </a:xfrm>
              <a:prstGeom prst="rect">
                <a:avLst/>
              </a:prstGeom>
              <a:blipFill rotWithShape="1">
                <a:blip r:embed="rId4"/>
                <a:stretch>
                  <a:fillRect b="-3030"/>
                </a:stretch>
              </a:blipFill>
            </p:spPr>
            <p:txBody>
              <a:bodyPr/>
              <a:lstStyle/>
              <a:p>
                <a:r>
                  <a:rPr lang="ko-KR" altLang="en-US">
                    <a:noFill/>
                  </a:rPr>
                  <a:t> </a:t>
                </a:r>
              </a:p>
            </p:txBody>
          </p:sp>
        </mc:Fallback>
      </mc:AlternateContent>
      <p:sp>
        <p:nvSpPr>
          <p:cNvPr id="648" name="TextBox 647"/>
          <p:cNvSpPr txBox="1"/>
          <p:nvPr/>
        </p:nvSpPr>
        <p:spPr>
          <a:xfrm>
            <a:off x="1206115" y="5396076"/>
            <a:ext cx="591233"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ΔV</a:t>
            </a:r>
            <a:r>
              <a:rPr lang="en-US" altLang="ko-KR" sz="1000" b="1" baseline="-25000" smtClean="0">
                <a:solidFill>
                  <a:schemeClr val="bg2"/>
                </a:solidFill>
                <a:latin typeface="맑은 고딕" panose="020B0503020000020004" pitchFamily="50" charset="-127"/>
                <a:ea typeface="맑은 고딕" panose="020B0503020000020004" pitchFamily="50" charset="-127"/>
              </a:rPr>
              <a:t>O</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649" name="직선 화살표 연결선 648"/>
          <p:cNvCxnSpPr/>
          <p:nvPr/>
        </p:nvCxnSpPr>
        <p:spPr bwMode="auto">
          <a:xfrm>
            <a:off x="1630911" y="5417666"/>
            <a:ext cx="283779"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cxnSp>
        <p:nvCxnSpPr>
          <p:cNvPr id="650" name="직선 화살표 연결선 649"/>
          <p:cNvCxnSpPr/>
          <p:nvPr/>
        </p:nvCxnSpPr>
        <p:spPr bwMode="auto">
          <a:xfrm>
            <a:off x="1630911" y="5635848"/>
            <a:ext cx="283844"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cxnSp>
        <p:nvCxnSpPr>
          <p:cNvPr id="325" name="직선 화살표 연결선 324"/>
          <p:cNvCxnSpPr/>
          <p:nvPr/>
        </p:nvCxnSpPr>
        <p:spPr bwMode="auto">
          <a:xfrm>
            <a:off x="1687480" y="5417666"/>
            <a:ext cx="0" cy="198633"/>
          </a:xfrm>
          <a:prstGeom prst="straightConnector1">
            <a:avLst/>
          </a:prstGeom>
          <a:solidFill>
            <a:srgbClr val="C0C0C0"/>
          </a:solidFill>
          <a:ln w="9525" cap="flat" cmpd="sng" algn="ctr">
            <a:solidFill>
              <a:schemeClr val="bg2"/>
            </a:solidFill>
            <a:prstDash val="solid"/>
            <a:round/>
            <a:headEnd type="stealth" w="med" len="med"/>
            <a:tailEnd type="stealth" w="med" len="med"/>
          </a:ln>
          <a:effectLst/>
        </p:spPr>
      </p:cxnSp>
      <mc:AlternateContent xmlns:mc="http://schemas.openxmlformats.org/markup-compatibility/2006" xmlns:a14="http://schemas.microsoft.com/office/drawing/2010/main">
        <mc:Choice Requires="a14">
          <p:sp>
            <p:nvSpPr>
              <p:cNvPr id="244" name="TextBox 243"/>
              <p:cNvSpPr txBox="1"/>
              <p:nvPr/>
            </p:nvSpPr>
            <p:spPr>
              <a:xfrm>
                <a:off x="5181616" y="1822138"/>
                <a:ext cx="4248472" cy="8811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ko-KR" sz="1600" b="1" i="1" smtClean="0">
                              <a:solidFill>
                                <a:schemeClr val="bg2"/>
                              </a:solidFill>
                              <a:latin typeface="Cambria Math"/>
                            </a:rPr>
                          </m:ctrlPr>
                        </m:sSubPr>
                        <m:e>
                          <m:r>
                            <a:rPr lang="en-US" altLang="ko-KR" sz="1600" b="1" i="1">
                              <a:solidFill>
                                <a:schemeClr val="bg2"/>
                              </a:solidFill>
                              <a:latin typeface="Cambria Math"/>
                              <a:ea typeface="Cambria Math"/>
                            </a:rPr>
                            <m:t>∆</m:t>
                          </m:r>
                          <m:r>
                            <a:rPr lang="en-US" altLang="ko-KR" sz="1600" b="1" i="1">
                              <a:solidFill>
                                <a:schemeClr val="bg2"/>
                              </a:solidFill>
                              <a:latin typeface="Cambria Math"/>
                              <a:ea typeface="Cambria Math"/>
                            </a:rPr>
                            <m:t>𝑰</m:t>
                          </m:r>
                        </m:e>
                        <m:sub>
                          <m:r>
                            <a:rPr lang="en-US" altLang="ko-KR" sz="1600" b="1" i="1">
                              <a:solidFill>
                                <a:schemeClr val="bg2"/>
                              </a:solidFill>
                              <a:latin typeface="Cambria Math"/>
                            </a:rPr>
                            <m:t>𝑳</m:t>
                          </m:r>
                        </m:sub>
                      </m:sSub>
                      <m:r>
                        <a:rPr lang="en-US" altLang="ko-KR" sz="1600" b="1" i="0" smtClean="0">
                          <a:solidFill>
                            <a:schemeClr val="bg2"/>
                          </a:solidFill>
                          <a:latin typeface="Cambria Math"/>
                        </a:rPr>
                        <m:t> </m:t>
                      </m:r>
                      <m:r>
                        <a:rPr lang="en-US" altLang="ko-KR" sz="1600" b="1" i="0" smtClean="0">
                          <a:solidFill>
                            <a:schemeClr val="bg2"/>
                          </a:solidFill>
                          <a:effectLst/>
                          <a:latin typeface="Cambria Math"/>
                        </a:rPr>
                        <m:t>=</m:t>
                      </m:r>
                      <m:f>
                        <m:fPr>
                          <m:ctrlPr>
                            <a:rPr lang="en-US" altLang="ko-KR" sz="1600" b="1" i="1" smtClean="0">
                              <a:solidFill>
                                <a:schemeClr val="bg2"/>
                              </a:solidFill>
                              <a:effectLst/>
                              <a:latin typeface="Cambria Math"/>
                            </a:rPr>
                          </m:ctrlPr>
                        </m:fPr>
                        <m:num>
                          <m:sSub>
                            <m:sSubPr>
                              <m:ctrlPr>
                                <a:rPr lang="en-US" altLang="ko-KR" sz="1600" b="1" i="1" smtClean="0">
                                  <a:solidFill>
                                    <a:schemeClr val="bg2"/>
                                  </a:solidFill>
                                  <a:effectLst/>
                                  <a:latin typeface="Cambria Math"/>
                                </a:rPr>
                              </m:ctrlPr>
                            </m:sSubPr>
                            <m:e>
                              <m:r>
                                <a:rPr lang="en-US" altLang="ko-KR" sz="1600" b="1" i="1" smtClean="0">
                                  <a:solidFill>
                                    <a:schemeClr val="bg2"/>
                                  </a:solidFill>
                                  <a:effectLst/>
                                  <a:latin typeface="Cambria Math"/>
                                </a:rPr>
                                <m:t>𝑽</m:t>
                              </m:r>
                            </m:e>
                            <m:sub>
                              <m:r>
                                <a:rPr lang="en-US" altLang="ko-KR" sz="1600" b="1" i="1" smtClean="0">
                                  <a:solidFill>
                                    <a:schemeClr val="bg2"/>
                                  </a:solidFill>
                                  <a:effectLst/>
                                  <a:latin typeface="Cambria Math"/>
                                </a:rPr>
                                <m:t>𝒐</m:t>
                              </m:r>
                            </m:sub>
                          </m:sSub>
                          <m:r>
                            <a:rPr lang="en-US" altLang="ko-KR" sz="1600" b="1" i="1" smtClean="0">
                              <a:solidFill>
                                <a:schemeClr val="bg2"/>
                              </a:solidFill>
                              <a:effectLst/>
                              <a:latin typeface="Cambria Math"/>
                            </a:rPr>
                            <m:t>(</m:t>
                          </m:r>
                          <m:r>
                            <a:rPr lang="en-US" altLang="ko-KR" sz="1600" b="1" i="1" smtClean="0">
                              <a:solidFill>
                                <a:schemeClr val="bg2"/>
                              </a:solidFill>
                              <a:effectLst/>
                              <a:latin typeface="Cambria Math"/>
                            </a:rPr>
                            <m:t>𝟏</m:t>
                          </m:r>
                          <m:r>
                            <a:rPr lang="en-US" altLang="ko-KR" sz="1600" b="1" i="1" smtClean="0">
                              <a:solidFill>
                                <a:schemeClr val="bg2"/>
                              </a:solidFill>
                              <a:effectLst/>
                              <a:latin typeface="Cambria Math"/>
                            </a:rPr>
                            <m:t>−</m:t>
                          </m:r>
                          <m:r>
                            <a:rPr lang="en-US" altLang="ko-KR" sz="1600" b="1" i="1" smtClean="0">
                              <a:solidFill>
                                <a:schemeClr val="bg2"/>
                              </a:solidFill>
                              <a:effectLst/>
                              <a:latin typeface="Cambria Math"/>
                            </a:rPr>
                            <m:t>𝑫</m:t>
                          </m:r>
                          <m:r>
                            <a:rPr lang="en-US" altLang="ko-KR" sz="1600" b="1" i="1" smtClean="0">
                              <a:solidFill>
                                <a:schemeClr val="bg2"/>
                              </a:solidFill>
                              <a:effectLst/>
                              <a:latin typeface="Cambria Math"/>
                            </a:rPr>
                            <m:t>)</m:t>
                          </m:r>
                        </m:num>
                        <m:den>
                          <m:sSub>
                            <m:sSubPr>
                              <m:ctrlPr>
                                <a:rPr lang="en-US" altLang="ko-KR" sz="1600" b="1" i="1" smtClean="0">
                                  <a:solidFill>
                                    <a:schemeClr val="bg2"/>
                                  </a:solidFill>
                                  <a:latin typeface="Cambria Math"/>
                                </a:rPr>
                              </m:ctrlPr>
                            </m:sSubPr>
                            <m:e>
                              <m:r>
                                <a:rPr lang="en-US" altLang="ko-KR" sz="1600" b="1" i="1" smtClean="0">
                                  <a:solidFill>
                                    <a:schemeClr val="bg2"/>
                                  </a:solidFill>
                                  <a:latin typeface="Cambria Math"/>
                                </a:rPr>
                                <m:t>𝑳</m:t>
                              </m:r>
                            </m:e>
                            <m:sub>
                              <m:r>
                                <a:rPr lang="en-US" altLang="ko-KR" sz="1600" b="1" i="1" smtClean="0">
                                  <a:solidFill>
                                    <a:schemeClr val="bg2"/>
                                  </a:solidFill>
                                  <a:latin typeface="Cambria Math"/>
                                </a:rPr>
                                <m:t>𝑪𝑯</m:t>
                              </m:r>
                            </m:sub>
                          </m:sSub>
                          <m:r>
                            <a:rPr lang="en-US" altLang="ko-KR" sz="1600" b="1" i="1">
                              <a:solidFill>
                                <a:schemeClr val="bg2"/>
                              </a:solidFill>
                              <a:latin typeface="Cambria Math"/>
                            </a:rPr>
                            <m:t>·</m:t>
                          </m:r>
                          <m:sSub>
                            <m:sSubPr>
                              <m:ctrlPr>
                                <a:rPr lang="en-US" altLang="ko-KR" sz="1600" b="1" i="1">
                                  <a:solidFill>
                                    <a:schemeClr val="bg2"/>
                                  </a:solidFill>
                                  <a:latin typeface="Cambria Math"/>
                                </a:rPr>
                              </m:ctrlPr>
                            </m:sSubPr>
                            <m:e>
                              <m:r>
                                <a:rPr lang="en-US" altLang="ko-KR" sz="1600" b="1" i="1" smtClean="0">
                                  <a:solidFill>
                                    <a:schemeClr val="bg2"/>
                                  </a:solidFill>
                                  <a:latin typeface="Cambria Math"/>
                                </a:rPr>
                                <m:t>𝑭</m:t>
                              </m:r>
                            </m:e>
                            <m:sub>
                              <m:r>
                                <a:rPr lang="en-US" altLang="ko-KR" sz="1600" b="1" i="1" smtClean="0">
                                  <a:solidFill>
                                    <a:schemeClr val="bg2"/>
                                  </a:solidFill>
                                  <a:latin typeface="Cambria Math"/>
                                </a:rPr>
                                <m:t>𝒔</m:t>
                              </m:r>
                            </m:sub>
                          </m:sSub>
                        </m:den>
                      </m:f>
                      <m:r>
                        <a:rPr lang="en-US" altLang="ko-KR" sz="1600" b="1" i="1" smtClean="0">
                          <a:solidFill>
                            <a:schemeClr val="bg2"/>
                          </a:solidFill>
                          <a:effectLst/>
                          <a:latin typeface="Cambria Math"/>
                        </a:rPr>
                        <m:t>·</m:t>
                      </m:r>
                      <m:f>
                        <m:fPr>
                          <m:ctrlPr>
                            <a:rPr lang="en-US" altLang="ko-KR" sz="1600" b="1" i="1">
                              <a:solidFill>
                                <a:schemeClr val="bg2"/>
                              </a:solidFill>
                              <a:latin typeface="Cambria Math"/>
                            </a:rPr>
                          </m:ctrlPr>
                        </m:fPr>
                        <m:num>
                          <m:r>
                            <a:rPr lang="en-US" altLang="ko-KR" sz="1600" b="1" i="1" smtClean="0">
                              <a:solidFill>
                                <a:schemeClr val="bg2"/>
                              </a:solidFill>
                              <a:latin typeface="Cambria Math"/>
                            </a:rPr>
                            <m:t>𝑵</m:t>
                          </m:r>
                          <m:r>
                            <a:rPr lang="en-US" altLang="ko-KR" sz="1600" b="1" i="1" smtClean="0">
                              <a:solidFill>
                                <a:schemeClr val="bg2"/>
                              </a:solidFill>
                              <a:latin typeface="Cambria Math"/>
                            </a:rPr>
                            <m:t>·(</m:t>
                          </m:r>
                          <m:r>
                            <a:rPr lang="en-US" altLang="ko-KR" sz="1600" b="1" i="1" smtClean="0">
                              <a:solidFill>
                                <a:schemeClr val="bg2"/>
                              </a:solidFill>
                              <a:latin typeface="Cambria Math"/>
                            </a:rPr>
                            <m:t>𝑫</m:t>
                          </m:r>
                          <m:r>
                            <a:rPr lang="en-US" altLang="ko-KR" sz="1600" b="1" i="1" smtClean="0">
                              <a:solidFill>
                                <a:schemeClr val="bg2"/>
                              </a:solidFill>
                              <a:latin typeface="Cambria Math"/>
                            </a:rPr>
                            <m:t>−</m:t>
                          </m:r>
                          <m:f>
                            <m:fPr>
                              <m:ctrlPr>
                                <a:rPr lang="en-US" altLang="ko-KR" sz="1600" b="1" i="1" smtClean="0">
                                  <a:solidFill>
                                    <a:schemeClr val="bg2"/>
                                  </a:solidFill>
                                  <a:latin typeface="Cambria Math"/>
                                </a:rPr>
                              </m:ctrlPr>
                            </m:fPr>
                            <m:num>
                              <m:r>
                                <a:rPr lang="en-US" altLang="ko-KR" sz="1600" b="1" i="1" smtClean="0">
                                  <a:solidFill>
                                    <a:schemeClr val="bg2"/>
                                  </a:solidFill>
                                  <a:latin typeface="Cambria Math"/>
                                </a:rPr>
                                <m:t>𝒎</m:t>
                              </m:r>
                            </m:num>
                            <m:den>
                              <m:r>
                                <a:rPr lang="en-US" altLang="ko-KR" sz="1600" b="1" i="1" smtClean="0">
                                  <a:solidFill>
                                    <a:schemeClr val="bg2"/>
                                  </a:solidFill>
                                  <a:latin typeface="Cambria Math"/>
                                </a:rPr>
                                <m:t>𝑵</m:t>
                              </m:r>
                            </m:den>
                          </m:f>
                          <m:r>
                            <a:rPr lang="en-US" altLang="ko-KR" sz="1600" b="1" i="1" smtClean="0">
                              <a:solidFill>
                                <a:schemeClr val="bg2"/>
                              </a:solidFill>
                              <a:latin typeface="Cambria Math"/>
                            </a:rPr>
                            <m:t>)</m:t>
                          </m:r>
                          <m:r>
                            <a:rPr lang="en-US" altLang="ko-KR" sz="1600" b="1" i="1">
                              <a:solidFill>
                                <a:schemeClr val="bg2"/>
                              </a:solidFill>
                              <a:latin typeface="Cambria Math"/>
                            </a:rPr>
                            <m:t>·</m:t>
                          </m:r>
                          <m:r>
                            <a:rPr lang="en-US" altLang="ko-KR" sz="1600" b="1" i="1" smtClean="0">
                              <a:solidFill>
                                <a:schemeClr val="bg2"/>
                              </a:solidFill>
                              <a:latin typeface="Cambria Math"/>
                            </a:rPr>
                            <m:t>(</m:t>
                          </m:r>
                          <m:f>
                            <m:fPr>
                              <m:ctrlPr>
                                <a:rPr lang="en-US" altLang="ko-KR" sz="1600" b="1" i="1">
                                  <a:solidFill>
                                    <a:schemeClr val="bg2"/>
                                  </a:solidFill>
                                  <a:latin typeface="Cambria Math"/>
                                </a:rPr>
                              </m:ctrlPr>
                            </m:fPr>
                            <m:num>
                              <m:r>
                                <a:rPr lang="en-US" altLang="ko-KR" sz="1600" b="1" i="1">
                                  <a:solidFill>
                                    <a:schemeClr val="bg2"/>
                                  </a:solidFill>
                                  <a:latin typeface="Cambria Math"/>
                                </a:rPr>
                                <m:t>𝒎</m:t>
                              </m:r>
                              <m:r>
                                <a:rPr lang="en-US" altLang="ko-KR" sz="1600" b="1" i="1" smtClean="0">
                                  <a:solidFill>
                                    <a:schemeClr val="bg2"/>
                                  </a:solidFill>
                                  <a:latin typeface="Cambria Math"/>
                                </a:rPr>
                                <m:t>+</m:t>
                              </m:r>
                              <m:r>
                                <a:rPr lang="en-US" altLang="ko-KR" sz="1600" b="1" i="1" smtClean="0">
                                  <a:solidFill>
                                    <a:schemeClr val="bg2"/>
                                  </a:solidFill>
                                  <a:latin typeface="Cambria Math"/>
                                </a:rPr>
                                <m:t>𝟏</m:t>
                              </m:r>
                            </m:num>
                            <m:den>
                              <m:r>
                                <a:rPr lang="en-US" altLang="ko-KR" sz="1600" b="1" i="1">
                                  <a:solidFill>
                                    <a:schemeClr val="bg2"/>
                                  </a:solidFill>
                                  <a:latin typeface="Cambria Math"/>
                                </a:rPr>
                                <m:t>𝑵</m:t>
                              </m:r>
                            </m:den>
                          </m:f>
                          <m:r>
                            <a:rPr lang="en-US" altLang="ko-KR" sz="1600" b="1" i="1" smtClean="0">
                              <a:solidFill>
                                <a:schemeClr val="bg2"/>
                              </a:solidFill>
                              <a:latin typeface="Cambria Math"/>
                            </a:rPr>
                            <m:t>−</m:t>
                          </m:r>
                          <m:r>
                            <a:rPr lang="en-US" altLang="ko-KR" sz="1600" b="1" i="1" smtClean="0">
                              <a:solidFill>
                                <a:schemeClr val="bg2"/>
                              </a:solidFill>
                              <a:latin typeface="Cambria Math"/>
                            </a:rPr>
                            <m:t>𝑫</m:t>
                          </m:r>
                          <m:r>
                            <a:rPr lang="en-US" altLang="ko-KR" sz="1600" b="1" i="1" smtClean="0">
                              <a:solidFill>
                                <a:schemeClr val="bg2"/>
                              </a:solidFill>
                              <a:latin typeface="Cambria Math"/>
                            </a:rPr>
                            <m:t>)</m:t>
                          </m:r>
                        </m:num>
                        <m:den>
                          <m:r>
                            <a:rPr lang="en-US" altLang="ko-KR" sz="1600" b="1" i="1">
                              <a:solidFill>
                                <a:schemeClr val="bg2"/>
                              </a:solidFill>
                              <a:latin typeface="Cambria Math"/>
                            </a:rPr>
                            <m:t>𝑫</m:t>
                          </m:r>
                          <m:r>
                            <a:rPr lang="en-US" altLang="ko-KR" sz="1600" b="1" i="1">
                              <a:solidFill>
                                <a:schemeClr val="bg2"/>
                              </a:solidFill>
                              <a:latin typeface="Cambria Math"/>
                            </a:rPr>
                            <m:t>·(</m:t>
                          </m:r>
                          <m:r>
                            <a:rPr lang="en-US" altLang="ko-KR" sz="1600" b="1" i="1" smtClean="0">
                              <a:solidFill>
                                <a:schemeClr val="bg2"/>
                              </a:solidFill>
                              <a:latin typeface="Cambria Math"/>
                            </a:rPr>
                            <m:t>𝟏</m:t>
                          </m:r>
                          <m:r>
                            <a:rPr lang="en-US" altLang="ko-KR" sz="1600" b="1" i="1" smtClean="0">
                              <a:solidFill>
                                <a:schemeClr val="bg2"/>
                              </a:solidFill>
                              <a:latin typeface="Cambria Math"/>
                            </a:rPr>
                            <m:t>−</m:t>
                          </m:r>
                          <m:r>
                            <a:rPr lang="en-US" altLang="ko-KR" sz="1600" b="1" i="1" smtClean="0">
                              <a:solidFill>
                                <a:schemeClr val="bg2"/>
                              </a:solidFill>
                              <a:latin typeface="Cambria Math"/>
                            </a:rPr>
                            <m:t>𝑫</m:t>
                          </m:r>
                          <m:r>
                            <a:rPr lang="en-US" altLang="ko-KR" sz="1600" b="1" i="1">
                              <a:solidFill>
                                <a:schemeClr val="bg2"/>
                              </a:solidFill>
                              <a:latin typeface="Cambria Math"/>
                            </a:rPr>
                            <m:t>)</m:t>
                          </m:r>
                        </m:den>
                      </m:f>
                    </m:oMath>
                  </m:oMathPara>
                </a14:m>
                <a:endParaRPr lang="en-US" altLang="ko-KR" sz="1600" b="1" i="1" smtClean="0">
                  <a:solidFill>
                    <a:schemeClr val="bg2"/>
                  </a:solidFill>
                  <a:effectLst/>
                  <a:latin typeface="Cambria Math"/>
                </a:endParaRPr>
              </a:p>
              <a:p>
                <a:endParaRPr lang="en-US" altLang="ko-KR" sz="800" b="1" i="1" smtClean="0">
                  <a:solidFill>
                    <a:schemeClr val="bg2"/>
                  </a:solidFill>
                  <a:effectLst/>
                  <a:latin typeface="Cambria Math"/>
                </a:endParaRPr>
              </a:p>
            </p:txBody>
          </p:sp>
        </mc:Choice>
        <mc:Fallback xmlns="">
          <p:sp>
            <p:nvSpPr>
              <p:cNvPr id="244" name="TextBox 243"/>
              <p:cNvSpPr txBox="1">
                <a:spLocks noRot="1" noChangeAspect="1" noMove="1" noResize="1" noEditPoints="1" noAdjustHandles="1" noChangeArrowheads="1" noChangeShapeType="1" noTextEdit="1"/>
              </p:cNvSpPr>
              <p:nvPr/>
            </p:nvSpPr>
            <p:spPr>
              <a:xfrm>
                <a:off x="5181616" y="1822138"/>
                <a:ext cx="4248472" cy="881139"/>
              </a:xfrm>
              <a:prstGeom prst="rect">
                <a:avLst/>
              </a:prstGeom>
              <a:blipFill rotWithShape="1">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5" name="TextBox 244"/>
              <p:cNvSpPr txBox="1"/>
              <p:nvPr/>
            </p:nvSpPr>
            <p:spPr>
              <a:xfrm>
                <a:off x="5303588" y="2617748"/>
                <a:ext cx="4126500" cy="523220"/>
              </a:xfrm>
              <a:prstGeom prst="rect">
                <a:avLst/>
              </a:prstGeom>
              <a:noFill/>
            </p:spPr>
            <p:txBody>
              <a:bodyPr wrap="square" rtlCol="0">
                <a:spAutoFit/>
              </a:bodyPr>
              <a:lstStyle/>
              <a:p>
                <a:pPr algn="just"/>
                <a:r>
                  <a:rPr lang="en-US" altLang="ko-KR" sz="1400" b="1">
                    <a:solidFill>
                      <a:schemeClr val="bg2"/>
                    </a:solidFill>
                    <a:latin typeface="맑은 고딕" panose="020B0503020000020004" pitchFamily="50" charset="-127"/>
                    <a:ea typeface="맑은 고딕" panose="020B0503020000020004" pitchFamily="50" charset="-127"/>
                  </a:rPr>
                  <a:t>m</a:t>
                </a:r>
                <a:r>
                  <a:rPr lang="en-US" altLang="ko-KR" sz="1400" b="1" smtClean="0">
                    <a:solidFill>
                      <a:schemeClr val="bg2"/>
                    </a:solidFill>
                    <a:latin typeface="맑은 고딕" panose="020B0503020000020004" pitchFamily="50" charset="-127"/>
                    <a:ea typeface="맑은 고딕" panose="020B0503020000020004" pitchFamily="50" charset="-127"/>
                  </a:rPr>
                  <a:t>  = floor(N</a:t>
                </a:r>
                <a14:m>
                  <m:oMath xmlns:m="http://schemas.openxmlformats.org/officeDocument/2006/math">
                    <m:r>
                      <a:rPr lang="en-US" altLang="ko-KR" sz="1400" b="1" i="0" smtClean="0">
                        <a:solidFill>
                          <a:schemeClr val="bg2"/>
                        </a:solidFill>
                        <a:latin typeface="Cambria Math"/>
                      </a:rPr>
                      <m:t> </m:t>
                    </m:r>
                    <m:r>
                      <a:rPr lang="en-US" altLang="ko-KR" sz="1400" b="1" i="0">
                        <a:solidFill>
                          <a:schemeClr val="bg2"/>
                        </a:solidFill>
                        <a:latin typeface="Cambria Math"/>
                      </a:rPr>
                      <m:t>·</m:t>
                    </m:r>
                    <m:r>
                      <a:rPr lang="en-US" altLang="ko-KR" sz="1400" b="1" i="0" smtClean="0">
                        <a:solidFill>
                          <a:schemeClr val="bg2"/>
                        </a:solidFill>
                        <a:latin typeface="Cambria Math"/>
                      </a:rPr>
                      <m:t> </m:t>
                    </m:r>
                  </m:oMath>
                </a14:m>
                <a:r>
                  <a:rPr lang="en-US" altLang="ko-KR" sz="1400" b="1" smtClean="0">
                    <a:solidFill>
                      <a:schemeClr val="bg2"/>
                    </a:solidFill>
                    <a:latin typeface="맑은 고딕" panose="020B0503020000020004" pitchFamily="50" charset="-127"/>
                    <a:ea typeface="맑은 고딕" panose="020B0503020000020004" pitchFamily="50" charset="-127"/>
                  </a:rPr>
                  <a:t>D) is the maximum integer that     </a:t>
                </a:r>
              </a:p>
              <a:p>
                <a:pPr algn="just"/>
                <a:r>
                  <a:rPr lang="en-US" altLang="ko-KR" sz="1400" b="1">
                    <a:solidFill>
                      <a:schemeClr val="bg2"/>
                    </a:solidFill>
                    <a:latin typeface="맑은 고딕" panose="020B0503020000020004" pitchFamily="50" charset="-127"/>
                    <a:ea typeface="맑은 고딕" panose="020B0503020000020004" pitchFamily="50" charset="-127"/>
                  </a:rPr>
                  <a:t> </a:t>
                </a:r>
                <a:r>
                  <a:rPr lang="en-US" altLang="ko-KR" sz="1400" b="1" smtClean="0">
                    <a:solidFill>
                      <a:schemeClr val="bg2"/>
                    </a:solidFill>
                    <a:latin typeface="맑은 고딕" panose="020B0503020000020004" pitchFamily="50" charset="-127"/>
                    <a:ea typeface="맑은 고딕" panose="020B0503020000020004" pitchFamily="50" charset="-127"/>
                  </a:rPr>
                  <a:t>       does not exceed the </a:t>
                </a:r>
                <a:r>
                  <a:rPr lang="en-US" altLang="ko-KR" sz="1400" b="1">
                    <a:solidFill>
                      <a:schemeClr val="bg2"/>
                    </a:solidFill>
                    <a:latin typeface="맑은 고딕" panose="020B0503020000020004" pitchFamily="50" charset="-127"/>
                    <a:ea typeface="맑은 고딕" panose="020B0503020000020004" pitchFamily="50" charset="-127"/>
                  </a:rPr>
                  <a:t>N</a:t>
                </a:r>
                <a14:m>
                  <m:oMath xmlns:m="http://schemas.openxmlformats.org/officeDocument/2006/math">
                    <m:r>
                      <a:rPr lang="en-US" altLang="ko-KR" sz="1400" b="1">
                        <a:solidFill>
                          <a:schemeClr val="bg2"/>
                        </a:solidFill>
                        <a:latin typeface="Cambria Math"/>
                      </a:rPr>
                      <m:t> · </m:t>
                    </m:r>
                  </m:oMath>
                </a14:m>
                <a:r>
                  <a:rPr lang="en-US" altLang="ko-KR" sz="1400" b="1" smtClean="0">
                    <a:solidFill>
                      <a:schemeClr val="bg2"/>
                    </a:solidFill>
                    <a:latin typeface="맑은 고딕" panose="020B0503020000020004" pitchFamily="50" charset="-127"/>
                    <a:ea typeface="맑은 고딕" panose="020B0503020000020004" pitchFamily="50" charset="-127"/>
                  </a:rPr>
                  <a:t>D</a:t>
                </a:r>
              </a:p>
            </p:txBody>
          </p:sp>
        </mc:Choice>
        <mc:Fallback xmlns="">
          <p:sp>
            <p:nvSpPr>
              <p:cNvPr id="245" name="TextBox 244"/>
              <p:cNvSpPr txBox="1">
                <a:spLocks noRot="1" noChangeAspect="1" noMove="1" noResize="1" noEditPoints="1" noAdjustHandles="1" noChangeArrowheads="1" noChangeShapeType="1" noTextEdit="1"/>
              </p:cNvSpPr>
              <p:nvPr/>
            </p:nvSpPr>
            <p:spPr>
              <a:xfrm>
                <a:off x="5303588" y="2617748"/>
                <a:ext cx="4126500" cy="523220"/>
              </a:xfrm>
              <a:prstGeom prst="rect">
                <a:avLst/>
              </a:prstGeom>
              <a:blipFill rotWithShape="1">
                <a:blip r:embed="rId6"/>
                <a:stretch>
                  <a:fillRect l="-295" t="-1163" b="-10465"/>
                </a:stretch>
              </a:blipFill>
            </p:spPr>
            <p:txBody>
              <a:bodyPr/>
              <a:lstStyle/>
              <a:p>
                <a:r>
                  <a:rPr lang="ko-KR" altLang="en-US">
                    <a:noFill/>
                  </a:rPr>
                  <a:t> </a:t>
                </a:r>
              </a:p>
            </p:txBody>
          </p:sp>
        </mc:Fallback>
      </mc:AlternateContent>
      <p:sp>
        <p:nvSpPr>
          <p:cNvPr id="247" name="TextBox 246"/>
          <p:cNvSpPr txBox="1"/>
          <p:nvPr/>
        </p:nvSpPr>
        <p:spPr>
          <a:xfrm>
            <a:off x="5313040" y="3140968"/>
            <a:ext cx="2063250" cy="738664"/>
          </a:xfrm>
          <a:prstGeom prst="rect">
            <a:avLst/>
          </a:prstGeom>
          <a:noFill/>
        </p:spPr>
        <p:txBody>
          <a:bodyPr wrap="square" rtlCol="0">
            <a:spAutoFit/>
          </a:bodyPr>
          <a:lstStyle/>
          <a:p>
            <a:pPr algn="just">
              <a:lnSpc>
                <a:spcPct val="150000"/>
              </a:lnSpc>
            </a:pPr>
            <a:r>
              <a:rPr lang="en-US" altLang="ko-KR" sz="1400" b="1" smtClean="0">
                <a:solidFill>
                  <a:schemeClr val="bg2"/>
                </a:solidFill>
                <a:latin typeface="맑은 고딕" panose="020B0503020000020004" pitchFamily="50" charset="-127"/>
                <a:ea typeface="맑은 고딕" panose="020B0503020000020004" pitchFamily="50" charset="-127"/>
              </a:rPr>
              <a:t>N = 2 </a:t>
            </a:r>
          </a:p>
          <a:p>
            <a:pPr algn="just">
              <a:lnSpc>
                <a:spcPct val="150000"/>
              </a:lnSpc>
            </a:pPr>
            <a:r>
              <a:rPr lang="en-US" altLang="ko-KR" sz="1400" b="1" smtClean="0">
                <a:solidFill>
                  <a:schemeClr val="bg2"/>
                </a:solidFill>
                <a:latin typeface="맑은 고딕" panose="020B0503020000020004" pitchFamily="50" charset="-127"/>
                <a:ea typeface="맑은 고딕" panose="020B0503020000020004" pitchFamily="50" charset="-127"/>
              </a:rPr>
              <a:t>If D&gt;0.5 ,  m = 1</a:t>
            </a:r>
          </a:p>
        </p:txBody>
      </p:sp>
      <p:sp>
        <p:nvSpPr>
          <p:cNvPr id="248" name="직사각형 247"/>
          <p:cNvSpPr/>
          <p:nvPr/>
        </p:nvSpPr>
        <p:spPr bwMode="auto">
          <a:xfrm>
            <a:off x="5181616" y="1758651"/>
            <a:ext cx="4307888" cy="2163557"/>
          </a:xfrm>
          <a:prstGeom prst="rect">
            <a:avLst/>
          </a:prstGeom>
          <a:noFill/>
          <a:ln w="9525" cap="flat" cmpd="sng" algn="ctr">
            <a:solidFill>
              <a:schemeClr val="bg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mc:AlternateContent xmlns:mc="http://schemas.openxmlformats.org/markup-compatibility/2006" xmlns:a14="http://schemas.microsoft.com/office/drawing/2010/main">
        <mc:Choice Requires="a14">
          <p:sp>
            <p:nvSpPr>
              <p:cNvPr id="251" name="TextBox 250"/>
              <p:cNvSpPr txBox="1"/>
              <p:nvPr/>
            </p:nvSpPr>
            <p:spPr>
              <a:xfrm>
                <a:off x="5313040" y="3926127"/>
                <a:ext cx="4464496" cy="2068002"/>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altLang="ko-KR" sz="1600" b="1" i="1" smtClean="0">
                              <a:solidFill>
                                <a:schemeClr val="bg2"/>
                              </a:solidFill>
                              <a:latin typeface="Cambria Math"/>
                            </a:rPr>
                          </m:ctrlPr>
                        </m:sSubPr>
                        <m:e>
                          <m:r>
                            <a:rPr lang="en-US" altLang="ko-KR" sz="1600" b="1" i="1">
                              <a:solidFill>
                                <a:schemeClr val="bg2"/>
                              </a:solidFill>
                              <a:latin typeface="Cambria Math"/>
                              <a:ea typeface="Cambria Math"/>
                            </a:rPr>
                            <m:t>∆</m:t>
                          </m:r>
                          <m:r>
                            <a:rPr lang="en-US" altLang="ko-KR" sz="1600" b="1" i="1">
                              <a:solidFill>
                                <a:schemeClr val="bg2"/>
                              </a:solidFill>
                              <a:latin typeface="Cambria Math"/>
                              <a:ea typeface="Cambria Math"/>
                            </a:rPr>
                            <m:t>𝑰</m:t>
                          </m:r>
                        </m:e>
                        <m:sub>
                          <m:r>
                            <a:rPr lang="en-US" altLang="ko-KR" sz="1600" b="1" i="1">
                              <a:solidFill>
                                <a:schemeClr val="bg2"/>
                              </a:solidFill>
                              <a:latin typeface="Cambria Math"/>
                            </a:rPr>
                            <m:t>𝑳</m:t>
                          </m:r>
                        </m:sub>
                      </m:sSub>
                      <m:r>
                        <a:rPr lang="en-US" altLang="ko-KR" sz="1600" b="1" i="0" smtClean="0">
                          <a:solidFill>
                            <a:schemeClr val="bg2"/>
                          </a:solidFill>
                          <a:latin typeface="Cambria Math"/>
                        </a:rPr>
                        <m:t> </m:t>
                      </m:r>
                      <m:r>
                        <a:rPr lang="en-US" altLang="ko-KR" sz="1600" b="1" i="0" smtClean="0">
                          <a:solidFill>
                            <a:schemeClr val="bg2"/>
                          </a:solidFill>
                          <a:effectLst/>
                          <a:latin typeface="Cambria Math"/>
                        </a:rPr>
                        <m:t>=</m:t>
                      </m:r>
                      <m:f>
                        <m:fPr>
                          <m:ctrlPr>
                            <a:rPr lang="en-US" altLang="ko-KR" sz="1600" b="1" i="1" smtClean="0">
                              <a:solidFill>
                                <a:schemeClr val="bg2"/>
                              </a:solidFill>
                              <a:effectLst/>
                              <a:latin typeface="Cambria Math"/>
                            </a:rPr>
                          </m:ctrlPr>
                        </m:fPr>
                        <m:num>
                          <m:sSub>
                            <m:sSubPr>
                              <m:ctrlPr>
                                <a:rPr lang="en-US" altLang="ko-KR" sz="1600" b="1" i="1" smtClean="0">
                                  <a:solidFill>
                                    <a:schemeClr val="bg2"/>
                                  </a:solidFill>
                                  <a:effectLst/>
                                  <a:latin typeface="Cambria Math"/>
                                </a:rPr>
                              </m:ctrlPr>
                            </m:sSubPr>
                            <m:e>
                              <m:r>
                                <a:rPr lang="en-US" altLang="ko-KR" sz="1600" b="1" i="1" smtClean="0">
                                  <a:solidFill>
                                    <a:schemeClr val="bg2"/>
                                  </a:solidFill>
                                  <a:effectLst/>
                                  <a:latin typeface="Cambria Math"/>
                                </a:rPr>
                                <m:t>𝑽</m:t>
                              </m:r>
                            </m:e>
                            <m:sub>
                              <m:r>
                                <a:rPr lang="en-US" altLang="ko-KR" sz="1600" b="1" i="1" smtClean="0">
                                  <a:solidFill>
                                    <a:schemeClr val="bg2"/>
                                  </a:solidFill>
                                  <a:effectLst/>
                                  <a:latin typeface="Cambria Math"/>
                                </a:rPr>
                                <m:t>𝒐</m:t>
                              </m:r>
                            </m:sub>
                          </m:sSub>
                          <m:r>
                            <a:rPr lang="en-US" altLang="ko-KR" sz="1600" b="1" i="1" smtClean="0">
                              <a:solidFill>
                                <a:schemeClr val="bg2"/>
                              </a:solidFill>
                              <a:effectLst/>
                              <a:latin typeface="Cambria Math"/>
                            </a:rPr>
                            <m:t>(</m:t>
                          </m:r>
                          <m:r>
                            <a:rPr lang="en-US" altLang="ko-KR" sz="1600" b="1" i="1" smtClean="0">
                              <a:solidFill>
                                <a:schemeClr val="bg2"/>
                              </a:solidFill>
                              <a:effectLst/>
                              <a:latin typeface="Cambria Math"/>
                            </a:rPr>
                            <m:t>𝟏</m:t>
                          </m:r>
                          <m:r>
                            <a:rPr lang="en-US" altLang="ko-KR" sz="1600" b="1" i="1" smtClean="0">
                              <a:solidFill>
                                <a:schemeClr val="bg2"/>
                              </a:solidFill>
                              <a:effectLst/>
                              <a:latin typeface="Cambria Math"/>
                            </a:rPr>
                            <m:t>−</m:t>
                          </m:r>
                          <m:r>
                            <a:rPr lang="en-US" altLang="ko-KR" sz="1600" b="1" i="1" smtClean="0">
                              <a:solidFill>
                                <a:schemeClr val="bg2"/>
                              </a:solidFill>
                              <a:effectLst/>
                              <a:latin typeface="Cambria Math"/>
                            </a:rPr>
                            <m:t>𝑫</m:t>
                          </m:r>
                          <m:r>
                            <a:rPr lang="en-US" altLang="ko-KR" sz="1600" b="1" i="1" smtClean="0">
                              <a:solidFill>
                                <a:schemeClr val="bg2"/>
                              </a:solidFill>
                              <a:effectLst/>
                              <a:latin typeface="Cambria Math"/>
                            </a:rPr>
                            <m:t>)</m:t>
                          </m:r>
                        </m:num>
                        <m:den>
                          <m:sSub>
                            <m:sSubPr>
                              <m:ctrlPr>
                                <a:rPr lang="en-US" altLang="ko-KR" sz="1600" b="1" i="1" smtClean="0">
                                  <a:solidFill>
                                    <a:schemeClr val="bg2"/>
                                  </a:solidFill>
                                  <a:latin typeface="Cambria Math"/>
                                </a:rPr>
                              </m:ctrlPr>
                            </m:sSubPr>
                            <m:e>
                              <m:r>
                                <a:rPr lang="en-US" altLang="ko-KR" sz="1600" b="1" i="1" smtClean="0">
                                  <a:solidFill>
                                    <a:schemeClr val="bg2"/>
                                  </a:solidFill>
                                  <a:latin typeface="Cambria Math"/>
                                </a:rPr>
                                <m:t>𝑳</m:t>
                              </m:r>
                            </m:e>
                            <m:sub>
                              <m:r>
                                <a:rPr lang="en-US" altLang="ko-KR" sz="1600" b="1" i="1" smtClean="0">
                                  <a:solidFill>
                                    <a:schemeClr val="bg2"/>
                                  </a:solidFill>
                                  <a:latin typeface="Cambria Math"/>
                                </a:rPr>
                                <m:t>𝑪𝑯</m:t>
                              </m:r>
                            </m:sub>
                          </m:sSub>
                          <m:r>
                            <a:rPr lang="en-US" altLang="ko-KR" sz="1600" b="1" i="1">
                              <a:solidFill>
                                <a:schemeClr val="bg2"/>
                              </a:solidFill>
                              <a:latin typeface="Cambria Math"/>
                            </a:rPr>
                            <m:t>·</m:t>
                          </m:r>
                          <m:sSub>
                            <m:sSubPr>
                              <m:ctrlPr>
                                <a:rPr lang="en-US" altLang="ko-KR" sz="1600" b="1" i="1">
                                  <a:solidFill>
                                    <a:schemeClr val="bg2"/>
                                  </a:solidFill>
                                  <a:latin typeface="Cambria Math"/>
                                </a:rPr>
                              </m:ctrlPr>
                            </m:sSubPr>
                            <m:e>
                              <m:r>
                                <a:rPr lang="en-US" altLang="ko-KR" sz="1600" b="1" i="1" smtClean="0">
                                  <a:solidFill>
                                    <a:schemeClr val="bg2"/>
                                  </a:solidFill>
                                  <a:latin typeface="Cambria Math"/>
                                </a:rPr>
                                <m:t>𝑭</m:t>
                              </m:r>
                            </m:e>
                            <m:sub>
                              <m:r>
                                <a:rPr lang="en-US" altLang="ko-KR" sz="1600" b="1" i="1" smtClean="0">
                                  <a:solidFill>
                                    <a:schemeClr val="bg2"/>
                                  </a:solidFill>
                                  <a:latin typeface="Cambria Math"/>
                                </a:rPr>
                                <m:t>𝒔</m:t>
                              </m:r>
                            </m:sub>
                          </m:sSub>
                        </m:den>
                      </m:f>
                      <m:r>
                        <a:rPr lang="en-US" altLang="ko-KR" sz="1600" b="1" i="1" smtClean="0">
                          <a:solidFill>
                            <a:schemeClr val="bg2"/>
                          </a:solidFill>
                          <a:effectLst/>
                          <a:latin typeface="Cambria Math"/>
                        </a:rPr>
                        <m:t>·</m:t>
                      </m:r>
                      <m:f>
                        <m:fPr>
                          <m:ctrlPr>
                            <a:rPr lang="en-US" altLang="ko-KR" sz="1600" b="1" i="1">
                              <a:solidFill>
                                <a:schemeClr val="bg2"/>
                              </a:solidFill>
                              <a:latin typeface="Cambria Math"/>
                            </a:rPr>
                          </m:ctrlPr>
                        </m:fPr>
                        <m:num>
                          <m:r>
                            <a:rPr lang="en-US" altLang="ko-KR" sz="1600" b="1" i="1" smtClean="0">
                              <a:solidFill>
                                <a:schemeClr val="bg2"/>
                              </a:solidFill>
                              <a:latin typeface="Cambria Math"/>
                            </a:rPr>
                            <m:t>𝟐</m:t>
                          </m:r>
                          <m:r>
                            <a:rPr lang="en-US" altLang="ko-KR" sz="1600" b="1" i="1" smtClean="0">
                              <a:solidFill>
                                <a:schemeClr val="bg2"/>
                              </a:solidFill>
                              <a:latin typeface="Cambria Math"/>
                            </a:rPr>
                            <m:t>·(</m:t>
                          </m:r>
                          <m:r>
                            <a:rPr lang="en-US" altLang="ko-KR" sz="1600" b="1" i="1" smtClean="0">
                              <a:solidFill>
                                <a:schemeClr val="bg2"/>
                              </a:solidFill>
                              <a:latin typeface="Cambria Math"/>
                            </a:rPr>
                            <m:t>𝑫</m:t>
                          </m:r>
                          <m:r>
                            <a:rPr lang="en-US" altLang="ko-KR" sz="1600" b="1" i="1" smtClean="0">
                              <a:solidFill>
                                <a:schemeClr val="bg2"/>
                              </a:solidFill>
                              <a:latin typeface="Cambria Math"/>
                            </a:rPr>
                            <m:t>−</m:t>
                          </m:r>
                          <m:f>
                            <m:fPr>
                              <m:ctrlPr>
                                <a:rPr lang="en-US" altLang="ko-KR" sz="1600" b="1" i="1" smtClean="0">
                                  <a:solidFill>
                                    <a:schemeClr val="bg2"/>
                                  </a:solidFill>
                                  <a:latin typeface="Cambria Math"/>
                                </a:rPr>
                              </m:ctrlPr>
                            </m:fPr>
                            <m:num>
                              <m:r>
                                <a:rPr lang="en-US" altLang="ko-KR" sz="1600" b="1" i="1" smtClean="0">
                                  <a:solidFill>
                                    <a:schemeClr val="bg2"/>
                                  </a:solidFill>
                                  <a:latin typeface="Cambria Math"/>
                                </a:rPr>
                                <m:t>𝟏</m:t>
                              </m:r>
                            </m:num>
                            <m:den>
                              <m:r>
                                <a:rPr lang="en-US" altLang="ko-KR" sz="1600" b="1" i="1" smtClean="0">
                                  <a:solidFill>
                                    <a:schemeClr val="bg2"/>
                                  </a:solidFill>
                                  <a:latin typeface="Cambria Math"/>
                                </a:rPr>
                                <m:t>𝟐</m:t>
                              </m:r>
                            </m:den>
                          </m:f>
                          <m:r>
                            <a:rPr lang="en-US" altLang="ko-KR" sz="1600" b="1" i="1" smtClean="0">
                              <a:solidFill>
                                <a:schemeClr val="bg2"/>
                              </a:solidFill>
                              <a:latin typeface="Cambria Math"/>
                            </a:rPr>
                            <m:t>)</m:t>
                          </m:r>
                          <m:r>
                            <a:rPr lang="en-US" altLang="ko-KR" sz="1600" b="1" i="1">
                              <a:solidFill>
                                <a:schemeClr val="bg2"/>
                              </a:solidFill>
                              <a:latin typeface="Cambria Math"/>
                            </a:rPr>
                            <m:t>·</m:t>
                          </m:r>
                          <m:r>
                            <a:rPr lang="en-US" altLang="ko-KR" sz="1600" b="1" i="1" smtClean="0">
                              <a:solidFill>
                                <a:schemeClr val="bg2"/>
                              </a:solidFill>
                              <a:latin typeface="Cambria Math"/>
                            </a:rPr>
                            <m:t>(</m:t>
                          </m:r>
                          <m:f>
                            <m:fPr>
                              <m:ctrlPr>
                                <a:rPr lang="en-US" altLang="ko-KR" sz="1600" b="1" i="1">
                                  <a:solidFill>
                                    <a:schemeClr val="bg2"/>
                                  </a:solidFill>
                                  <a:latin typeface="Cambria Math"/>
                                </a:rPr>
                              </m:ctrlPr>
                            </m:fPr>
                            <m:num>
                              <m:r>
                                <a:rPr lang="en-US" altLang="ko-KR" sz="1600" b="1" i="1" smtClean="0">
                                  <a:solidFill>
                                    <a:schemeClr val="bg2"/>
                                  </a:solidFill>
                                  <a:latin typeface="Cambria Math"/>
                                </a:rPr>
                                <m:t>𝟏</m:t>
                              </m:r>
                              <m:r>
                                <a:rPr lang="en-US" altLang="ko-KR" sz="1600" b="1" i="1" smtClean="0">
                                  <a:solidFill>
                                    <a:schemeClr val="bg2"/>
                                  </a:solidFill>
                                  <a:latin typeface="Cambria Math"/>
                                </a:rPr>
                                <m:t>+</m:t>
                              </m:r>
                              <m:r>
                                <a:rPr lang="en-US" altLang="ko-KR" sz="1600" b="1" i="1" smtClean="0">
                                  <a:solidFill>
                                    <a:schemeClr val="bg2"/>
                                  </a:solidFill>
                                  <a:latin typeface="Cambria Math"/>
                                </a:rPr>
                                <m:t>𝟏</m:t>
                              </m:r>
                            </m:num>
                            <m:den>
                              <m:r>
                                <a:rPr lang="en-US" altLang="ko-KR" sz="1600" b="1" i="1" smtClean="0">
                                  <a:solidFill>
                                    <a:schemeClr val="bg2"/>
                                  </a:solidFill>
                                  <a:latin typeface="Cambria Math"/>
                                </a:rPr>
                                <m:t>𝟐</m:t>
                              </m:r>
                            </m:den>
                          </m:f>
                          <m:r>
                            <a:rPr lang="en-US" altLang="ko-KR" sz="1600" b="1" i="1" smtClean="0">
                              <a:solidFill>
                                <a:schemeClr val="bg2"/>
                              </a:solidFill>
                              <a:latin typeface="Cambria Math"/>
                            </a:rPr>
                            <m:t>−</m:t>
                          </m:r>
                          <m:r>
                            <a:rPr lang="en-US" altLang="ko-KR" sz="1600" b="1" i="1" smtClean="0">
                              <a:solidFill>
                                <a:schemeClr val="bg2"/>
                              </a:solidFill>
                              <a:latin typeface="Cambria Math"/>
                            </a:rPr>
                            <m:t>𝑫</m:t>
                          </m:r>
                          <m:r>
                            <a:rPr lang="en-US" altLang="ko-KR" sz="1600" b="1" i="1" smtClean="0">
                              <a:solidFill>
                                <a:schemeClr val="bg2"/>
                              </a:solidFill>
                              <a:latin typeface="Cambria Math"/>
                            </a:rPr>
                            <m:t>)</m:t>
                          </m:r>
                        </m:num>
                        <m:den>
                          <m:r>
                            <a:rPr lang="en-US" altLang="ko-KR" sz="1600" b="1" i="1" smtClean="0">
                              <a:solidFill>
                                <a:schemeClr val="bg2"/>
                              </a:solidFill>
                              <a:latin typeface="Cambria Math"/>
                            </a:rPr>
                            <m:t>𝑫</m:t>
                          </m:r>
                          <m:r>
                            <a:rPr lang="en-US" altLang="ko-KR" sz="1600" b="1" i="1">
                              <a:solidFill>
                                <a:schemeClr val="bg2"/>
                              </a:solidFill>
                              <a:latin typeface="Cambria Math"/>
                            </a:rPr>
                            <m:t>·(</m:t>
                          </m:r>
                          <m:r>
                            <a:rPr lang="en-US" altLang="ko-KR" sz="1600" b="1" i="1" smtClean="0">
                              <a:solidFill>
                                <a:schemeClr val="bg2"/>
                              </a:solidFill>
                              <a:latin typeface="Cambria Math"/>
                            </a:rPr>
                            <m:t>𝟏</m:t>
                          </m:r>
                          <m:r>
                            <a:rPr lang="en-US" altLang="ko-KR" sz="1600" b="1" i="1" smtClean="0">
                              <a:solidFill>
                                <a:schemeClr val="bg2"/>
                              </a:solidFill>
                              <a:latin typeface="Cambria Math"/>
                            </a:rPr>
                            <m:t>−</m:t>
                          </m:r>
                          <m:r>
                            <a:rPr lang="en-US" altLang="ko-KR" sz="1600" b="1" i="1" smtClean="0">
                              <a:solidFill>
                                <a:schemeClr val="bg2"/>
                              </a:solidFill>
                              <a:latin typeface="Cambria Math"/>
                            </a:rPr>
                            <m:t>𝑫</m:t>
                          </m:r>
                          <m:r>
                            <a:rPr lang="en-US" altLang="ko-KR" sz="1600" b="1" i="1">
                              <a:solidFill>
                                <a:schemeClr val="bg2"/>
                              </a:solidFill>
                              <a:latin typeface="Cambria Math"/>
                            </a:rPr>
                            <m:t>)</m:t>
                          </m:r>
                        </m:den>
                      </m:f>
                    </m:oMath>
                  </m:oMathPara>
                </a14:m>
                <a:endParaRPr lang="en-US" altLang="ko-KR" sz="1600" b="1" i="1" smtClean="0">
                  <a:solidFill>
                    <a:schemeClr val="bg2"/>
                  </a:solidFill>
                  <a:latin typeface="Cambria Math"/>
                </a:endParaRPr>
              </a:p>
              <a:p>
                <a:pPr>
                  <a:lnSpc>
                    <a:spcPct val="150000"/>
                  </a:lnSpc>
                </a:pPr>
                <a14:m>
                  <m:oMathPara xmlns:m="http://schemas.openxmlformats.org/officeDocument/2006/math">
                    <m:oMathParaPr>
                      <m:jc m:val="left"/>
                    </m:oMathParaPr>
                    <m:oMath xmlns:m="http://schemas.openxmlformats.org/officeDocument/2006/math">
                      <m:r>
                        <a:rPr lang="en-US" altLang="ko-KR" sz="1600" b="1" i="1" smtClean="0">
                          <a:solidFill>
                            <a:schemeClr val="bg2"/>
                          </a:solidFill>
                          <a:latin typeface="Cambria Math"/>
                        </a:rPr>
                        <m:t>        =</m:t>
                      </m:r>
                      <m:f>
                        <m:fPr>
                          <m:ctrlPr>
                            <a:rPr lang="en-US" altLang="ko-KR" sz="1600" b="1" i="1">
                              <a:solidFill>
                                <a:schemeClr val="bg2"/>
                              </a:solidFill>
                              <a:latin typeface="Cambria Math"/>
                            </a:rPr>
                          </m:ctrlPr>
                        </m:fPr>
                        <m:num>
                          <m:sSub>
                            <m:sSubPr>
                              <m:ctrlPr>
                                <a:rPr lang="en-US" altLang="ko-KR" sz="1600" b="1" i="1">
                                  <a:solidFill>
                                    <a:schemeClr val="bg2"/>
                                  </a:solidFill>
                                  <a:latin typeface="Cambria Math"/>
                                </a:rPr>
                              </m:ctrlPr>
                            </m:sSubPr>
                            <m:e>
                              <m:r>
                                <a:rPr lang="en-US" altLang="ko-KR" sz="1600" b="1" i="1">
                                  <a:solidFill>
                                    <a:schemeClr val="bg2"/>
                                  </a:solidFill>
                                  <a:latin typeface="Cambria Math"/>
                                </a:rPr>
                                <m:t>𝑽</m:t>
                              </m:r>
                            </m:e>
                            <m:sub>
                              <m:r>
                                <a:rPr lang="en-US" altLang="ko-KR" sz="1600" b="1" i="1">
                                  <a:solidFill>
                                    <a:schemeClr val="bg2"/>
                                  </a:solidFill>
                                  <a:latin typeface="Cambria Math"/>
                                </a:rPr>
                                <m:t>𝒐</m:t>
                              </m:r>
                            </m:sub>
                          </m:sSub>
                          <m:r>
                            <a:rPr lang="en-US" altLang="ko-KR" sz="1600" b="1" i="1">
                              <a:solidFill>
                                <a:schemeClr val="bg2"/>
                              </a:solidFill>
                              <a:latin typeface="Cambria Math"/>
                            </a:rPr>
                            <m:t>(</m:t>
                          </m:r>
                          <m:r>
                            <a:rPr lang="en-US" altLang="ko-KR" sz="1600" b="1" i="1">
                              <a:solidFill>
                                <a:schemeClr val="bg2"/>
                              </a:solidFill>
                              <a:latin typeface="Cambria Math"/>
                            </a:rPr>
                            <m:t>𝟏</m:t>
                          </m:r>
                          <m:r>
                            <a:rPr lang="en-US" altLang="ko-KR" sz="1600" b="1" i="1">
                              <a:solidFill>
                                <a:schemeClr val="bg2"/>
                              </a:solidFill>
                              <a:latin typeface="Cambria Math"/>
                            </a:rPr>
                            <m:t>−</m:t>
                          </m:r>
                          <m:r>
                            <a:rPr lang="en-US" altLang="ko-KR" sz="1600" b="1" i="1">
                              <a:solidFill>
                                <a:schemeClr val="bg2"/>
                              </a:solidFill>
                              <a:latin typeface="Cambria Math"/>
                            </a:rPr>
                            <m:t>𝑫</m:t>
                          </m:r>
                          <m:r>
                            <a:rPr lang="en-US" altLang="ko-KR" sz="1600" b="1" i="1">
                              <a:solidFill>
                                <a:schemeClr val="bg2"/>
                              </a:solidFill>
                              <a:latin typeface="Cambria Math"/>
                            </a:rPr>
                            <m:t>)</m:t>
                          </m:r>
                        </m:num>
                        <m:den>
                          <m:sSub>
                            <m:sSubPr>
                              <m:ctrlPr>
                                <a:rPr lang="en-US" altLang="ko-KR" sz="1600" b="1" i="1">
                                  <a:solidFill>
                                    <a:schemeClr val="bg2"/>
                                  </a:solidFill>
                                  <a:latin typeface="Cambria Math"/>
                                </a:rPr>
                              </m:ctrlPr>
                            </m:sSubPr>
                            <m:e>
                              <m:r>
                                <a:rPr lang="en-US" altLang="ko-KR" sz="1600" b="1" i="1">
                                  <a:solidFill>
                                    <a:schemeClr val="bg2"/>
                                  </a:solidFill>
                                  <a:latin typeface="Cambria Math"/>
                                </a:rPr>
                                <m:t>𝑳</m:t>
                              </m:r>
                            </m:e>
                            <m:sub>
                              <m:r>
                                <a:rPr lang="en-US" altLang="ko-KR" sz="1600" b="1" i="1">
                                  <a:solidFill>
                                    <a:schemeClr val="bg2"/>
                                  </a:solidFill>
                                  <a:latin typeface="Cambria Math"/>
                                </a:rPr>
                                <m:t>𝑪𝑯</m:t>
                              </m:r>
                            </m:sub>
                          </m:sSub>
                          <m:r>
                            <a:rPr lang="en-US" altLang="ko-KR" sz="1600" b="1" i="1">
                              <a:solidFill>
                                <a:schemeClr val="bg2"/>
                              </a:solidFill>
                              <a:latin typeface="Cambria Math"/>
                            </a:rPr>
                            <m:t>·</m:t>
                          </m:r>
                          <m:sSub>
                            <m:sSubPr>
                              <m:ctrlPr>
                                <a:rPr lang="en-US" altLang="ko-KR" sz="1600" b="1" i="1">
                                  <a:solidFill>
                                    <a:schemeClr val="bg2"/>
                                  </a:solidFill>
                                  <a:latin typeface="Cambria Math"/>
                                </a:rPr>
                              </m:ctrlPr>
                            </m:sSubPr>
                            <m:e>
                              <m:r>
                                <a:rPr lang="en-US" altLang="ko-KR" sz="1600" b="1" i="1">
                                  <a:solidFill>
                                    <a:schemeClr val="bg2"/>
                                  </a:solidFill>
                                  <a:latin typeface="Cambria Math"/>
                                </a:rPr>
                                <m:t>𝑭</m:t>
                              </m:r>
                            </m:e>
                            <m:sub>
                              <m:r>
                                <a:rPr lang="en-US" altLang="ko-KR" sz="1600" b="1" i="1">
                                  <a:solidFill>
                                    <a:schemeClr val="bg2"/>
                                  </a:solidFill>
                                  <a:latin typeface="Cambria Math"/>
                                </a:rPr>
                                <m:t>𝒔</m:t>
                              </m:r>
                            </m:sub>
                          </m:sSub>
                        </m:den>
                      </m:f>
                      <m:r>
                        <a:rPr lang="en-US" altLang="ko-KR" sz="1600" b="1" i="1">
                          <a:solidFill>
                            <a:schemeClr val="bg2"/>
                          </a:solidFill>
                          <a:latin typeface="Cambria Math"/>
                        </a:rPr>
                        <m:t>·</m:t>
                      </m:r>
                      <m:f>
                        <m:fPr>
                          <m:ctrlPr>
                            <a:rPr lang="en-US" altLang="ko-KR" sz="1600" b="1" i="1">
                              <a:solidFill>
                                <a:schemeClr val="bg2"/>
                              </a:solidFill>
                              <a:latin typeface="Cambria Math"/>
                            </a:rPr>
                          </m:ctrlPr>
                        </m:fPr>
                        <m:num>
                          <m:r>
                            <a:rPr lang="en-US" altLang="ko-KR" sz="1600" b="1" i="1" smtClean="0">
                              <a:solidFill>
                                <a:schemeClr val="bg2"/>
                              </a:solidFill>
                              <a:latin typeface="Cambria Math"/>
                            </a:rPr>
                            <m:t>𝟐</m:t>
                          </m:r>
                          <m:r>
                            <a:rPr lang="en-US" altLang="ko-KR" sz="1600" b="1" i="1">
                              <a:solidFill>
                                <a:schemeClr val="bg2"/>
                              </a:solidFill>
                              <a:latin typeface="Cambria Math"/>
                            </a:rPr>
                            <m:t>·</m:t>
                          </m:r>
                          <m:r>
                            <a:rPr lang="en-US" altLang="ko-KR" sz="1600" b="1" i="1">
                              <a:solidFill>
                                <a:schemeClr val="bg2"/>
                              </a:solidFill>
                              <a:latin typeface="Cambria Math"/>
                            </a:rPr>
                            <m:t>𝑫</m:t>
                          </m:r>
                          <m:r>
                            <a:rPr lang="en-US" altLang="ko-KR" sz="1600" b="1" i="1" smtClean="0">
                              <a:solidFill>
                                <a:schemeClr val="bg2"/>
                              </a:solidFill>
                              <a:latin typeface="Cambria Math"/>
                            </a:rPr>
                            <m:t>−</m:t>
                          </m:r>
                          <m:r>
                            <a:rPr lang="en-US" altLang="ko-KR" sz="1600" b="1" i="1" smtClean="0">
                              <a:solidFill>
                                <a:schemeClr val="bg2"/>
                              </a:solidFill>
                              <a:latin typeface="Cambria Math"/>
                            </a:rPr>
                            <m:t>𝟏</m:t>
                          </m:r>
                        </m:num>
                        <m:den>
                          <m:r>
                            <a:rPr lang="en-US" altLang="ko-KR" sz="1600" b="1" i="1">
                              <a:solidFill>
                                <a:schemeClr val="bg2"/>
                              </a:solidFill>
                              <a:latin typeface="Cambria Math"/>
                            </a:rPr>
                            <m:t>𝑫</m:t>
                          </m:r>
                        </m:den>
                      </m:f>
                    </m:oMath>
                  </m:oMathPara>
                </a14:m>
                <a:endParaRPr lang="en-US" altLang="ko-KR" sz="1600" b="1" i="1" smtClean="0">
                  <a:solidFill>
                    <a:schemeClr val="bg2"/>
                  </a:solidFill>
                  <a:effectLst/>
                  <a:latin typeface="Cambria Math"/>
                </a:endParaRPr>
              </a:p>
              <a:p>
                <a:pPr>
                  <a:lnSpc>
                    <a:spcPct val="150000"/>
                  </a:lnSpc>
                </a:pPr>
                <a:endParaRPr lang="en-US" altLang="ko-KR" sz="800" b="1" i="1" smtClean="0">
                  <a:solidFill>
                    <a:schemeClr val="bg2"/>
                  </a:solidFill>
                  <a:effectLst/>
                  <a:latin typeface="Cambria Math"/>
                </a:endParaRPr>
              </a:p>
            </p:txBody>
          </p:sp>
        </mc:Choice>
        <mc:Fallback xmlns="">
          <p:sp>
            <p:nvSpPr>
              <p:cNvPr id="251" name="TextBox 250"/>
              <p:cNvSpPr txBox="1">
                <a:spLocks noRot="1" noChangeAspect="1" noMove="1" noResize="1" noEditPoints="1" noAdjustHandles="1" noChangeArrowheads="1" noChangeShapeType="1" noTextEdit="1"/>
              </p:cNvSpPr>
              <p:nvPr/>
            </p:nvSpPr>
            <p:spPr>
              <a:xfrm>
                <a:off x="5313040" y="3926127"/>
                <a:ext cx="4464496" cy="2068002"/>
              </a:xfrm>
              <a:prstGeom prst="rect">
                <a:avLst/>
              </a:prstGeom>
              <a:blipFill rotWithShape="1">
                <a:blip r:embed="rId7"/>
                <a:stretch>
                  <a:fillRect/>
                </a:stretch>
              </a:blipFill>
            </p:spPr>
            <p:txBody>
              <a:bodyPr/>
              <a:lstStyle/>
              <a:p>
                <a:r>
                  <a:rPr lang="ko-KR" altLang="en-US">
                    <a:noFill/>
                  </a:rPr>
                  <a:t> </a:t>
                </a:r>
              </a:p>
            </p:txBody>
          </p:sp>
        </mc:Fallback>
      </mc:AlternateContent>
      <p:cxnSp>
        <p:nvCxnSpPr>
          <p:cNvPr id="252" name="직선 연결선 251"/>
          <p:cNvCxnSpPr/>
          <p:nvPr/>
        </p:nvCxnSpPr>
        <p:spPr bwMode="auto">
          <a:xfrm flipV="1">
            <a:off x="8030913" y="4689964"/>
            <a:ext cx="463879" cy="201241"/>
          </a:xfrm>
          <a:prstGeom prst="line">
            <a:avLst/>
          </a:prstGeom>
          <a:solidFill>
            <a:srgbClr val="C0C0C0"/>
          </a:solidFill>
          <a:ln w="19050" cap="flat" cmpd="sng" algn="ctr">
            <a:solidFill>
              <a:srgbClr val="FD0000"/>
            </a:solidFill>
            <a:prstDash val="solid"/>
            <a:round/>
            <a:headEnd type="none" w="sm" len="sm"/>
            <a:tailEnd type="none" w="sm" len="sm"/>
          </a:ln>
          <a:effectLst/>
        </p:spPr>
      </p:cxnSp>
      <p:cxnSp>
        <p:nvCxnSpPr>
          <p:cNvPr id="253" name="직선 연결선 252"/>
          <p:cNvCxnSpPr/>
          <p:nvPr/>
        </p:nvCxnSpPr>
        <p:spPr bwMode="auto">
          <a:xfrm flipV="1">
            <a:off x="8172031" y="4218166"/>
            <a:ext cx="903969" cy="392162"/>
          </a:xfrm>
          <a:prstGeom prst="line">
            <a:avLst/>
          </a:prstGeom>
          <a:solidFill>
            <a:srgbClr val="C0C0C0"/>
          </a:solidFill>
          <a:ln w="19050" cap="flat" cmpd="sng" algn="ctr">
            <a:solidFill>
              <a:srgbClr val="FD0000"/>
            </a:solidFill>
            <a:prstDash val="solid"/>
            <a:round/>
            <a:headEnd type="none" w="sm" len="sm"/>
            <a:tailEnd type="none" w="sm" len="sm"/>
          </a:ln>
          <a:effectLst/>
        </p:spPr>
      </p:cxnSp>
      <p:sp>
        <p:nvSpPr>
          <p:cNvPr id="261" name="TextBox 260"/>
          <p:cNvSpPr txBox="1"/>
          <p:nvPr/>
        </p:nvSpPr>
        <p:spPr>
          <a:xfrm>
            <a:off x="4983731" y="4458598"/>
            <a:ext cx="480011" cy="338554"/>
          </a:xfrm>
          <a:prstGeom prst="rect">
            <a:avLst/>
          </a:prstGeom>
          <a:noFill/>
        </p:spPr>
        <p:txBody>
          <a:bodyPr wrap="square" rtlCol="0">
            <a:spAutoFit/>
          </a:bodyPr>
          <a:lstStyle/>
          <a:p>
            <a:pPr algn="ctr"/>
            <a:r>
              <a:rPr lang="ko-KR" altLang="en-US" sz="1600" b="1">
                <a:solidFill>
                  <a:schemeClr val="bg2"/>
                </a:solidFill>
                <a:latin typeface="맑은 고딕" panose="020B0503020000020004" pitchFamily="50" charset="-127"/>
                <a:ea typeface="맑은 고딕" panose="020B0503020000020004" pitchFamily="50" charset="-127"/>
              </a:rPr>
              <a:t>∴</a:t>
            </a:r>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p:cxnSp>
        <p:nvCxnSpPr>
          <p:cNvPr id="264" name="직선 연결선 263"/>
          <p:cNvCxnSpPr/>
          <p:nvPr/>
        </p:nvCxnSpPr>
        <p:spPr bwMode="auto">
          <a:xfrm flipV="1">
            <a:off x="1804109" y="4573214"/>
            <a:ext cx="408858" cy="333892"/>
          </a:xfrm>
          <a:prstGeom prst="line">
            <a:avLst/>
          </a:prstGeom>
          <a:solidFill>
            <a:srgbClr val="C0C0C0"/>
          </a:solidFill>
          <a:ln w="19050" cap="flat" cmpd="sng" algn="ctr">
            <a:solidFill>
              <a:schemeClr val="accent6"/>
            </a:solidFill>
            <a:prstDash val="solid"/>
            <a:round/>
            <a:headEnd type="none" w="sm" len="sm"/>
            <a:tailEnd type="none" w="sm" len="sm"/>
          </a:ln>
          <a:effectLst/>
        </p:spPr>
      </p:cxnSp>
      <p:cxnSp>
        <p:nvCxnSpPr>
          <p:cNvPr id="265" name="직선 연결선 264"/>
          <p:cNvCxnSpPr/>
          <p:nvPr/>
        </p:nvCxnSpPr>
        <p:spPr bwMode="auto">
          <a:xfrm>
            <a:off x="2212967" y="4585748"/>
            <a:ext cx="369566" cy="308274"/>
          </a:xfrm>
          <a:prstGeom prst="line">
            <a:avLst/>
          </a:prstGeom>
          <a:solidFill>
            <a:srgbClr val="C0C0C0"/>
          </a:solidFill>
          <a:ln w="19050" cap="flat" cmpd="sng" algn="ctr">
            <a:solidFill>
              <a:schemeClr val="accent6"/>
            </a:solidFill>
            <a:prstDash val="solid"/>
            <a:round/>
            <a:headEnd type="none" w="sm" len="sm"/>
            <a:tailEnd type="none" w="sm" len="sm"/>
          </a:ln>
          <a:effectLst/>
        </p:spPr>
      </p:cxnSp>
      <p:cxnSp>
        <p:nvCxnSpPr>
          <p:cNvPr id="266" name="직선 연결선 265"/>
          <p:cNvCxnSpPr/>
          <p:nvPr/>
        </p:nvCxnSpPr>
        <p:spPr bwMode="auto">
          <a:xfrm>
            <a:off x="3750535" y="4565445"/>
            <a:ext cx="396183" cy="343145"/>
          </a:xfrm>
          <a:prstGeom prst="line">
            <a:avLst/>
          </a:prstGeom>
          <a:solidFill>
            <a:srgbClr val="C0C0C0"/>
          </a:solidFill>
          <a:ln w="19050" cap="flat" cmpd="sng" algn="ctr">
            <a:solidFill>
              <a:schemeClr val="accent6"/>
            </a:solidFill>
            <a:prstDash val="solid"/>
            <a:round/>
            <a:headEnd type="none" w="sm" len="sm"/>
            <a:tailEnd type="none" w="sm" len="sm"/>
          </a:ln>
          <a:effectLst/>
        </p:spPr>
      </p:cxnSp>
      <p:cxnSp>
        <p:nvCxnSpPr>
          <p:cNvPr id="267" name="직선 연결선 266"/>
          <p:cNvCxnSpPr/>
          <p:nvPr/>
        </p:nvCxnSpPr>
        <p:spPr bwMode="auto">
          <a:xfrm flipV="1">
            <a:off x="2575386" y="4570514"/>
            <a:ext cx="402111" cy="327539"/>
          </a:xfrm>
          <a:prstGeom prst="line">
            <a:avLst/>
          </a:prstGeom>
          <a:solidFill>
            <a:srgbClr val="C0C0C0"/>
          </a:solidFill>
          <a:ln w="19050" cap="flat" cmpd="sng" algn="ctr">
            <a:solidFill>
              <a:schemeClr val="accent6"/>
            </a:solidFill>
            <a:prstDash val="solid"/>
            <a:round/>
            <a:headEnd type="none" w="sm" len="sm"/>
            <a:tailEnd type="none" w="sm" len="sm"/>
          </a:ln>
          <a:effectLst/>
        </p:spPr>
      </p:cxnSp>
      <p:cxnSp>
        <p:nvCxnSpPr>
          <p:cNvPr id="268" name="직선 연결선 267"/>
          <p:cNvCxnSpPr/>
          <p:nvPr/>
        </p:nvCxnSpPr>
        <p:spPr bwMode="auto">
          <a:xfrm>
            <a:off x="2977497" y="4566324"/>
            <a:ext cx="397122" cy="340441"/>
          </a:xfrm>
          <a:prstGeom prst="line">
            <a:avLst/>
          </a:prstGeom>
          <a:solidFill>
            <a:srgbClr val="C0C0C0"/>
          </a:solidFill>
          <a:ln w="19050" cap="flat" cmpd="sng" algn="ctr">
            <a:solidFill>
              <a:schemeClr val="accent6"/>
            </a:solidFill>
            <a:prstDash val="solid"/>
            <a:round/>
            <a:headEnd type="none" w="sm" len="sm"/>
            <a:tailEnd type="none" w="sm" len="sm"/>
          </a:ln>
          <a:effectLst/>
        </p:spPr>
      </p:cxnSp>
      <p:cxnSp>
        <p:nvCxnSpPr>
          <p:cNvPr id="269" name="직선 연결선 268"/>
          <p:cNvCxnSpPr/>
          <p:nvPr/>
        </p:nvCxnSpPr>
        <p:spPr bwMode="auto">
          <a:xfrm flipV="1">
            <a:off x="3367721" y="4565445"/>
            <a:ext cx="382814" cy="343144"/>
          </a:xfrm>
          <a:prstGeom prst="line">
            <a:avLst/>
          </a:prstGeom>
          <a:solidFill>
            <a:srgbClr val="C0C0C0"/>
          </a:solidFill>
          <a:ln w="19050" cap="flat" cmpd="sng" algn="ctr">
            <a:solidFill>
              <a:schemeClr val="accent6"/>
            </a:solidFill>
            <a:prstDash val="solid"/>
            <a:round/>
            <a:headEnd type="none" w="sm" len="sm"/>
            <a:tailEnd type="none" w="sm" len="sm"/>
          </a:ln>
          <a:effectLst/>
        </p:spPr>
      </p:cxnSp>
      <p:cxnSp>
        <p:nvCxnSpPr>
          <p:cNvPr id="270" name="직선 연결선 269"/>
          <p:cNvCxnSpPr/>
          <p:nvPr/>
        </p:nvCxnSpPr>
        <p:spPr bwMode="auto">
          <a:xfrm flipV="1">
            <a:off x="4136276" y="4749581"/>
            <a:ext cx="183973" cy="142439"/>
          </a:xfrm>
          <a:prstGeom prst="line">
            <a:avLst/>
          </a:prstGeom>
          <a:solidFill>
            <a:srgbClr val="C0C0C0"/>
          </a:solidFill>
          <a:ln w="19050" cap="flat" cmpd="sng" algn="ctr">
            <a:solidFill>
              <a:schemeClr val="accent6"/>
            </a:solidFill>
            <a:prstDash val="solid"/>
            <a:round/>
            <a:headEnd type="none" w="sm" len="sm"/>
            <a:tailEnd type="none" w="sm" len="sm"/>
          </a:ln>
          <a:effectLst/>
        </p:spPr>
      </p:cxnSp>
      <p:cxnSp>
        <p:nvCxnSpPr>
          <p:cNvPr id="271" name="직선 화살표 연결선 270"/>
          <p:cNvCxnSpPr/>
          <p:nvPr/>
        </p:nvCxnSpPr>
        <p:spPr bwMode="auto">
          <a:xfrm flipV="1">
            <a:off x="1794865" y="4437112"/>
            <a:ext cx="0" cy="58991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273" name="직선 화살표 연결선 272"/>
          <p:cNvCxnSpPr/>
          <p:nvPr/>
        </p:nvCxnSpPr>
        <p:spPr bwMode="auto">
          <a:xfrm>
            <a:off x="1804972" y="4581128"/>
            <a:ext cx="117342"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cxnSp>
        <p:nvCxnSpPr>
          <p:cNvPr id="281" name="직선 화살표 연결선 280"/>
          <p:cNvCxnSpPr/>
          <p:nvPr/>
        </p:nvCxnSpPr>
        <p:spPr bwMode="auto">
          <a:xfrm>
            <a:off x="1803303" y="4910688"/>
            <a:ext cx="117407"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sp>
        <p:nvSpPr>
          <p:cNvPr id="282" name="TextBox 281"/>
          <p:cNvSpPr txBox="1"/>
          <p:nvPr/>
        </p:nvSpPr>
        <p:spPr>
          <a:xfrm>
            <a:off x="4333972" y="3056453"/>
            <a:ext cx="72699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L_average</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283" name="TextBox 282"/>
          <p:cNvSpPr txBox="1"/>
          <p:nvPr/>
        </p:nvSpPr>
        <p:spPr>
          <a:xfrm>
            <a:off x="4312311" y="3798565"/>
            <a:ext cx="72699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L_average</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884040101"/>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fade">
                                      <p:cBhvr>
                                        <p:cTn id="7" dur="500"/>
                                        <p:tgtEl>
                                          <p:spTgt spid="19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3"/>
                                        </p:tgtEl>
                                        <p:attrNameLst>
                                          <p:attrName>style.visibility</p:attrName>
                                        </p:attrNameLst>
                                      </p:cBhvr>
                                      <p:to>
                                        <p:strVal val="visible"/>
                                      </p:to>
                                    </p:set>
                                    <p:animEffect transition="in" filter="fade">
                                      <p:cBhvr>
                                        <p:cTn id="10" dur="500"/>
                                        <p:tgtEl>
                                          <p:spTgt spid="19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4"/>
                                        </p:tgtEl>
                                        <p:attrNameLst>
                                          <p:attrName>style.visibility</p:attrName>
                                        </p:attrNameLst>
                                      </p:cBhvr>
                                      <p:to>
                                        <p:strVal val="visible"/>
                                      </p:to>
                                    </p:set>
                                    <p:animEffect transition="in" filter="fade">
                                      <p:cBhvr>
                                        <p:cTn id="13" dur="500"/>
                                        <p:tgtEl>
                                          <p:spTgt spid="19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5"/>
                                        </p:tgtEl>
                                        <p:attrNameLst>
                                          <p:attrName>style.visibility</p:attrName>
                                        </p:attrNameLst>
                                      </p:cBhvr>
                                      <p:to>
                                        <p:strVal val="visible"/>
                                      </p:to>
                                    </p:set>
                                    <p:animEffect transition="in" filter="fade">
                                      <p:cBhvr>
                                        <p:cTn id="16" dur="500"/>
                                        <p:tgtEl>
                                          <p:spTgt spid="19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6"/>
                                        </p:tgtEl>
                                        <p:attrNameLst>
                                          <p:attrName>style.visibility</p:attrName>
                                        </p:attrNameLst>
                                      </p:cBhvr>
                                      <p:to>
                                        <p:strVal val="visible"/>
                                      </p:to>
                                    </p:set>
                                    <p:animEffect transition="in" filter="fade">
                                      <p:cBhvr>
                                        <p:cTn id="19" dur="500"/>
                                        <p:tgtEl>
                                          <p:spTgt spid="19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1"/>
                                        </p:tgtEl>
                                        <p:attrNameLst>
                                          <p:attrName>style.visibility</p:attrName>
                                        </p:attrNameLst>
                                      </p:cBhvr>
                                      <p:to>
                                        <p:strVal val="visible"/>
                                      </p:to>
                                    </p:set>
                                    <p:animEffect transition="in" filter="fade">
                                      <p:cBhvr>
                                        <p:cTn id="22" dur="500"/>
                                        <p:tgtEl>
                                          <p:spTgt spid="20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2"/>
                                        </p:tgtEl>
                                        <p:attrNameLst>
                                          <p:attrName>style.visibility</p:attrName>
                                        </p:attrNameLst>
                                      </p:cBhvr>
                                      <p:to>
                                        <p:strVal val="visible"/>
                                      </p:to>
                                    </p:set>
                                    <p:animEffect transition="in" filter="fade">
                                      <p:cBhvr>
                                        <p:cTn id="25" dur="500"/>
                                        <p:tgtEl>
                                          <p:spTgt spid="20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3"/>
                                        </p:tgtEl>
                                        <p:attrNameLst>
                                          <p:attrName>style.visibility</p:attrName>
                                        </p:attrNameLst>
                                      </p:cBhvr>
                                      <p:to>
                                        <p:strVal val="visible"/>
                                      </p:to>
                                    </p:set>
                                    <p:animEffect transition="in" filter="fade">
                                      <p:cBhvr>
                                        <p:cTn id="28" dur="500"/>
                                        <p:tgtEl>
                                          <p:spTgt spid="3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4"/>
                                        </p:tgtEl>
                                        <p:attrNameLst>
                                          <p:attrName>style.visibility</p:attrName>
                                        </p:attrNameLst>
                                      </p:cBhvr>
                                      <p:to>
                                        <p:strVal val="visible"/>
                                      </p:to>
                                    </p:set>
                                    <p:animEffect transition="in" filter="fade">
                                      <p:cBhvr>
                                        <p:cTn id="31" dur="500"/>
                                        <p:tgtEl>
                                          <p:spTgt spid="48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5"/>
                                        </p:tgtEl>
                                        <p:attrNameLst>
                                          <p:attrName>style.visibility</p:attrName>
                                        </p:attrNameLst>
                                      </p:cBhvr>
                                      <p:to>
                                        <p:strVal val="visible"/>
                                      </p:to>
                                    </p:set>
                                    <p:animEffect transition="in" filter="fade">
                                      <p:cBhvr>
                                        <p:cTn id="34" dur="500"/>
                                        <p:tgtEl>
                                          <p:spTgt spid="48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86"/>
                                        </p:tgtEl>
                                        <p:attrNameLst>
                                          <p:attrName>style.visibility</p:attrName>
                                        </p:attrNameLst>
                                      </p:cBhvr>
                                      <p:to>
                                        <p:strVal val="visible"/>
                                      </p:to>
                                    </p:set>
                                    <p:animEffect transition="in" filter="fade">
                                      <p:cBhvr>
                                        <p:cTn id="37" dur="500"/>
                                        <p:tgtEl>
                                          <p:spTgt spid="48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87"/>
                                        </p:tgtEl>
                                        <p:attrNameLst>
                                          <p:attrName>style.visibility</p:attrName>
                                        </p:attrNameLst>
                                      </p:cBhvr>
                                      <p:to>
                                        <p:strVal val="visible"/>
                                      </p:to>
                                    </p:set>
                                    <p:animEffect transition="in" filter="fade">
                                      <p:cBhvr>
                                        <p:cTn id="40" dur="500"/>
                                        <p:tgtEl>
                                          <p:spTgt spid="48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8"/>
                                        </p:tgtEl>
                                        <p:attrNameLst>
                                          <p:attrName>style.visibility</p:attrName>
                                        </p:attrNameLst>
                                      </p:cBhvr>
                                      <p:to>
                                        <p:strVal val="visible"/>
                                      </p:to>
                                    </p:set>
                                    <p:animEffect transition="in" filter="fade">
                                      <p:cBhvr>
                                        <p:cTn id="43" dur="500"/>
                                        <p:tgtEl>
                                          <p:spTgt spid="48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90"/>
                                        </p:tgtEl>
                                        <p:attrNameLst>
                                          <p:attrName>style.visibility</p:attrName>
                                        </p:attrNameLst>
                                      </p:cBhvr>
                                      <p:to>
                                        <p:strVal val="visible"/>
                                      </p:to>
                                    </p:set>
                                    <p:animEffect transition="in" filter="fade">
                                      <p:cBhvr>
                                        <p:cTn id="46" dur="500"/>
                                        <p:tgtEl>
                                          <p:spTgt spid="49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1"/>
                                        </p:tgtEl>
                                        <p:attrNameLst>
                                          <p:attrName>style.visibility</p:attrName>
                                        </p:attrNameLst>
                                      </p:cBhvr>
                                      <p:to>
                                        <p:strVal val="visible"/>
                                      </p:to>
                                    </p:set>
                                    <p:animEffect transition="in" filter="fade">
                                      <p:cBhvr>
                                        <p:cTn id="49" dur="500"/>
                                        <p:tgtEl>
                                          <p:spTgt spid="49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2"/>
                                        </p:tgtEl>
                                        <p:attrNameLst>
                                          <p:attrName>style.visibility</p:attrName>
                                        </p:attrNameLst>
                                      </p:cBhvr>
                                      <p:to>
                                        <p:strVal val="visible"/>
                                      </p:to>
                                    </p:set>
                                    <p:animEffect transition="in" filter="fade">
                                      <p:cBhvr>
                                        <p:cTn id="52" dur="500"/>
                                        <p:tgtEl>
                                          <p:spTgt spid="49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93"/>
                                        </p:tgtEl>
                                        <p:attrNameLst>
                                          <p:attrName>style.visibility</p:attrName>
                                        </p:attrNameLst>
                                      </p:cBhvr>
                                      <p:to>
                                        <p:strVal val="visible"/>
                                      </p:to>
                                    </p:set>
                                    <p:animEffect transition="in" filter="fade">
                                      <p:cBhvr>
                                        <p:cTn id="55" dur="500"/>
                                        <p:tgtEl>
                                          <p:spTgt spid="49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40"/>
                                        </p:tgtEl>
                                        <p:attrNameLst>
                                          <p:attrName>style.visibility</p:attrName>
                                        </p:attrNameLst>
                                      </p:cBhvr>
                                      <p:to>
                                        <p:strVal val="visible"/>
                                      </p:to>
                                    </p:set>
                                    <p:animEffect transition="in" filter="fade">
                                      <p:cBhvr>
                                        <p:cTn id="58" dur="500"/>
                                        <p:tgtEl>
                                          <p:spTgt spid="64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41"/>
                                        </p:tgtEl>
                                        <p:attrNameLst>
                                          <p:attrName>style.visibility</p:attrName>
                                        </p:attrNameLst>
                                      </p:cBhvr>
                                      <p:to>
                                        <p:strVal val="visible"/>
                                      </p:to>
                                    </p:set>
                                    <p:animEffect transition="in" filter="fade">
                                      <p:cBhvr>
                                        <p:cTn id="61" dur="500"/>
                                        <p:tgtEl>
                                          <p:spTgt spid="64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45"/>
                                        </p:tgtEl>
                                        <p:attrNameLst>
                                          <p:attrName>style.visibility</p:attrName>
                                        </p:attrNameLst>
                                      </p:cBhvr>
                                      <p:to>
                                        <p:strVal val="visible"/>
                                      </p:to>
                                    </p:set>
                                    <p:animEffect transition="in" filter="fade">
                                      <p:cBhvr>
                                        <p:cTn id="64" dur="500"/>
                                        <p:tgtEl>
                                          <p:spTgt spid="64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46"/>
                                        </p:tgtEl>
                                        <p:attrNameLst>
                                          <p:attrName>style.visibility</p:attrName>
                                        </p:attrNameLst>
                                      </p:cBhvr>
                                      <p:to>
                                        <p:strVal val="visible"/>
                                      </p:to>
                                    </p:set>
                                    <p:animEffect transition="in" filter="fade">
                                      <p:cBhvr>
                                        <p:cTn id="67" dur="500"/>
                                        <p:tgtEl>
                                          <p:spTgt spid="6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48"/>
                                        </p:tgtEl>
                                        <p:attrNameLst>
                                          <p:attrName>style.visibility</p:attrName>
                                        </p:attrNameLst>
                                      </p:cBhvr>
                                      <p:to>
                                        <p:strVal val="visible"/>
                                      </p:to>
                                    </p:set>
                                    <p:animEffect transition="in" filter="fade">
                                      <p:cBhvr>
                                        <p:cTn id="70" dur="500"/>
                                        <p:tgtEl>
                                          <p:spTgt spid="64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2"/>
                                        </p:tgtEl>
                                        <p:attrNameLst>
                                          <p:attrName>style.visibility</p:attrName>
                                        </p:attrNameLst>
                                      </p:cBhvr>
                                      <p:to>
                                        <p:strVal val="visible"/>
                                      </p:to>
                                    </p:set>
                                    <p:animEffect transition="in" filter="fade">
                                      <p:cBhvr>
                                        <p:cTn id="73" dur="500"/>
                                        <p:tgtEl>
                                          <p:spTgt spid="2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83"/>
                                        </p:tgtEl>
                                        <p:attrNameLst>
                                          <p:attrName>style.visibility</p:attrName>
                                        </p:attrNameLst>
                                      </p:cBhvr>
                                      <p:to>
                                        <p:strVal val="visible"/>
                                      </p:to>
                                    </p:set>
                                    <p:animEffect transition="in" filter="fade">
                                      <p:cBhvr>
                                        <p:cTn id="76" dur="5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193" grpId="0"/>
      <p:bldP spid="194" grpId="0"/>
      <p:bldP spid="195" grpId="0"/>
      <p:bldP spid="196" grpId="0"/>
      <p:bldP spid="201" grpId="0"/>
      <p:bldP spid="202" grpId="0"/>
      <p:bldP spid="333" grpId="0"/>
      <p:bldP spid="484" grpId="0"/>
      <p:bldP spid="485" grpId="0"/>
      <p:bldP spid="486" grpId="0"/>
      <p:bldP spid="487" grpId="0"/>
      <p:bldP spid="488" grpId="0"/>
      <p:bldP spid="490" grpId="0"/>
      <p:bldP spid="491" grpId="0"/>
      <p:bldP spid="492" grpId="0"/>
      <p:bldP spid="493" grpId="0"/>
      <p:bldP spid="640" grpId="0"/>
      <p:bldP spid="641" grpId="0"/>
      <p:bldP spid="645" grpId="0"/>
      <p:bldP spid="646" grpId="0"/>
      <p:bldP spid="648" grpId="0"/>
      <p:bldP spid="282" grpId="0"/>
      <p:bldP spid="28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3.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r>
              <a:rPr lang="en-US" altLang="ko-KR"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Filter </a:t>
            </a:r>
            <a:r>
              <a:rPr lang="ko-KR" altLang="en-US"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설계</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36</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a:solidFill>
                  <a:srgbClr val="000000"/>
                </a:solidFill>
                <a:latin typeface="맑은 고딕" panose="020B0503020000020004" pitchFamily="50" charset="-127"/>
                <a:ea typeface="맑은 고딕" panose="020B0503020000020004" pitchFamily="50" charset="-127"/>
              </a:rPr>
              <a:t>Interleaved buck converter </a:t>
            </a:r>
            <a:r>
              <a:rPr lang="ko-KR" altLang="en-US" sz="2000" i="0" u="none">
                <a:solidFill>
                  <a:srgbClr val="000000"/>
                </a:solidFill>
                <a:latin typeface="맑은 고딕" panose="020B0503020000020004" pitchFamily="50" charset="-127"/>
                <a:ea typeface="맑은 고딕" panose="020B0503020000020004" pitchFamily="50" charset="-127"/>
              </a:rPr>
              <a:t>관련 논문</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cxnSp>
        <p:nvCxnSpPr>
          <p:cNvPr id="6" name="직선 화살표 연결선 5"/>
          <p:cNvCxnSpPr/>
          <p:nvPr/>
        </p:nvCxnSpPr>
        <p:spPr bwMode="auto">
          <a:xfrm flipV="1">
            <a:off x="1791988" y="1624478"/>
            <a:ext cx="0" cy="517902"/>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sp>
        <p:nvSpPr>
          <p:cNvPr id="188" name="TextBox 187"/>
          <p:cNvSpPr txBox="1"/>
          <p:nvPr/>
        </p:nvSpPr>
        <p:spPr>
          <a:xfrm>
            <a:off x="1992758" y="5967752"/>
            <a:ext cx="1933529" cy="246221"/>
          </a:xfrm>
          <a:prstGeom prst="rect">
            <a:avLst/>
          </a:prstGeom>
          <a:noFill/>
        </p:spPr>
        <p:txBody>
          <a:bodyPr wrap="square" rtlCol="0">
            <a:spAutoFit/>
          </a:bodyPr>
          <a:lstStyle/>
          <a:p>
            <a:r>
              <a:rPr lang="en-US" altLang="ko-KR" sz="1000" b="1" smtClean="0">
                <a:solidFill>
                  <a:schemeClr val="bg2"/>
                </a:solidFill>
                <a:latin typeface="맑은 고딕" panose="020B0503020000020004" pitchFamily="50" charset="-127"/>
                <a:ea typeface="맑은 고딕" panose="020B0503020000020004" pitchFamily="50" charset="-127"/>
              </a:rPr>
              <a:t>Phase delay 180</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91" name="TextBox 190"/>
          <p:cNvSpPr txBox="1"/>
          <p:nvPr/>
        </p:nvSpPr>
        <p:spPr>
          <a:xfrm>
            <a:off x="1394608" y="1454587"/>
            <a:ext cx="4726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V</a:t>
            </a:r>
            <a:r>
              <a:rPr lang="en-US" altLang="ko-KR" sz="1000" b="1" baseline="-25000" smtClean="0">
                <a:solidFill>
                  <a:schemeClr val="bg2"/>
                </a:solidFill>
                <a:latin typeface="맑은 고딕" panose="020B0503020000020004" pitchFamily="50" charset="-127"/>
                <a:ea typeface="맑은 고딕" panose="020B0503020000020004" pitchFamily="50" charset="-127"/>
              </a:rPr>
              <a:t>SW1</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93" name="TextBox 192"/>
          <p:cNvSpPr txBox="1"/>
          <p:nvPr/>
        </p:nvSpPr>
        <p:spPr>
          <a:xfrm>
            <a:off x="1394608" y="2102659"/>
            <a:ext cx="4726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V</a:t>
            </a:r>
            <a:r>
              <a:rPr lang="en-US" altLang="ko-KR" sz="1000" b="1" baseline="-25000" smtClean="0">
                <a:solidFill>
                  <a:schemeClr val="bg2"/>
                </a:solidFill>
                <a:latin typeface="맑은 고딕" panose="020B0503020000020004" pitchFamily="50" charset="-127"/>
                <a:ea typeface="맑은 고딕" panose="020B0503020000020004" pitchFamily="50" charset="-127"/>
              </a:rPr>
              <a:t>SW2</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94" name="TextBox 193"/>
          <p:cNvSpPr txBox="1"/>
          <p:nvPr/>
        </p:nvSpPr>
        <p:spPr>
          <a:xfrm>
            <a:off x="1363730" y="2780928"/>
            <a:ext cx="50348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L1, </a:t>
            </a: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L2</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95" name="TextBox 194"/>
          <p:cNvSpPr txBox="1"/>
          <p:nvPr/>
        </p:nvSpPr>
        <p:spPr>
          <a:xfrm>
            <a:off x="1363158" y="2951515"/>
            <a:ext cx="50348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MAX</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196" name="TextBox 195"/>
          <p:cNvSpPr txBox="1"/>
          <p:nvPr/>
        </p:nvSpPr>
        <p:spPr>
          <a:xfrm>
            <a:off x="1363158" y="3160183"/>
            <a:ext cx="50348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MIN</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201" name="TextBox 200"/>
          <p:cNvSpPr txBox="1"/>
          <p:nvPr/>
        </p:nvSpPr>
        <p:spPr>
          <a:xfrm>
            <a:off x="1363730" y="3508364"/>
            <a:ext cx="50348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L_total</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202" name="TextBox 201"/>
          <p:cNvSpPr txBox="1"/>
          <p:nvPr/>
        </p:nvSpPr>
        <p:spPr>
          <a:xfrm>
            <a:off x="1275409" y="3694191"/>
            <a:ext cx="591233"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I_</a:t>
            </a:r>
            <a:r>
              <a:rPr lang="en-US" altLang="ko-KR" sz="1000" b="1" baseline="-25000" smtClean="0">
                <a:solidFill>
                  <a:schemeClr val="bg2"/>
                </a:solidFill>
                <a:latin typeface="맑은 고딕" panose="020B0503020000020004" pitchFamily="50" charset="-127"/>
                <a:ea typeface="맑은 고딕" panose="020B0503020000020004" pitchFamily="50" charset="-127"/>
              </a:rPr>
              <a:t>T_MAX</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213" name="직선 화살표 연결선 212"/>
          <p:cNvCxnSpPr/>
          <p:nvPr/>
        </p:nvCxnSpPr>
        <p:spPr bwMode="auto">
          <a:xfrm>
            <a:off x="1781544" y="2134898"/>
            <a:ext cx="2726793" cy="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214" name="직선 연결선 213"/>
          <p:cNvCxnSpPr/>
          <p:nvPr/>
        </p:nvCxnSpPr>
        <p:spPr bwMode="auto">
          <a:xfrm>
            <a:off x="1799377" y="1728567"/>
            <a:ext cx="779568" cy="0"/>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215" name="직선 연결선 214"/>
          <p:cNvCxnSpPr/>
          <p:nvPr/>
        </p:nvCxnSpPr>
        <p:spPr bwMode="auto">
          <a:xfrm>
            <a:off x="2577033" y="1719517"/>
            <a:ext cx="0" cy="417759"/>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216" name="직선 연결선 215"/>
          <p:cNvCxnSpPr/>
          <p:nvPr/>
        </p:nvCxnSpPr>
        <p:spPr bwMode="auto">
          <a:xfrm>
            <a:off x="3358787" y="1732188"/>
            <a:ext cx="783368" cy="0"/>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217" name="직선 연결선 216"/>
          <p:cNvCxnSpPr/>
          <p:nvPr/>
        </p:nvCxnSpPr>
        <p:spPr bwMode="auto">
          <a:xfrm>
            <a:off x="3359410" y="1724279"/>
            <a:ext cx="0" cy="417759"/>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218" name="직선 연결선 217"/>
          <p:cNvCxnSpPr/>
          <p:nvPr/>
        </p:nvCxnSpPr>
        <p:spPr bwMode="auto">
          <a:xfrm>
            <a:off x="2569703" y="2125372"/>
            <a:ext cx="792335" cy="0"/>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219" name="직선 화살표 연결선 218"/>
          <p:cNvCxnSpPr/>
          <p:nvPr/>
        </p:nvCxnSpPr>
        <p:spPr bwMode="auto">
          <a:xfrm flipV="1">
            <a:off x="1791068" y="2278914"/>
            <a:ext cx="0" cy="517902"/>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220" name="직선 화살표 연결선 219"/>
          <p:cNvCxnSpPr/>
          <p:nvPr/>
        </p:nvCxnSpPr>
        <p:spPr bwMode="auto">
          <a:xfrm>
            <a:off x="1783925" y="2789673"/>
            <a:ext cx="2726793" cy="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224" name="직선 연결선 223"/>
          <p:cNvCxnSpPr/>
          <p:nvPr/>
        </p:nvCxnSpPr>
        <p:spPr bwMode="auto">
          <a:xfrm>
            <a:off x="1801368" y="2781777"/>
            <a:ext cx="785006" cy="0"/>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229" name="직선 연결선 228"/>
          <p:cNvCxnSpPr/>
          <p:nvPr/>
        </p:nvCxnSpPr>
        <p:spPr bwMode="auto">
          <a:xfrm>
            <a:off x="4139244" y="2388594"/>
            <a:ext cx="247330" cy="0"/>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230" name="직선 연결선 229"/>
          <p:cNvCxnSpPr/>
          <p:nvPr/>
        </p:nvCxnSpPr>
        <p:spPr bwMode="auto">
          <a:xfrm>
            <a:off x="2576850" y="1728567"/>
            <a:ext cx="0" cy="4023010"/>
          </a:xfrm>
          <a:prstGeom prst="line">
            <a:avLst/>
          </a:prstGeom>
          <a:solidFill>
            <a:srgbClr val="C0C0C0"/>
          </a:solidFill>
          <a:ln w="19050" cap="flat" cmpd="sng" algn="ctr">
            <a:solidFill>
              <a:schemeClr val="bg2"/>
            </a:solidFill>
            <a:prstDash val="lgDash"/>
            <a:round/>
            <a:headEnd type="none" w="sm" len="sm"/>
            <a:tailEnd type="none" w="sm" len="sm"/>
          </a:ln>
          <a:effectLst/>
        </p:spPr>
      </p:cxnSp>
      <p:cxnSp>
        <p:nvCxnSpPr>
          <p:cNvPr id="232" name="직선 연결선 231"/>
          <p:cNvCxnSpPr/>
          <p:nvPr/>
        </p:nvCxnSpPr>
        <p:spPr bwMode="auto">
          <a:xfrm>
            <a:off x="3359412" y="1734600"/>
            <a:ext cx="0" cy="4016977"/>
          </a:xfrm>
          <a:prstGeom prst="line">
            <a:avLst/>
          </a:prstGeom>
          <a:solidFill>
            <a:srgbClr val="C0C0C0"/>
          </a:solidFill>
          <a:ln w="19050" cap="flat" cmpd="sng" algn="ctr">
            <a:solidFill>
              <a:schemeClr val="bg2"/>
            </a:solidFill>
            <a:prstDash val="lgDash"/>
            <a:round/>
            <a:headEnd type="none" w="sm" len="sm"/>
            <a:tailEnd type="none" w="sm" len="sm"/>
          </a:ln>
          <a:effectLst/>
        </p:spPr>
      </p:cxnSp>
      <p:cxnSp>
        <p:nvCxnSpPr>
          <p:cNvPr id="235" name="직선 연결선 234"/>
          <p:cNvCxnSpPr/>
          <p:nvPr/>
        </p:nvCxnSpPr>
        <p:spPr bwMode="auto">
          <a:xfrm>
            <a:off x="1784945" y="3091750"/>
            <a:ext cx="794000" cy="213884"/>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236" name="직선 연결선 235"/>
          <p:cNvCxnSpPr/>
          <p:nvPr/>
        </p:nvCxnSpPr>
        <p:spPr bwMode="auto">
          <a:xfrm>
            <a:off x="3358787" y="3100562"/>
            <a:ext cx="782248" cy="205072"/>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237" name="직선 연결선 236"/>
          <p:cNvCxnSpPr/>
          <p:nvPr/>
        </p:nvCxnSpPr>
        <p:spPr bwMode="auto">
          <a:xfrm flipV="1">
            <a:off x="2576850" y="3104428"/>
            <a:ext cx="782562" cy="201205"/>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238" name="직선 연결선 237"/>
          <p:cNvCxnSpPr/>
          <p:nvPr/>
        </p:nvCxnSpPr>
        <p:spPr bwMode="auto">
          <a:xfrm flipV="1">
            <a:off x="4127593" y="3250137"/>
            <a:ext cx="247330" cy="47688"/>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239" name="직선 화살표 연결선 238"/>
          <p:cNvCxnSpPr/>
          <p:nvPr/>
        </p:nvCxnSpPr>
        <p:spPr bwMode="auto">
          <a:xfrm flipV="1">
            <a:off x="1785190" y="2998994"/>
            <a:ext cx="0" cy="517902"/>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240" name="직선 화살표 연결선 239"/>
          <p:cNvCxnSpPr/>
          <p:nvPr/>
        </p:nvCxnSpPr>
        <p:spPr bwMode="auto">
          <a:xfrm>
            <a:off x="1775666" y="3507372"/>
            <a:ext cx="2726793" cy="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241" name="직선 연결선 240"/>
          <p:cNvCxnSpPr/>
          <p:nvPr/>
        </p:nvCxnSpPr>
        <p:spPr bwMode="auto">
          <a:xfrm flipV="1">
            <a:off x="1801368" y="3100562"/>
            <a:ext cx="777577" cy="205072"/>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242" name="직선 연결선 241"/>
          <p:cNvCxnSpPr/>
          <p:nvPr/>
        </p:nvCxnSpPr>
        <p:spPr bwMode="auto">
          <a:xfrm>
            <a:off x="2575658" y="3096329"/>
            <a:ext cx="793278" cy="209303"/>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243" name="직선 연결선 242"/>
          <p:cNvCxnSpPr/>
          <p:nvPr/>
        </p:nvCxnSpPr>
        <p:spPr bwMode="auto">
          <a:xfrm flipV="1">
            <a:off x="3359412" y="3095850"/>
            <a:ext cx="779832" cy="209782"/>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246" name="직선 연결선 245"/>
          <p:cNvCxnSpPr/>
          <p:nvPr/>
        </p:nvCxnSpPr>
        <p:spPr bwMode="auto">
          <a:xfrm>
            <a:off x="1801368" y="3929715"/>
            <a:ext cx="2573555" cy="0"/>
          </a:xfrm>
          <a:prstGeom prst="line">
            <a:avLst/>
          </a:prstGeom>
          <a:solidFill>
            <a:srgbClr val="C0C0C0"/>
          </a:solidFill>
          <a:ln w="19050" cap="flat" cmpd="sng" algn="ctr">
            <a:solidFill>
              <a:srgbClr val="00B050"/>
            </a:solidFill>
            <a:prstDash val="solid"/>
            <a:round/>
            <a:headEnd type="none" w="sm" len="sm"/>
            <a:tailEnd type="none" w="sm" len="sm"/>
          </a:ln>
          <a:effectLst/>
        </p:spPr>
      </p:cxnSp>
      <p:cxnSp>
        <p:nvCxnSpPr>
          <p:cNvPr id="249" name="직선 화살표 연결선 248"/>
          <p:cNvCxnSpPr/>
          <p:nvPr/>
        </p:nvCxnSpPr>
        <p:spPr bwMode="auto">
          <a:xfrm flipV="1">
            <a:off x="1794714" y="3705228"/>
            <a:ext cx="0" cy="517902"/>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250" name="직선 화살표 연결선 249"/>
          <p:cNvCxnSpPr/>
          <p:nvPr/>
        </p:nvCxnSpPr>
        <p:spPr bwMode="auto">
          <a:xfrm>
            <a:off x="1785190" y="4213606"/>
            <a:ext cx="2726793" cy="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258" name="직선 화살표 연결선 257"/>
          <p:cNvCxnSpPr/>
          <p:nvPr/>
        </p:nvCxnSpPr>
        <p:spPr bwMode="auto">
          <a:xfrm flipV="1">
            <a:off x="1793945" y="4439154"/>
            <a:ext cx="0" cy="58991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259" name="직선 화살표 연결선 258"/>
          <p:cNvCxnSpPr/>
          <p:nvPr/>
        </p:nvCxnSpPr>
        <p:spPr bwMode="auto">
          <a:xfrm>
            <a:off x="1784421" y="4737972"/>
            <a:ext cx="2726793" cy="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262" name="직선 화살표 연결선 261"/>
          <p:cNvCxnSpPr/>
          <p:nvPr/>
        </p:nvCxnSpPr>
        <p:spPr bwMode="auto">
          <a:xfrm flipV="1">
            <a:off x="1794284" y="5231242"/>
            <a:ext cx="0" cy="58991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cxnSp>
        <p:nvCxnSpPr>
          <p:cNvPr id="263" name="직선 화살표 연결선 262"/>
          <p:cNvCxnSpPr/>
          <p:nvPr/>
        </p:nvCxnSpPr>
        <p:spPr bwMode="auto">
          <a:xfrm>
            <a:off x="1784760" y="5530060"/>
            <a:ext cx="2726793" cy="0"/>
          </a:xfrm>
          <a:prstGeom prst="straightConnector1">
            <a:avLst/>
          </a:prstGeom>
          <a:solidFill>
            <a:srgbClr val="C0C0C0"/>
          </a:solidFill>
          <a:ln w="19050" cap="flat" cmpd="sng" algn="ctr">
            <a:solidFill>
              <a:schemeClr val="bg2"/>
            </a:solidFill>
            <a:prstDash val="solid"/>
            <a:round/>
            <a:headEnd type="none" w="sm" len="sm"/>
            <a:tailEnd type="stealth" w="med" len="med"/>
          </a:ln>
          <a:effectLst/>
        </p:spPr>
      </p:cxnSp>
      <p:sp>
        <p:nvSpPr>
          <p:cNvPr id="272" name="TextBox 271"/>
          <p:cNvSpPr txBox="1"/>
          <p:nvPr/>
        </p:nvSpPr>
        <p:spPr>
          <a:xfrm>
            <a:off x="3917740" y="2759476"/>
            <a:ext cx="46883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T_2</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274" name="TextBox 273"/>
          <p:cNvSpPr txBox="1"/>
          <p:nvPr/>
        </p:nvSpPr>
        <p:spPr>
          <a:xfrm>
            <a:off x="3083812" y="5807306"/>
            <a:ext cx="5355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T_1</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275" name="TextBox 274"/>
          <p:cNvSpPr txBox="1"/>
          <p:nvPr/>
        </p:nvSpPr>
        <p:spPr>
          <a:xfrm>
            <a:off x="3053633" y="2759476"/>
            <a:ext cx="57606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DT_2</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276" name="직선 연결선 275"/>
          <p:cNvCxnSpPr/>
          <p:nvPr/>
        </p:nvCxnSpPr>
        <p:spPr bwMode="auto">
          <a:xfrm>
            <a:off x="4133606" y="1725696"/>
            <a:ext cx="0" cy="4018506"/>
          </a:xfrm>
          <a:prstGeom prst="line">
            <a:avLst/>
          </a:prstGeom>
          <a:solidFill>
            <a:srgbClr val="C0C0C0"/>
          </a:solidFill>
          <a:ln w="19050" cap="flat" cmpd="sng" algn="ctr">
            <a:solidFill>
              <a:schemeClr val="bg2"/>
            </a:solidFill>
            <a:prstDash val="lgDash"/>
            <a:round/>
            <a:headEnd type="none" w="sm" len="sm"/>
            <a:tailEnd type="none" w="sm" len="sm"/>
          </a:ln>
          <a:effectLst/>
        </p:spPr>
      </p:cxnSp>
      <p:sp>
        <p:nvSpPr>
          <p:cNvPr id="277" name="TextBox 276"/>
          <p:cNvSpPr txBox="1"/>
          <p:nvPr/>
        </p:nvSpPr>
        <p:spPr>
          <a:xfrm>
            <a:off x="2311192" y="5807306"/>
            <a:ext cx="5355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T_2</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278" name="TextBox 277"/>
          <p:cNvSpPr txBox="1"/>
          <p:nvPr/>
        </p:nvSpPr>
        <p:spPr>
          <a:xfrm>
            <a:off x="1991838" y="5969794"/>
            <a:ext cx="1933529" cy="246221"/>
          </a:xfrm>
          <a:prstGeom prst="rect">
            <a:avLst/>
          </a:prstGeom>
          <a:noFill/>
        </p:spPr>
        <p:txBody>
          <a:bodyPr wrap="square" rtlCol="0">
            <a:spAutoFit/>
          </a:bodyPr>
          <a:lstStyle/>
          <a:p>
            <a:r>
              <a:rPr lang="en-US" altLang="ko-KR" sz="1000" b="1" smtClean="0">
                <a:solidFill>
                  <a:schemeClr val="bg2"/>
                </a:solidFill>
                <a:latin typeface="맑은 고딕" panose="020B0503020000020004" pitchFamily="50" charset="-127"/>
                <a:ea typeface="맑은 고딕" panose="020B0503020000020004" pitchFamily="50" charset="-127"/>
              </a:rPr>
              <a:t>Phase delay 180</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279" name="TextBox 278"/>
          <p:cNvSpPr txBox="1"/>
          <p:nvPr/>
        </p:nvSpPr>
        <p:spPr>
          <a:xfrm>
            <a:off x="3873282" y="5807306"/>
            <a:ext cx="5355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T_2</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280" name="TextBox 279"/>
          <p:cNvSpPr txBox="1"/>
          <p:nvPr/>
        </p:nvSpPr>
        <p:spPr>
          <a:xfrm>
            <a:off x="2342642" y="2782970"/>
            <a:ext cx="46883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T_2</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286" name="직선 화살표 연결선 285"/>
          <p:cNvCxnSpPr/>
          <p:nvPr/>
        </p:nvCxnSpPr>
        <p:spPr bwMode="auto">
          <a:xfrm>
            <a:off x="1787208" y="3096329"/>
            <a:ext cx="117342"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cxnSp>
        <p:nvCxnSpPr>
          <p:cNvPr id="287" name="직선 화살표 연결선 286"/>
          <p:cNvCxnSpPr/>
          <p:nvPr/>
        </p:nvCxnSpPr>
        <p:spPr bwMode="auto">
          <a:xfrm>
            <a:off x="1787143" y="3303693"/>
            <a:ext cx="117407"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cxnSp>
        <p:nvCxnSpPr>
          <p:cNvPr id="293" name="직선 화살표 연결선 292"/>
          <p:cNvCxnSpPr/>
          <p:nvPr/>
        </p:nvCxnSpPr>
        <p:spPr bwMode="auto">
          <a:xfrm>
            <a:off x="1791068" y="3202945"/>
            <a:ext cx="2571691" cy="0"/>
          </a:xfrm>
          <a:prstGeom prst="straightConnector1">
            <a:avLst/>
          </a:prstGeom>
          <a:solidFill>
            <a:srgbClr val="C0C0C0"/>
          </a:solidFill>
          <a:ln w="9525" cap="flat" cmpd="sng" algn="ctr">
            <a:solidFill>
              <a:schemeClr val="bg2"/>
            </a:solidFill>
            <a:prstDash val="dash"/>
            <a:round/>
            <a:headEnd type="none" w="med" len="med"/>
            <a:tailEnd type="none" w="med" len="med"/>
          </a:ln>
          <a:effectLst/>
        </p:spPr>
      </p:cxnSp>
      <p:cxnSp>
        <p:nvCxnSpPr>
          <p:cNvPr id="294" name="직선 화살표 연결선 293"/>
          <p:cNvCxnSpPr/>
          <p:nvPr/>
        </p:nvCxnSpPr>
        <p:spPr bwMode="auto">
          <a:xfrm>
            <a:off x="1794286" y="3925572"/>
            <a:ext cx="2571691" cy="0"/>
          </a:xfrm>
          <a:prstGeom prst="straightConnector1">
            <a:avLst/>
          </a:prstGeom>
          <a:solidFill>
            <a:srgbClr val="C0C0C0"/>
          </a:solidFill>
          <a:ln w="9525" cap="flat" cmpd="sng" algn="ctr">
            <a:solidFill>
              <a:schemeClr val="bg2"/>
            </a:solidFill>
            <a:prstDash val="dash"/>
            <a:round/>
            <a:headEnd type="none" w="med" len="med"/>
            <a:tailEnd type="none" w="med" len="med"/>
          </a:ln>
          <a:effectLst/>
        </p:spPr>
      </p:cxnSp>
      <p:cxnSp>
        <p:nvCxnSpPr>
          <p:cNvPr id="307" name="직선 연결선 306"/>
          <p:cNvCxnSpPr/>
          <p:nvPr/>
        </p:nvCxnSpPr>
        <p:spPr bwMode="auto">
          <a:xfrm>
            <a:off x="4133601" y="1726186"/>
            <a:ext cx="0" cy="417759"/>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308" name="직선 연결선 307"/>
          <p:cNvCxnSpPr/>
          <p:nvPr/>
        </p:nvCxnSpPr>
        <p:spPr bwMode="auto">
          <a:xfrm>
            <a:off x="4133606" y="2124893"/>
            <a:ext cx="252199" cy="0"/>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323" name="직선 연결선 322"/>
          <p:cNvCxnSpPr/>
          <p:nvPr/>
        </p:nvCxnSpPr>
        <p:spPr bwMode="auto">
          <a:xfrm>
            <a:off x="4124345" y="3096329"/>
            <a:ext cx="253827" cy="52641"/>
          </a:xfrm>
          <a:prstGeom prst="line">
            <a:avLst/>
          </a:prstGeom>
          <a:solidFill>
            <a:srgbClr val="C0C0C0"/>
          </a:solidFill>
          <a:ln w="19050" cap="flat" cmpd="sng" algn="ctr">
            <a:solidFill>
              <a:srgbClr val="0000FF"/>
            </a:solidFill>
            <a:prstDash val="solid"/>
            <a:round/>
            <a:headEnd type="none" w="sm" len="sm"/>
            <a:tailEnd type="none" w="sm" len="sm"/>
          </a:ln>
          <a:effectLst/>
        </p:spPr>
      </p:cxnSp>
      <p:cxnSp>
        <p:nvCxnSpPr>
          <p:cNvPr id="332" name="직선 연결선 331"/>
          <p:cNvCxnSpPr/>
          <p:nvPr/>
        </p:nvCxnSpPr>
        <p:spPr bwMode="auto">
          <a:xfrm>
            <a:off x="1795971" y="5518316"/>
            <a:ext cx="2584437" cy="479"/>
          </a:xfrm>
          <a:prstGeom prst="line">
            <a:avLst/>
          </a:prstGeom>
          <a:solidFill>
            <a:srgbClr val="C0C0C0"/>
          </a:solidFill>
          <a:ln w="19050" cap="flat" cmpd="sng" algn="ctr">
            <a:solidFill>
              <a:schemeClr val="accent6"/>
            </a:solidFill>
            <a:prstDash val="solid"/>
            <a:round/>
            <a:headEnd type="none" w="sm" len="sm"/>
            <a:tailEnd type="none" w="sm" len="sm"/>
          </a:ln>
          <a:effectLst/>
        </p:spPr>
      </p:cxnSp>
      <p:cxnSp>
        <p:nvCxnSpPr>
          <p:cNvPr id="257" name="직선 연결선 256"/>
          <p:cNvCxnSpPr/>
          <p:nvPr/>
        </p:nvCxnSpPr>
        <p:spPr bwMode="auto">
          <a:xfrm>
            <a:off x="1801368" y="4726707"/>
            <a:ext cx="2584437" cy="479"/>
          </a:xfrm>
          <a:prstGeom prst="line">
            <a:avLst/>
          </a:prstGeom>
          <a:solidFill>
            <a:srgbClr val="C0C0C0"/>
          </a:solidFill>
          <a:ln w="19050" cap="flat" cmpd="sng" algn="ctr">
            <a:solidFill>
              <a:schemeClr val="accent6"/>
            </a:solidFill>
            <a:prstDash val="solid"/>
            <a:round/>
            <a:headEnd type="none" w="sm" len="sm"/>
            <a:tailEnd type="none" w="sm" len="sm"/>
          </a:ln>
          <a:effectLst/>
        </p:spPr>
      </p:cxnSp>
      <p:sp>
        <p:nvSpPr>
          <p:cNvPr id="333" name="TextBox 332"/>
          <p:cNvSpPr txBox="1"/>
          <p:nvPr/>
        </p:nvSpPr>
        <p:spPr>
          <a:xfrm>
            <a:off x="1275910" y="3831351"/>
            <a:ext cx="591233"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I_</a:t>
            </a:r>
            <a:r>
              <a:rPr lang="en-US" altLang="ko-KR" sz="1000" b="1" baseline="-25000" smtClean="0">
                <a:solidFill>
                  <a:schemeClr val="bg2"/>
                </a:solidFill>
                <a:latin typeface="맑은 고딕" panose="020B0503020000020004" pitchFamily="50" charset="-127"/>
                <a:ea typeface="맑은 고딕" panose="020B0503020000020004" pitchFamily="50" charset="-127"/>
              </a:rPr>
              <a:t>T_MIN</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596" name="직선 연결선 595"/>
          <p:cNvCxnSpPr/>
          <p:nvPr/>
        </p:nvCxnSpPr>
        <p:spPr bwMode="auto">
          <a:xfrm>
            <a:off x="3359595" y="2382200"/>
            <a:ext cx="0" cy="399577"/>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597" name="직선 연결선 596"/>
          <p:cNvCxnSpPr/>
          <p:nvPr/>
        </p:nvCxnSpPr>
        <p:spPr bwMode="auto">
          <a:xfrm>
            <a:off x="2576850" y="2369289"/>
            <a:ext cx="0" cy="410860"/>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598" name="직선 연결선 597"/>
          <p:cNvCxnSpPr/>
          <p:nvPr/>
        </p:nvCxnSpPr>
        <p:spPr bwMode="auto">
          <a:xfrm>
            <a:off x="2576850" y="2378813"/>
            <a:ext cx="792086" cy="0"/>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599" name="직선 연결선 598"/>
          <p:cNvCxnSpPr/>
          <p:nvPr/>
        </p:nvCxnSpPr>
        <p:spPr bwMode="auto">
          <a:xfrm>
            <a:off x="3351565" y="2781777"/>
            <a:ext cx="802315" cy="0"/>
          </a:xfrm>
          <a:prstGeom prst="line">
            <a:avLst/>
          </a:prstGeom>
          <a:solidFill>
            <a:srgbClr val="C0C0C0"/>
          </a:solidFill>
          <a:ln w="19050" cap="flat" cmpd="sng" algn="ctr">
            <a:solidFill>
              <a:srgbClr val="FF0000"/>
            </a:solidFill>
            <a:prstDash val="solid"/>
            <a:round/>
            <a:headEnd type="none" w="sm" len="sm"/>
            <a:tailEnd type="none" w="sm" len="sm"/>
          </a:ln>
          <a:effectLst/>
        </p:spPr>
      </p:cxnSp>
      <p:cxnSp>
        <p:nvCxnSpPr>
          <p:cNvPr id="600" name="직선 연결선 599"/>
          <p:cNvCxnSpPr/>
          <p:nvPr/>
        </p:nvCxnSpPr>
        <p:spPr bwMode="auto">
          <a:xfrm>
            <a:off x="4134482" y="2378813"/>
            <a:ext cx="0" cy="410860"/>
          </a:xfrm>
          <a:prstGeom prst="line">
            <a:avLst/>
          </a:prstGeom>
          <a:solidFill>
            <a:srgbClr val="C0C0C0"/>
          </a:solidFill>
          <a:ln w="19050" cap="flat" cmpd="sng" algn="ctr">
            <a:solidFill>
              <a:srgbClr val="FF0000"/>
            </a:solidFill>
            <a:prstDash val="solid"/>
            <a:round/>
            <a:headEnd type="none" w="sm" len="sm"/>
            <a:tailEnd type="none" w="sm" len="sm"/>
          </a:ln>
          <a:effectLst/>
        </p:spPr>
      </p:cxnSp>
      <p:sp>
        <p:nvSpPr>
          <p:cNvPr id="640" name="TextBox 639"/>
          <p:cNvSpPr txBox="1"/>
          <p:nvPr/>
        </p:nvSpPr>
        <p:spPr>
          <a:xfrm>
            <a:off x="1435738" y="4262899"/>
            <a:ext cx="503484"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i</a:t>
            </a:r>
            <a:r>
              <a:rPr lang="en-US" altLang="ko-KR" sz="1000" b="1" baseline="-25000" smtClean="0">
                <a:solidFill>
                  <a:schemeClr val="bg2"/>
                </a:solidFill>
                <a:latin typeface="맑은 고딕" panose="020B0503020000020004" pitchFamily="50" charset="-127"/>
                <a:ea typeface="맑은 고딕" panose="020B0503020000020004" pitchFamily="50" charset="-127"/>
              </a:rPr>
              <a:t>C</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641" name="TextBox 640"/>
          <p:cNvSpPr txBox="1"/>
          <p:nvPr/>
        </p:nvSpPr>
        <p:spPr>
          <a:xfrm>
            <a:off x="1275409" y="5085184"/>
            <a:ext cx="591233"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v</a:t>
            </a:r>
            <a:r>
              <a:rPr lang="en-US" altLang="ko-KR" sz="1000" b="1" baseline="-25000" smtClean="0">
                <a:solidFill>
                  <a:schemeClr val="bg2"/>
                </a:solidFill>
                <a:latin typeface="맑은 고딕" panose="020B0503020000020004" pitchFamily="50" charset="-127"/>
                <a:ea typeface="맑은 고딕" panose="020B0503020000020004" pitchFamily="50" charset="-127"/>
              </a:rPr>
              <a:t>O</a:t>
            </a:r>
            <a:r>
              <a:rPr lang="en-US" altLang="ko-KR" sz="1000" b="1" smtClean="0">
                <a:solidFill>
                  <a:schemeClr val="bg2"/>
                </a:solidFill>
                <a:latin typeface="맑은 고딕" panose="020B0503020000020004" pitchFamily="50" charset="-127"/>
                <a:ea typeface="맑은 고딕" panose="020B0503020000020004" pitchFamily="50" charset="-127"/>
              </a:rPr>
              <a:t>-V</a:t>
            </a:r>
            <a:r>
              <a:rPr lang="en-US" altLang="ko-KR" sz="1000" b="1" baseline="-25000" smtClean="0">
                <a:solidFill>
                  <a:schemeClr val="bg2"/>
                </a:solidFill>
                <a:latin typeface="맑은 고딕" panose="020B0503020000020004" pitchFamily="50" charset="-127"/>
                <a:ea typeface="맑은 고딕" panose="020B0503020000020004" pitchFamily="50" charset="-127"/>
              </a:rPr>
              <a:t>O</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645" name="TextBox 644"/>
              <p:cNvSpPr txBox="1"/>
              <p:nvPr/>
            </p:nvSpPr>
            <p:spPr>
              <a:xfrm>
                <a:off x="381688" y="4352404"/>
                <a:ext cx="1682484" cy="402482"/>
              </a:xfrm>
              <a:prstGeom prst="rect">
                <a:avLst/>
              </a:prstGeom>
              <a:noFill/>
            </p:spPr>
            <p:txBody>
              <a:bodyPr wrap="square" rtlCol="0">
                <a:spAutoFit/>
              </a:bodyPr>
              <a:lstStyle/>
              <a:p>
                <a:pPr algn="ctr"/>
                <a14:m>
                  <m:oMath xmlns:m="http://schemas.openxmlformats.org/officeDocument/2006/math">
                    <m:f>
                      <m:fPr>
                        <m:ctrlPr>
                          <a:rPr lang="en-US" altLang="ko-KR" sz="1400" b="1" i="1" smtClean="0">
                            <a:solidFill>
                              <a:schemeClr val="bg2"/>
                            </a:solidFill>
                            <a:latin typeface="Cambria Math"/>
                            <a:ea typeface="맑은 고딕" panose="020B0503020000020004" pitchFamily="50" charset="-127"/>
                          </a:rPr>
                        </m:ctrlPr>
                      </m:fPr>
                      <m:num>
                        <m:r>
                          <a:rPr lang="en-US" altLang="ko-KR" sz="1400" b="1" i="1" smtClean="0">
                            <a:solidFill>
                              <a:schemeClr val="bg2"/>
                            </a:solidFill>
                            <a:latin typeface="Cambria Math"/>
                            <a:ea typeface="맑은 고딕" panose="020B0503020000020004" pitchFamily="50" charset="-127"/>
                          </a:rPr>
                          <m:t>𝟏</m:t>
                        </m:r>
                      </m:num>
                      <m:den>
                        <m:r>
                          <a:rPr lang="en-US" altLang="ko-KR" sz="1400" b="1" i="1" smtClean="0">
                            <a:solidFill>
                              <a:schemeClr val="bg2"/>
                            </a:solidFill>
                            <a:latin typeface="Cambria Math"/>
                            <a:ea typeface="맑은 고딕" panose="020B0503020000020004" pitchFamily="50" charset="-127"/>
                          </a:rPr>
                          <m:t>𝟐</m:t>
                        </m:r>
                      </m:den>
                    </m:f>
                  </m:oMath>
                </a14:m>
                <a:r>
                  <a:rPr lang="en-US" altLang="ko-KR" sz="1000" b="1" smtClean="0">
                    <a:solidFill>
                      <a:schemeClr val="bg2"/>
                    </a:solidFill>
                    <a:latin typeface="맑은 고딕" panose="020B0503020000020004" pitchFamily="50" charset="-127"/>
                    <a:ea typeface="맑은 고딕" panose="020B0503020000020004" pitchFamily="50" charset="-127"/>
                  </a:rPr>
                  <a:t>(I_</a:t>
                </a:r>
                <a:r>
                  <a:rPr lang="en-US" altLang="ko-KR" sz="1000" b="1" baseline="-25000" smtClean="0">
                    <a:solidFill>
                      <a:schemeClr val="bg2"/>
                    </a:solidFill>
                    <a:latin typeface="맑은 고딕" panose="020B0503020000020004" pitchFamily="50" charset="-127"/>
                    <a:ea typeface="맑은 고딕" panose="020B0503020000020004" pitchFamily="50" charset="-127"/>
                  </a:rPr>
                  <a:t>T_MAX</a:t>
                </a:r>
                <a:r>
                  <a:rPr lang="en-US" altLang="ko-KR" sz="1000" b="1">
                    <a:solidFill>
                      <a:schemeClr val="bg2"/>
                    </a:solidFill>
                    <a:latin typeface="맑은 고딕" panose="020B0503020000020004" pitchFamily="50" charset="-127"/>
                    <a:ea typeface="맑은 고딕" panose="020B0503020000020004" pitchFamily="50" charset="-127"/>
                  </a:rPr>
                  <a:t> </a:t>
                </a:r>
                <a:r>
                  <a:rPr lang="en-US" altLang="ko-KR" sz="1000" b="1" smtClean="0">
                    <a:solidFill>
                      <a:schemeClr val="bg2"/>
                    </a:solidFill>
                    <a:latin typeface="맑은 고딕" panose="020B0503020000020004" pitchFamily="50" charset="-127"/>
                    <a:ea typeface="맑은 고딕" panose="020B0503020000020004" pitchFamily="50" charset="-127"/>
                  </a:rPr>
                  <a:t>-I_</a:t>
                </a:r>
                <a:r>
                  <a:rPr lang="en-US" altLang="ko-KR" sz="1000" b="1" baseline="-25000" smtClean="0">
                    <a:solidFill>
                      <a:schemeClr val="bg2"/>
                    </a:solidFill>
                    <a:latin typeface="맑은 고딕" panose="020B0503020000020004" pitchFamily="50" charset="-127"/>
                    <a:ea typeface="맑은 고딕" panose="020B0503020000020004" pitchFamily="50" charset="-127"/>
                  </a:rPr>
                  <a:t>T_MAX</a:t>
                </a:r>
                <a:r>
                  <a:rPr lang="en-US" altLang="ko-KR" sz="1000" b="1" smtClean="0">
                    <a:solidFill>
                      <a:schemeClr val="bg2"/>
                    </a:solidFill>
                    <a:latin typeface="맑은 고딕" panose="020B0503020000020004" pitchFamily="50" charset="-127"/>
                    <a:ea typeface="맑은 고딕" panose="020B0503020000020004" pitchFamily="50" charset="-127"/>
                  </a:rPr>
                  <a:t>)</a:t>
                </a:r>
                <a:endParaRPr lang="en-US" altLang="ko-KR" sz="1000" b="1">
                  <a:solidFill>
                    <a:schemeClr val="bg2"/>
                  </a:solidFill>
                  <a:latin typeface="맑은 고딕" panose="020B0503020000020004" pitchFamily="50" charset="-127"/>
                  <a:ea typeface="맑은 고딕" panose="020B0503020000020004" pitchFamily="50" charset="-127"/>
                </a:endParaRPr>
              </a:p>
            </p:txBody>
          </p:sp>
        </mc:Choice>
        <mc:Fallback xmlns="">
          <p:sp>
            <p:nvSpPr>
              <p:cNvPr id="645" name="TextBox 644"/>
              <p:cNvSpPr txBox="1">
                <a:spLocks noRot="1" noChangeAspect="1" noMove="1" noResize="1" noEditPoints="1" noAdjustHandles="1" noChangeArrowheads="1" noChangeShapeType="1" noTextEdit="1"/>
              </p:cNvSpPr>
              <p:nvPr/>
            </p:nvSpPr>
            <p:spPr>
              <a:xfrm>
                <a:off x="381688" y="4352404"/>
                <a:ext cx="1682484" cy="402482"/>
              </a:xfrm>
              <a:prstGeom prst="rect">
                <a:avLst/>
              </a:prstGeom>
              <a:blipFill rotWithShape="1">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6" name="TextBox 645"/>
              <p:cNvSpPr txBox="1"/>
              <p:nvPr/>
            </p:nvSpPr>
            <p:spPr>
              <a:xfrm>
                <a:off x="344488" y="4682702"/>
                <a:ext cx="1682484" cy="402482"/>
              </a:xfrm>
              <a:prstGeom prst="rect">
                <a:avLst/>
              </a:prstGeom>
              <a:noFill/>
            </p:spPr>
            <p:txBody>
              <a:bodyPr wrap="square" rtlCol="0">
                <a:spAutoFit/>
              </a:bodyPr>
              <a:lstStyle/>
              <a:p>
                <a:pPr algn="ctr"/>
                <a:r>
                  <a:rPr lang="en-US" altLang="ko-KR" sz="1400" b="1" smtClean="0">
                    <a:solidFill>
                      <a:schemeClr val="bg2"/>
                    </a:solidFill>
                    <a:ea typeface="맑은 고딕" panose="020B0503020000020004" pitchFamily="50" charset="-127"/>
                  </a:rPr>
                  <a:t>- </a:t>
                </a:r>
                <a14:m>
                  <m:oMath xmlns:m="http://schemas.openxmlformats.org/officeDocument/2006/math">
                    <m:f>
                      <m:fPr>
                        <m:ctrlPr>
                          <a:rPr lang="en-US" altLang="ko-KR" sz="1400" b="1" i="1" smtClean="0">
                            <a:solidFill>
                              <a:schemeClr val="bg2"/>
                            </a:solidFill>
                            <a:latin typeface="Cambria Math"/>
                            <a:ea typeface="맑은 고딕" panose="020B0503020000020004" pitchFamily="50" charset="-127"/>
                          </a:rPr>
                        </m:ctrlPr>
                      </m:fPr>
                      <m:num>
                        <m:r>
                          <a:rPr lang="en-US" altLang="ko-KR" sz="1400" b="1" i="1" smtClean="0">
                            <a:solidFill>
                              <a:schemeClr val="bg2"/>
                            </a:solidFill>
                            <a:latin typeface="Cambria Math"/>
                            <a:ea typeface="맑은 고딕" panose="020B0503020000020004" pitchFamily="50" charset="-127"/>
                          </a:rPr>
                          <m:t>𝟏</m:t>
                        </m:r>
                      </m:num>
                      <m:den>
                        <m:r>
                          <a:rPr lang="en-US" altLang="ko-KR" sz="1400" b="1" i="1" smtClean="0">
                            <a:solidFill>
                              <a:schemeClr val="bg2"/>
                            </a:solidFill>
                            <a:latin typeface="Cambria Math"/>
                            <a:ea typeface="맑은 고딕" panose="020B0503020000020004" pitchFamily="50" charset="-127"/>
                          </a:rPr>
                          <m:t>𝟐</m:t>
                        </m:r>
                      </m:den>
                    </m:f>
                  </m:oMath>
                </a14:m>
                <a:r>
                  <a:rPr lang="en-US" altLang="ko-KR" sz="1000" b="1" smtClean="0">
                    <a:solidFill>
                      <a:schemeClr val="bg2"/>
                    </a:solidFill>
                    <a:latin typeface="맑은 고딕" panose="020B0503020000020004" pitchFamily="50" charset="-127"/>
                    <a:ea typeface="맑은 고딕" panose="020B0503020000020004" pitchFamily="50" charset="-127"/>
                  </a:rPr>
                  <a:t>(I_</a:t>
                </a:r>
                <a:r>
                  <a:rPr lang="en-US" altLang="ko-KR" sz="1000" b="1" baseline="-25000" smtClean="0">
                    <a:solidFill>
                      <a:schemeClr val="bg2"/>
                    </a:solidFill>
                    <a:latin typeface="맑은 고딕" panose="020B0503020000020004" pitchFamily="50" charset="-127"/>
                    <a:ea typeface="맑은 고딕" panose="020B0503020000020004" pitchFamily="50" charset="-127"/>
                  </a:rPr>
                  <a:t>T_MAX</a:t>
                </a:r>
                <a:r>
                  <a:rPr lang="en-US" altLang="ko-KR" sz="1000" b="1">
                    <a:solidFill>
                      <a:schemeClr val="bg2"/>
                    </a:solidFill>
                    <a:latin typeface="맑은 고딕" panose="020B0503020000020004" pitchFamily="50" charset="-127"/>
                    <a:ea typeface="맑은 고딕" panose="020B0503020000020004" pitchFamily="50" charset="-127"/>
                  </a:rPr>
                  <a:t> </a:t>
                </a:r>
                <a:r>
                  <a:rPr lang="en-US" altLang="ko-KR" sz="1000" b="1" smtClean="0">
                    <a:solidFill>
                      <a:schemeClr val="bg2"/>
                    </a:solidFill>
                    <a:latin typeface="맑은 고딕" panose="020B0503020000020004" pitchFamily="50" charset="-127"/>
                    <a:ea typeface="맑은 고딕" panose="020B0503020000020004" pitchFamily="50" charset="-127"/>
                  </a:rPr>
                  <a:t>-I_</a:t>
                </a:r>
                <a:r>
                  <a:rPr lang="en-US" altLang="ko-KR" sz="1000" b="1" baseline="-25000" smtClean="0">
                    <a:solidFill>
                      <a:schemeClr val="bg2"/>
                    </a:solidFill>
                    <a:latin typeface="맑은 고딕" panose="020B0503020000020004" pitchFamily="50" charset="-127"/>
                    <a:ea typeface="맑은 고딕" panose="020B0503020000020004" pitchFamily="50" charset="-127"/>
                  </a:rPr>
                  <a:t>T_MAX</a:t>
                </a:r>
                <a:r>
                  <a:rPr lang="en-US" altLang="ko-KR" sz="1000" b="1" smtClean="0">
                    <a:solidFill>
                      <a:schemeClr val="bg2"/>
                    </a:solidFill>
                    <a:latin typeface="맑은 고딕" panose="020B0503020000020004" pitchFamily="50" charset="-127"/>
                    <a:ea typeface="맑은 고딕" panose="020B0503020000020004" pitchFamily="50" charset="-127"/>
                  </a:rPr>
                  <a:t>)</a:t>
                </a:r>
                <a:endParaRPr lang="en-US" altLang="ko-KR" sz="1000" b="1">
                  <a:solidFill>
                    <a:schemeClr val="bg2"/>
                  </a:solidFill>
                  <a:latin typeface="맑은 고딕" panose="020B0503020000020004" pitchFamily="50" charset="-127"/>
                  <a:ea typeface="맑은 고딕" panose="020B0503020000020004" pitchFamily="50" charset="-127"/>
                </a:endParaRPr>
              </a:p>
            </p:txBody>
          </p:sp>
        </mc:Choice>
        <mc:Fallback xmlns="">
          <p:sp>
            <p:nvSpPr>
              <p:cNvPr id="646" name="TextBox 645"/>
              <p:cNvSpPr txBox="1">
                <a:spLocks noRot="1" noChangeAspect="1" noMove="1" noResize="1" noEditPoints="1" noAdjustHandles="1" noChangeArrowheads="1" noChangeShapeType="1" noTextEdit="1"/>
              </p:cNvSpPr>
              <p:nvPr/>
            </p:nvSpPr>
            <p:spPr>
              <a:xfrm>
                <a:off x="344488" y="4682702"/>
                <a:ext cx="1682484" cy="402482"/>
              </a:xfrm>
              <a:prstGeom prst="rect">
                <a:avLst/>
              </a:prstGeom>
              <a:blipFill rotWithShape="1">
                <a:blip r:embed="rId4"/>
                <a:stretch>
                  <a:fillRect b="-3030"/>
                </a:stretch>
              </a:blipFill>
            </p:spPr>
            <p:txBody>
              <a:bodyPr/>
              <a:lstStyle/>
              <a:p>
                <a:r>
                  <a:rPr lang="ko-KR" altLang="en-US">
                    <a:noFill/>
                  </a:rPr>
                  <a:t> </a:t>
                </a:r>
              </a:p>
            </p:txBody>
          </p:sp>
        </mc:Fallback>
      </mc:AlternateContent>
      <p:sp>
        <p:nvSpPr>
          <p:cNvPr id="648" name="TextBox 647"/>
          <p:cNvSpPr txBox="1"/>
          <p:nvPr/>
        </p:nvSpPr>
        <p:spPr>
          <a:xfrm>
            <a:off x="1206115" y="5396076"/>
            <a:ext cx="591233"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ΔV</a:t>
            </a:r>
            <a:r>
              <a:rPr lang="en-US" altLang="ko-KR" sz="1000" b="1" baseline="-25000" smtClean="0">
                <a:solidFill>
                  <a:schemeClr val="bg2"/>
                </a:solidFill>
                <a:latin typeface="맑은 고딕" panose="020B0503020000020004" pitchFamily="50" charset="-127"/>
                <a:ea typeface="맑은 고딕" panose="020B0503020000020004" pitchFamily="50" charset="-127"/>
              </a:rPr>
              <a:t>O</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cxnSp>
        <p:nvCxnSpPr>
          <p:cNvPr id="649" name="직선 화살표 연결선 648"/>
          <p:cNvCxnSpPr/>
          <p:nvPr/>
        </p:nvCxnSpPr>
        <p:spPr bwMode="auto">
          <a:xfrm>
            <a:off x="1630911" y="5417666"/>
            <a:ext cx="283779"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cxnSp>
        <p:nvCxnSpPr>
          <p:cNvPr id="650" name="직선 화살표 연결선 649"/>
          <p:cNvCxnSpPr/>
          <p:nvPr/>
        </p:nvCxnSpPr>
        <p:spPr bwMode="auto">
          <a:xfrm>
            <a:off x="1630911" y="5635848"/>
            <a:ext cx="283844" cy="0"/>
          </a:xfrm>
          <a:prstGeom prst="straightConnector1">
            <a:avLst/>
          </a:prstGeom>
          <a:solidFill>
            <a:srgbClr val="C0C0C0"/>
          </a:solidFill>
          <a:ln w="19050" cap="flat" cmpd="sng" algn="ctr">
            <a:solidFill>
              <a:schemeClr val="bg2"/>
            </a:solidFill>
            <a:prstDash val="solid"/>
            <a:round/>
            <a:headEnd type="none" w="med" len="med"/>
            <a:tailEnd type="none" w="med" len="med"/>
          </a:ln>
          <a:effectLst/>
        </p:spPr>
      </p:cxnSp>
      <p:cxnSp>
        <p:nvCxnSpPr>
          <p:cNvPr id="325" name="직선 화살표 연결선 324"/>
          <p:cNvCxnSpPr/>
          <p:nvPr/>
        </p:nvCxnSpPr>
        <p:spPr bwMode="auto">
          <a:xfrm>
            <a:off x="1687480" y="5417666"/>
            <a:ext cx="0" cy="198633"/>
          </a:xfrm>
          <a:prstGeom prst="straightConnector1">
            <a:avLst/>
          </a:prstGeom>
          <a:solidFill>
            <a:srgbClr val="C0C0C0"/>
          </a:solidFill>
          <a:ln w="9525" cap="flat" cmpd="sng" algn="ctr">
            <a:solidFill>
              <a:schemeClr val="bg2"/>
            </a:solidFill>
            <a:prstDash val="solid"/>
            <a:round/>
            <a:headEnd type="stealth" w="med" len="med"/>
            <a:tailEnd type="stealth" w="med" len="med"/>
          </a:ln>
          <a:effectLst/>
        </p:spPr>
      </p:cxnSp>
      <mc:AlternateContent xmlns:mc="http://schemas.openxmlformats.org/markup-compatibility/2006" xmlns:a14="http://schemas.microsoft.com/office/drawing/2010/main">
        <mc:Choice Requires="a14">
          <p:sp>
            <p:nvSpPr>
              <p:cNvPr id="251" name="TextBox 250"/>
              <p:cNvSpPr txBox="1"/>
              <p:nvPr/>
            </p:nvSpPr>
            <p:spPr>
              <a:xfrm>
                <a:off x="5564128" y="3933056"/>
                <a:ext cx="3349312" cy="2547108"/>
              </a:xfrm>
              <a:prstGeom prst="rect">
                <a:avLst/>
              </a:prstGeom>
              <a:noFill/>
            </p:spPr>
            <p:txBody>
              <a:bodyPr wrap="square" rtlCol="0">
                <a:spAutoFit/>
              </a:bodyPr>
              <a:lstStyle/>
              <a:p>
                <a:pPr>
                  <a:lnSpc>
                    <a:spcPct val="150000"/>
                  </a:lnSpc>
                </a:pPr>
                <a:endParaRPr lang="en-US" altLang="ko-KR" sz="1600" b="1" i="1" smtClean="0">
                  <a:solidFill>
                    <a:schemeClr val="bg2"/>
                  </a:solidFill>
                  <a:latin typeface="Cambria Math"/>
                </a:endParaRPr>
              </a:p>
              <a:p>
                <a:pPr>
                  <a:lnSpc>
                    <a:spcPct val="150000"/>
                  </a:lnSpc>
                </a:pPr>
                <a14:m>
                  <m:oMathPara xmlns:m="http://schemas.openxmlformats.org/officeDocument/2006/math">
                    <m:oMathParaPr>
                      <m:jc m:val="left"/>
                    </m:oMathParaPr>
                    <m:oMath xmlns:m="http://schemas.openxmlformats.org/officeDocument/2006/math">
                      <m:sSub>
                        <m:sSubPr>
                          <m:ctrlPr>
                            <a:rPr lang="en-US" altLang="ko-KR" sz="1600" b="1" i="1" smtClean="0">
                              <a:solidFill>
                                <a:schemeClr val="bg2"/>
                              </a:solidFill>
                              <a:latin typeface="Cambria Math"/>
                            </a:rPr>
                          </m:ctrlPr>
                        </m:sSubPr>
                        <m:e>
                          <m:r>
                            <a:rPr lang="en-US" altLang="ko-KR" sz="1600" b="1" i="1">
                              <a:solidFill>
                                <a:schemeClr val="bg2"/>
                              </a:solidFill>
                              <a:latin typeface="Cambria Math"/>
                              <a:ea typeface="Cambria Math"/>
                            </a:rPr>
                            <m:t>∆</m:t>
                          </m:r>
                          <m:r>
                            <a:rPr lang="en-US" altLang="ko-KR" sz="1600" b="1" i="1">
                              <a:solidFill>
                                <a:schemeClr val="bg2"/>
                              </a:solidFill>
                              <a:latin typeface="Cambria Math"/>
                              <a:ea typeface="Cambria Math"/>
                            </a:rPr>
                            <m:t>𝑰</m:t>
                          </m:r>
                        </m:e>
                        <m:sub>
                          <m:r>
                            <a:rPr lang="en-US" altLang="ko-KR" sz="1600" b="1" i="1">
                              <a:solidFill>
                                <a:schemeClr val="bg2"/>
                              </a:solidFill>
                              <a:latin typeface="Cambria Math"/>
                            </a:rPr>
                            <m:t>𝑳</m:t>
                          </m:r>
                        </m:sub>
                      </m:sSub>
                      <m:r>
                        <a:rPr lang="en-US" altLang="ko-KR" sz="1600" b="1" i="0" smtClean="0">
                          <a:solidFill>
                            <a:schemeClr val="bg2"/>
                          </a:solidFill>
                          <a:latin typeface="Cambria Math"/>
                        </a:rPr>
                        <m:t> </m:t>
                      </m:r>
                      <m:r>
                        <a:rPr lang="en-US" altLang="ko-KR" sz="1600" b="1" i="0" smtClean="0">
                          <a:solidFill>
                            <a:schemeClr val="bg2"/>
                          </a:solidFill>
                          <a:effectLst/>
                          <a:latin typeface="Cambria Math"/>
                        </a:rPr>
                        <m:t>=</m:t>
                      </m:r>
                      <m:f>
                        <m:fPr>
                          <m:ctrlPr>
                            <a:rPr lang="en-US" altLang="ko-KR" sz="1600" b="1" i="1">
                              <a:solidFill>
                                <a:schemeClr val="bg2"/>
                              </a:solidFill>
                              <a:latin typeface="Cambria Math"/>
                            </a:rPr>
                          </m:ctrlPr>
                        </m:fPr>
                        <m:num>
                          <m:sSub>
                            <m:sSubPr>
                              <m:ctrlPr>
                                <a:rPr lang="en-US" altLang="ko-KR" sz="1600" b="1" i="1">
                                  <a:solidFill>
                                    <a:schemeClr val="bg2"/>
                                  </a:solidFill>
                                  <a:latin typeface="Cambria Math"/>
                                </a:rPr>
                              </m:ctrlPr>
                            </m:sSubPr>
                            <m:e>
                              <m:r>
                                <a:rPr lang="en-US" altLang="ko-KR" sz="1600" b="1" i="1">
                                  <a:solidFill>
                                    <a:schemeClr val="bg2"/>
                                  </a:solidFill>
                                  <a:latin typeface="Cambria Math"/>
                                </a:rPr>
                                <m:t>𝑽</m:t>
                              </m:r>
                            </m:e>
                            <m:sub>
                              <m:r>
                                <a:rPr lang="en-US" altLang="ko-KR" sz="1600" b="1" i="1">
                                  <a:solidFill>
                                    <a:schemeClr val="bg2"/>
                                  </a:solidFill>
                                  <a:latin typeface="Cambria Math"/>
                                </a:rPr>
                                <m:t>𝒐</m:t>
                              </m:r>
                            </m:sub>
                          </m:sSub>
                          <m:r>
                            <a:rPr lang="en-US" altLang="ko-KR" sz="1600" b="1" i="1">
                              <a:solidFill>
                                <a:schemeClr val="bg2"/>
                              </a:solidFill>
                              <a:latin typeface="Cambria Math"/>
                            </a:rPr>
                            <m:t>(</m:t>
                          </m:r>
                          <m:r>
                            <a:rPr lang="en-US" altLang="ko-KR" sz="1600" b="1" i="1">
                              <a:solidFill>
                                <a:schemeClr val="bg2"/>
                              </a:solidFill>
                              <a:latin typeface="Cambria Math"/>
                            </a:rPr>
                            <m:t>𝟏</m:t>
                          </m:r>
                          <m:r>
                            <a:rPr lang="en-US" altLang="ko-KR" sz="1600" b="1" i="1">
                              <a:solidFill>
                                <a:schemeClr val="bg2"/>
                              </a:solidFill>
                              <a:latin typeface="Cambria Math"/>
                            </a:rPr>
                            <m:t>−</m:t>
                          </m:r>
                          <m:r>
                            <a:rPr lang="en-US" altLang="ko-KR" sz="1600" b="1" i="1">
                              <a:solidFill>
                                <a:schemeClr val="bg2"/>
                              </a:solidFill>
                              <a:latin typeface="Cambria Math"/>
                            </a:rPr>
                            <m:t>𝑫</m:t>
                          </m:r>
                          <m:r>
                            <a:rPr lang="en-US" altLang="ko-KR" sz="1600" b="1" i="1">
                              <a:solidFill>
                                <a:schemeClr val="bg2"/>
                              </a:solidFill>
                              <a:latin typeface="Cambria Math"/>
                            </a:rPr>
                            <m:t>)</m:t>
                          </m:r>
                        </m:num>
                        <m:den>
                          <m:sSub>
                            <m:sSubPr>
                              <m:ctrlPr>
                                <a:rPr lang="en-US" altLang="ko-KR" sz="1600" b="1" i="1">
                                  <a:solidFill>
                                    <a:schemeClr val="bg2"/>
                                  </a:solidFill>
                                  <a:latin typeface="Cambria Math"/>
                                </a:rPr>
                              </m:ctrlPr>
                            </m:sSubPr>
                            <m:e>
                              <m:r>
                                <a:rPr lang="en-US" altLang="ko-KR" sz="1600" b="1" i="1">
                                  <a:solidFill>
                                    <a:schemeClr val="bg2"/>
                                  </a:solidFill>
                                  <a:latin typeface="Cambria Math"/>
                                </a:rPr>
                                <m:t>𝑳</m:t>
                              </m:r>
                            </m:e>
                            <m:sub>
                              <m:r>
                                <a:rPr lang="en-US" altLang="ko-KR" sz="1600" b="1" i="1">
                                  <a:solidFill>
                                    <a:schemeClr val="bg2"/>
                                  </a:solidFill>
                                  <a:latin typeface="Cambria Math"/>
                                </a:rPr>
                                <m:t>𝑪𝑯</m:t>
                              </m:r>
                            </m:sub>
                          </m:sSub>
                          <m:r>
                            <a:rPr lang="en-US" altLang="ko-KR" sz="1600" b="1" i="1">
                              <a:solidFill>
                                <a:schemeClr val="bg2"/>
                              </a:solidFill>
                              <a:latin typeface="Cambria Math"/>
                            </a:rPr>
                            <m:t>·</m:t>
                          </m:r>
                          <m:sSub>
                            <m:sSubPr>
                              <m:ctrlPr>
                                <a:rPr lang="en-US" altLang="ko-KR" sz="1600" b="1" i="1">
                                  <a:solidFill>
                                    <a:schemeClr val="bg2"/>
                                  </a:solidFill>
                                  <a:latin typeface="Cambria Math"/>
                                </a:rPr>
                              </m:ctrlPr>
                            </m:sSubPr>
                            <m:e>
                              <m:r>
                                <a:rPr lang="en-US" altLang="ko-KR" sz="1600" b="1" i="1">
                                  <a:solidFill>
                                    <a:schemeClr val="bg2"/>
                                  </a:solidFill>
                                  <a:latin typeface="Cambria Math"/>
                                </a:rPr>
                                <m:t>𝑭</m:t>
                              </m:r>
                            </m:e>
                            <m:sub>
                              <m:r>
                                <a:rPr lang="en-US" altLang="ko-KR" sz="1600" b="1" i="1">
                                  <a:solidFill>
                                    <a:schemeClr val="bg2"/>
                                  </a:solidFill>
                                  <a:latin typeface="Cambria Math"/>
                                </a:rPr>
                                <m:t>𝒔</m:t>
                              </m:r>
                            </m:sub>
                          </m:sSub>
                        </m:den>
                      </m:f>
                      <m:r>
                        <a:rPr lang="en-US" altLang="ko-KR" sz="1600" b="1" i="1">
                          <a:solidFill>
                            <a:schemeClr val="bg2"/>
                          </a:solidFill>
                          <a:latin typeface="Cambria Math"/>
                        </a:rPr>
                        <m:t>·</m:t>
                      </m:r>
                      <m:f>
                        <m:fPr>
                          <m:ctrlPr>
                            <a:rPr lang="en-US" altLang="ko-KR" sz="1600" b="1" i="1">
                              <a:solidFill>
                                <a:schemeClr val="bg2"/>
                              </a:solidFill>
                              <a:latin typeface="Cambria Math"/>
                            </a:rPr>
                          </m:ctrlPr>
                        </m:fPr>
                        <m:num>
                          <m:r>
                            <a:rPr lang="en-US" altLang="ko-KR" sz="1600" b="1" i="1">
                              <a:solidFill>
                                <a:schemeClr val="bg2"/>
                              </a:solidFill>
                              <a:latin typeface="Cambria Math"/>
                            </a:rPr>
                            <m:t>𝟏</m:t>
                          </m:r>
                          <m:r>
                            <a:rPr lang="en-US" altLang="ko-KR" sz="1600" b="1" i="1">
                              <a:solidFill>
                                <a:schemeClr val="bg2"/>
                              </a:solidFill>
                              <a:latin typeface="Cambria Math"/>
                            </a:rPr>
                            <m:t>−</m:t>
                          </m:r>
                          <m:r>
                            <a:rPr lang="en-US" altLang="ko-KR" sz="1600" b="1" i="1">
                              <a:solidFill>
                                <a:schemeClr val="bg2"/>
                              </a:solidFill>
                              <a:latin typeface="Cambria Math"/>
                            </a:rPr>
                            <m:t>𝟐</m:t>
                          </m:r>
                          <m:r>
                            <a:rPr lang="en-US" altLang="ko-KR" sz="1600" b="1" i="1">
                              <a:solidFill>
                                <a:schemeClr val="bg2"/>
                              </a:solidFill>
                              <a:latin typeface="Cambria Math"/>
                            </a:rPr>
                            <m:t>·</m:t>
                          </m:r>
                          <m:r>
                            <a:rPr lang="en-US" altLang="ko-KR" sz="1600" b="1" i="1">
                              <a:solidFill>
                                <a:schemeClr val="bg2"/>
                              </a:solidFill>
                              <a:latin typeface="Cambria Math"/>
                            </a:rPr>
                            <m:t>𝑫</m:t>
                          </m:r>
                        </m:num>
                        <m:den>
                          <m:r>
                            <a:rPr lang="en-US" altLang="ko-KR" sz="1600" b="1" i="1">
                              <a:solidFill>
                                <a:schemeClr val="bg2"/>
                              </a:solidFill>
                              <a:latin typeface="Cambria Math"/>
                            </a:rPr>
                            <m:t>𝟏</m:t>
                          </m:r>
                          <m:r>
                            <a:rPr lang="en-US" altLang="ko-KR" sz="1600" b="1" i="1">
                              <a:solidFill>
                                <a:schemeClr val="bg2"/>
                              </a:solidFill>
                              <a:latin typeface="Cambria Math"/>
                            </a:rPr>
                            <m:t>−</m:t>
                          </m:r>
                          <m:r>
                            <a:rPr lang="en-US" altLang="ko-KR" sz="1600" b="1" i="1">
                              <a:solidFill>
                                <a:schemeClr val="bg2"/>
                              </a:solidFill>
                              <a:latin typeface="Cambria Math"/>
                            </a:rPr>
                            <m:t>𝑫</m:t>
                          </m:r>
                        </m:den>
                      </m:f>
                      <m:r>
                        <a:rPr lang="en-US" altLang="ko-KR" sz="1600" b="1" i="1" smtClean="0">
                          <a:solidFill>
                            <a:schemeClr val="bg2"/>
                          </a:solidFill>
                          <a:latin typeface="Cambria Math"/>
                        </a:rPr>
                        <m:t>=</m:t>
                      </m:r>
                      <m:r>
                        <a:rPr lang="en-US" altLang="ko-KR" sz="1600" b="1" i="1" smtClean="0">
                          <a:solidFill>
                            <a:schemeClr val="bg2"/>
                          </a:solidFill>
                          <a:latin typeface="Cambria Math"/>
                        </a:rPr>
                        <m:t>𝟎</m:t>
                      </m:r>
                    </m:oMath>
                  </m:oMathPara>
                </a14:m>
                <a:endParaRPr lang="en-US" altLang="ko-KR" sz="1600" b="1" i="1" smtClean="0">
                  <a:solidFill>
                    <a:schemeClr val="bg2"/>
                  </a:solidFill>
                  <a:effectLst/>
                  <a:latin typeface="Cambria Math"/>
                </a:endParaRPr>
              </a:p>
              <a:p>
                <a:pPr>
                  <a:lnSpc>
                    <a:spcPct val="150000"/>
                  </a:lnSpc>
                </a:pPr>
                <a:endParaRPr lang="en-US" altLang="ko-KR" sz="1600" b="1" i="1" smtClean="0">
                  <a:solidFill>
                    <a:schemeClr val="bg2"/>
                  </a:solidFill>
                  <a:effectLst/>
                  <a:latin typeface="Cambria Math"/>
                </a:endParaRPr>
              </a:p>
              <a:p>
                <a:pPr>
                  <a:lnSpc>
                    <a:spcPct val="150000"/>
                  </a:lnSpc>
                </a:pPr>
                <a14:m>
                  <m:oMathPara xmlns:m="http://schemas.openxmlformats.org/officeDocument/2006/math">
                    <m:oMathParaPr>
                      <m:jc m:val="left"/>
                    </m:oMathParaPr>
                    <m:oMath xmlns:m="http://schemas.openxmlformats.org/officeDocument/2006/math">
                      <m:sSub>
                        <m:sSubPr>
                          <m:ctrlPr>
                            <a:rPr lang="en-US" altLang="ko-KR" sz="1600" b="1" i="1">
                              <a:solidFill>
                                <a:schemeClr val="bg2"/>
                              </a:solidFill>
                              <a:latin typeface="Cambria Math"/>
                            </a:rPr>
                          </m:ctrlPr>
                        </m:sSubPr>
                        <m:e>
                          <m:r>
                            <a:rPr lang="en-US" altLang="ko-KR" sz="1600" b="1" i="1">
                              <a:solidFill>
                                <a:schemeClr val="bg2"/>
                              </a:solidFill>
                              <a:latin typeface="Cambria Math"/>
                              <a:ea typeface="Cambria Math"/>
                            </a:rPr>
                            <m:t>∆</m:t>
                          </m:r>
                          <m:r>
                            <a:rPr lang="en-US" altLang="ko-KR" sz="1600" b="1" i="1">
                              <a:solidFill>
                                <a:schemeClr val="bg2"/>
                              </a:solidFill>
                              <a:latin typeface="Cambria Math"/>
                              <a:ea typeface="Cambria Math"/>
                            </a:rPr>
                            <m:t>𝑰</m:t>
                          </m:r>
                        </m:e>
                        <m:sub>
                          <m:r>
                            <a:rPr lang="en-US" altLang="ko-KR" sz="1600" b="1" i="1">
                              <a:solidFill>
                                <a:schemeClr val="bg2"/>
                              </a:solidFill>
                              <a:latin typeface="Cambria Math"/>
                            </a:rPr>
                            <m:t>𝑳</m:t>
                          </m:r>
                        </m:sub>
                      </m:sSub>
                      <m:r>
                        <a:rPr lang="en-US" altLang="ko-KR" sz="1600" b="1">
                          <a:solidFill>
                            <a:schemeClr val="bg2"/>
                          </a:solidFill>
                          <a:latin typeface="Cambria Math"/>
                        </a:rPr>
                        <m:t> =</m:t>
                      </m:r>
                      <m:f>
                        <m:fPr>
                          <m:ctrlPr>
                            <a:rPr lang="en-US" altLang="ko-KR" sz="1600" b="1" i="1">
                              <a:solidFill>
                                <a:schemeClr val="bg2"/>
                              </a:solidFill>
                              <a:latin typeface="Cambria Math"/>
                            </a:rPr>
                          </m:ctrlPr>
                        </m:fPr>
                        <m:num>
                          <m:sSub>
                            <m:sSubPr>
                              <m:ctrlPr>
                                <a:rPr lang="en-US" altLang="ko-KR" sz="1600" b="1" i="1">
                                  <a:solidFill>
                                    <a:schemeClr val="bg2"/>
                                  </a:solidFill>
                                  <a:latin typeface="Cambria Math"/>
                                </a:rPr>
                              </m:ctrlPr>
                            </m:sSubPr>
                            <m:e>
                              <m:r>
                                <a:rPr lang="en-US" altLang="ko-KR" sz="1600" b="1" i="1">
                                  <a:solidFill>
                                    <a:schemeClr val="bg2"/>
                                  </a:solidFill>
                                  <a:latin typeface="Cambria Math"/>
                                </a:rPr>
                                <m:t>𝑽</m:t>
                              </m:r>
                            </m:e>
                            <m:sub>
                              <m:r>
                                <a:rPr lang="en-US" altLang="ko-KR" sz="1600" b="1" i="1">
                                  <a:solidFill>
                                    <a:schemeClr val="bg2"/>
                                  </a:solidFill>
                                  <a:latin typeface="Cambria Math"/>
                                </a:rPr>
                                <m:t>𝒐</m:t>
                              </m:r>
                            </m:sub>
                          </m:sSub>
                          <m:r>
                            <a:rPr lang="en-US" altLang="ko-KR" sz="1600" b="1" i="1">
                              <a:solidFill>
                                <a:schemeClr val="bg2"/>
                              </a:solidFill>
                              <a:latin typeface="Cambria Math"/>
                            </a:rPr>
                            <m:t>(</m:t>
                          </m:r>
                          <m:r>
                            <a:rPr lang="en-US" altLang="ko-KR" sz="1600" b="1" i="1">
                              <a:solidFill>
                                <a:schemeClr val="bg2"/>
                              </a:solidFill>
                              <a:latin typeface="Cambria Math"/>
                            </a:rPr>
                            <m:t>𝟏</m:t>
                          </m:r>
                          <m:r>
                            <a:rPr lang="en-US" altLang="ko-KR" sz="1600" b="1" i="1">
                              <a:solidFill>
                                <a:schemeClr val="bg2"/>
                              </a:solidFill>
                              <a:latin typeface="Cambria Math"/>
                            </a:rPr>
                            <m:t>−</m:t>
                          </m:r>
                          <m:r>
                            <a:rPr lang="en-US" altLang="ko-KR" sz="1600" b="1" i="1">
                              <a:solidFill>
                                <a:schemeClr val="bg2"/>
                              </a:solidFill>
                              <a:latin typeface="Cambria Math"/>
                            </a:rPr>
                            <m:t>𝑫</m:t>
                          </m:r>
                          <m:r>
                            <a:rPr lang="en-US" altLang="ko-KR" sz="1600" b="1" i="1">
                              <a:solidFill>
                                <a:schemeClr val="bg2"/>
                              </a:solidFill>
                              <a:latin typeface="Cambria Math"/>
                            </a:rPr>
                            <m:t>)</m:t>
                          </m:r>
                        </m:num>
                        <m:den>
                          <m:sSub>
                            <m:sSubPr>
                              <m:ctrlPr>
                                <a:rPr lang="en-US" altLang="ko-KR" sz="1600" b="1" i="1">
                                  <a:solidFill>
                                    <a:schemeClr val="bg2"/>
                                  </a:solidFill>
                                  <a:latin typeface="Cambria Math"/>
                                </a:rPr>
                              </m:ctrlPr>
                            </m:sSubPr>
                            <m:e>
                              <m:r>
                                <a:rPr lang="en-US" altLang="ko-KR" sz="1600" b="1" i="1">
                                  <a:solidFill>
                                    <a:schemeClr val="bg2"/>
                                  </a:solidFill>
                                  <a:latin typeface="Cambria Math"/>
                                </a:rPr>
                                <m:t>𝑳</m:t>
                              </m:r>
                            </m:e>
                            <m:sub>
                              <m:r>
                                <a:rPr lang="en-US" altLang="ko-KR" sz="1600" b="1" i="1">
                                  <a:solidFill>
                                    <a:schemeClr val="bg2"/>
                                  </a:solidFill>
                                  <a:latin typeface="Cambria Math"/>
                                </a:rPr>
                                <m:t>𝑪𝑯</m:t>
                              </m:r>
                            </m:sub>
                          </m:sSub>
                          <m:r>
                            <a:rPr lang="en-US" altLang="ko-KR" sz="1600" b="1" i="1">
                              <a:solidFill>
                                <a:schemeClr val="bg2"/>
                              </a:solidFill>
                              <a:latin typeface="Cambria Math"/>
                            </a:rPr>
                            <m:t>·</m:t>
                          </m:r>
                          <m:sSub>
                            <m:sSubPr>
                              <m:ctrlPr>
                                <a:rPr lang="en-US" altLang="ko-KR" sz="1600" b="1" i="1">
                                  <a:solidFill>
                                    <a:schemeClr val="bg2"/>
                                  </a:solidFill>
                                  <a:latin typeface="Cambria Math"/>
                                </a:rPr>
                              </m:ctrlPr>
                            </m:sSubPr>
                            <m:e>
                              <m:r>
                                <a:rPr lang="en-US" altLang="ko-KR" sz="1600" b="1" i="1">
                                  <a:solidFill>
                                    <a:schemeClr val="bg2"/>
                                  </a:solidFill>
                                  <a:latin typeface="Cambria Math"/>
                                </a:rPr>
                                <m:t>𝑭</m:t>
                              </m:r>
                            </m:e>
                            <m:sub>
                              <m:r>
                                <a:rPr lang="en-US" altLang="ko-KR" sz="1600" b="1" i="1">
                                  <a:solidFill>
                                    <a:schemeClr val="bg2"/>
                                  </a:solidFill>
                                  <a:latin typeface="Cambria Math"/>
                                </a:rPr>
                                <m:t>𝒔</m:t>
                              </m:r>
                            </m:sub>
                          </m:sSub>
                        </m:den>
                      </m:f>
                      <m:r>
                        <a:rPr lang="en-US" altLang="ko-KR" sz="1600" b="1" i="1">
                          <a:solidFill>
                            <a:schemeClr val="bg2"/>
                          </a:solidFill>
                          <a:latin typeface="Cambria Math"/>
                        </a:rPr>
                        <m:t>·</m:t>
                      </m:r>
                      <m:f>
                        <m:fPr>
                          <m:ctrlPr>
                            <a:rPr lang="en-US" altLang="ko-KR" sz="1600" b="1" i="1">
                              <a:solidFill>
                                <a:schemeClr val="bg2"/>
                              </a:solidFill>
                              <a:latin typeface="Cambria Math"/>
                            </a:rPr>
                          </m:ctrlPr>
                        </m:fPr>
                        <m:num>
                          <m:r>
                            <a:rPr lang="en-US" altLang="ko-KR" sz="1600" b="1" i="1">
                              <a:solidFill>
                                <a:schemeClr val="bg2"/>
                              </a:solidFill>
                              <a:latin typeface="Cambria Math"/>
                            </a:rPr>
                            <m:t>𝟐</m:t>
                          </m:r>
                          <m:r>
                            <a:rPr lang="en-US" altLang="ko-KR" sz="1600" b="1" i="1">
                              <a:solidFill>
                                <a:schemeClr val="bg2"/>
                              </a:solidFill>
                              <a:latin typeface="Cambria Math"/>
                            </a:rPr>
                            <m:t>·</m:t>
                          </m:r>
                          <m:r>
                            <a:rPr lang="en-US" altLang="ko-KR" sz="1600" b="1" i="1">
                              <a:solidFill>
                                <a:schemeClr val="bg2"/>
                              </a:solidFill>
                              <a:latin typeface="Cambria Math"/>
                            </a:rPr>
                            <m:t>𝑫</m:t>
                          </m:r>
                          <m:r>
                            <a:rPr lang="en-US" altLang="ko-KR" sz="1600" b="1" i="1">
                              <a:solidFill>
                                <a:schemeClr val="bg2"/>
                              </a:solidFill>
                              <a:latin typeface="Cambria Math"/>
                            </a:rPr>
                            <m:t>−</m:t>
                          </m:r>
                          <m:r>
                            <a:rPr lang="en-US" altLang="ko-KR" sz="1600" b="1" i="1">
                              <a:solidFill>
                                <a:schemeClr val="bg2"/>
                              </a:solidFill>
                              <a:latin typeface="Cambria Math"/>
                            </a:rPr>
                            <m:t>𝟏</m:t>
                          </m:r>
                        </m:num>
                        <m:den>
                          <m:r>
                            <a:rPr lang="en-US" altLang="ko-KR" sz="1600" b="1" i="1">
                              <a:solidFill>
                                <a:schemeClr val="bg2"/>
                              </a:solidFill>
                              <a:latin typeface="Cambria Math"/>
                            </a:rPr>
                            <m:t>𝑫</m:t>
                          </m:r>
                        </m:den>
                      </m:f>
                      <m:r>
                        <a:rPr lang="en-US" altLang="ko-KR" sz="1600" b="1" i="1" smtClean="0">
                          <a:solidFill>
                            <a:schemeClr val="bg2"/>
                          </a:solidFill>
                          <a:latin typeface="Cambria Math"/>
                        </a:rPr>
                        <m:t>=</m:t>
                      </m:r>
                      <m:r>
                        <a:rPr lang="en-US" altLang="ko-KR" sz="1600" b="1" i="1" smtClean="0">
                          <a:solidFill>
                            <a:schemeClr val="bg2"/>
                          </a:solidFill>
                          <a:latin typeface="Cambria Math"/>
                        </a:rPr>
                        <m:t>𝟎</m:t>
                      </m:r>
                    </m:oMath>
                  </m:oMathPara>
                </a14:m>
                <a:endParaRPr lang="en-US" altLang="ko-KR" sz="1600" b="1" i="1" smtClean="0">
                  <a:solidFill>
                    <a:schemeClr val="bg2"/>
                  </a:solidFill>
                  <a:effectLst/>
                  <a:latin typeface="Cambria Math"/>
                </a:endParaRPr>
              </a:p>
              <a:p>
                <a:pPr>
                  <a:lnSpc>
                    <a:spcPct val="150000"/>
                  </a:lnSpc>
                </a:pPr>
                <a:endParaRPr lang="en-US" altLang="ko-KR" sz="800" b="1" i="1" smtClean="0">
                  <a:solidFill>
                    <a:schemeClr val="bg2"/>
                  </a:solidFill>
                  <a:effectLst/>
                  <a:latin typeface="Cambria Math"/>
                </a:endParaRPr>
              </a:p>
            </p:txBody>
          </p:sp>
        </mc:Choice>
        <mc:Fallback xmlns="">
          <p:sp>
            <p:nvSpPr>
              <p:cNvPr id="251" name="TextBox 250"/>
              <p:cNvSpPr txBox="1">
                <a:spLocks noRot="1" noChangeAspect="1" noMove="1" noResize="1" noEditPoints="1" noAdjustHandles="1" noChangeArrowheads="1" noChangeShapeType="1" noTextEdit="1"/>
              </p:cNvSpPr>
              <p:nvPr/>
            </p:nvSpPr>
            <p:spPr>
              <a:xfrm>
                <a:off x="5564128" y="3933056"/>
                <a:ext cx="3349312" cy="2547108"/>
              </a:xfrm>
              <a:prstGeom prst="rect">
                <a:avLst/>
              </a:prstGeom>
              <a:blipFill rotWithShape="1">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4" name="TextBox 253"/>
              <p:cNvSpPr txBox="1"/>
              <p:nvPr/>
            </p:nvSpPr>
            <p:spPr>
              <a:xfrm>
                <a:off x="5181616" y="1822138"/>
                <a:ext cx="4248472" cy="8811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ko-KR" sz="1600" b="1" i="1" smtClean="0">
                              <a:solidFill>
                                <a:schemeClr val="bg2"/>
                              </a:solidFill>
                              <a:latin typeface="Cambria Math"/>
                            </a:rPr>
                          </m:ctrlPr>
                        </m:sSubPr>
                        <m:e>
                          <m:r>
                            <a:rPr lang="en-US" altLang="ko-KR" sz="1600" b="1" i="1">
                              <a:solidFill>
                                <a:schemeClr val="bg2"/>
                              </a:solidFill>
                              <a:latin typeface="Cambria Math"/>
                              <a:ea typeface="Cambria Math"/>
                            </a:rPr>
                            <m:t>∆</m:t>
                          </m:r>
                          <m:r>
                            <a:rPr lang="en-US" altLang="ko-KR" sz="1600" b="1" i="1">
                              <a:solidFill>
                                <a:schemeClr val="bg2"/>
                              </a:solidFill>
                              <a:latin typeface="Cambria Math"/>
                              <a:ea typeface="Cambria Math"/>
                            </a:rPr>
                            <m:t>𝑰</m:t>
                          </m:r>
                        </m:e>
                        <m:sub>
                          <m:r>
                            <a:rPr lang="en-US" altLang="ko-KR" sz="1600" b="1" i="1">
                              <a:solidFill>
                                <a:schemeClr val="bg2"/>
                              </a:solidFill>
                              <a:latin typeface="Cambria Math"/>
                            </a:rPr>
                            <m:t>𝑳</m:t>
                          </m:r>
                        </m:sub>
                      </m:sSub>
                      <m:r>
                        <a:rPr lang="en-US" altLang="ko-KR" sz="1600" b="1" i="0" smtClean="0">
                          <a:solidFill>
                            <a:schemeClr val="bg2"/>
                          </a:solidFill>
                          <a:latin typeface="Cambria Math"/>
                        </a:rPr>
                        <m:t> </m:t>
                      </m:r>
                      <m:r>
                        <a:rPr lang="en-US" altLang="ko-KR" sz="1600" b="1" i="0" smtClean="0">
                          <a:solidFill>
                            <a:schemeClr val="bg2"/>
                          </a:solidFill>
                          <a:effectLst/>
                          <a:latin typeface="Cambria Math"/>
                        </a:rPr>
                        <m:t>=</m:t>
                      </m:r>
                      <m:f>
                        <m:fPr>
                          <m:ctrlPr>
                            <a:rPr lang="en-US" altLang="ko-KR" sz="1600" b="1" i="1" smtClean="0">
                              <a:solidFill>
                                <a:schemeClr val="bg2"/>
                              </a:solidFill>
                              <a:effectLst/>
                              <a:latin typeface="Cambria Math"/>
                            </a:rPr>
                          </m:ctrlPr>
                        </m:fPr>
                        <m:num>
                          <m:sSub>
                            <m:sSubPr>
                              <m:ctrlPr>
                                <a:rPr lang="en-US" altLang="ko-KR" sz="1600" b="1" i="1" smtClean="0">
                                  <a:solidFill>
                                    <a:schemeClr val="bg2"/>
                                  </a:solidFill>
                                  <a:effectLst/>
                                  <a:latin typeface="Cambria Math"/>
                                </a:rPr>
                              </m:ctrlPr>
                            </m:sSubPr>
                            <m:e>
                              <m:r>
                                <a:rPr lang="en-US" altLang="ko-KR" sz="1600" b="1" i="1" smtClean="0">
                                  <a:solidFill>
                                    <a:schemeClr val="bg2"/>
                                  </a:solidFill>
                                  <a:effectLst/>
                                  <a:latin typeface="Cambria Math"/>
                                </a:rPr>
                                <m:t>𝑽</m:t>
                              </m:r>
                            </m:e>
                            <m:sub>
                              <m:r>
                                <a:rPr lang="en-US" altLang="ko-KR" sz="1600" b="1" i="1" smtClean="0">
                                  <a:solidFill>
                                    <a:schemeClr val="bg2"/>
                                  </a:solidFill>
                                  <a:effectLst/>
                                  <a:latin typeface="Cambria Math"/>
                                </a:rPr>
                                <m:t>𝒐</m:t>
                              </m:r>
                            </m:sub>
                          </m:sSub>
                          <m:r>
                            <a:rPr lang="en-US" altLang="ko-KR" sz="1600" b="1" i="1" smtClean="0">
                              <a:solidFill>
                                <a:schemeClr val="bg2"/>
                              </a:solidFill>
                              <a:effectLst/>
                              <a:latin typeface="Cambria Math"/>
                            </a:rPr>
                            <m:t>(</m:t>
                          </m:r>
                          <m:r>
                            <a:rPr lang="en-US" altLang="ko-KR" sz="1600" b="1" i="1" smtClean="0">
                              <a:solidFill>
                                <a:schemeClr val="bg2"/>
                              </a:solidFill>
                              <a:effectLst/>
                              <a:latin typeface="Cambria Math"/>
                            </a:rPr>
                            <m:t>𝟏</m:t>
                          </m:r>
                          <m:r>
                            <a:rPr lang="en-US" altLang="ko-KR" sz="1600" b="1" i="1" smtClean="0">
                              <a:solidFill>
                                <a:schemeClr val="bg2"/>
                              </a:solidFill>
                              <a:effectLst/>
                              <a:latin typeface="Cambria Math"/>
                            </a:rPr>
                            <m:t>−</m:t>
                          </m:r>
                          <m:r>
                            <a:rPr lang="en-US" altLang="ko-KR" sz="1600" b="1" i="1" smtClean="0">
                              <a:solidFill>
                                <a:schemeClr val="bg2"/>
                              </a:solidFill>
                              <a:effectLst/>
                              <a:latin typeface="Cambria Math"/>
                            </a:rPr>
                            <m:t>𝑫</m:t>
                          </m:r>
                          <m:r>
                            <a:rPr lang="en-US" altLang="ko-KR" sz="1600" b="1" i="1" smtClean="0">
                              <a:solidFill>
                                <a:schemeClr val="bg2"/>
                              </a:solidFill>
                              <a:effectLst/>
                              <a:latin typeface="Cambria Math"/>
                            </a:rPr>
                            <m:t>)</m:t>
                          </m:r>
                        </m:num>
                        <m:den>
                          <m:sSub>
                            <m:sSubPr>
                              <m:ctrlPr>
                                <a:rPr lang="en-US" altLang="ko-KR" sz="1600" b="1" i="1" smtClean="0">
                                  <a:solidFill>
                                    <a:schemeClr val="bg2"/>
                                  </a:solidFill>
                                  <a:latin typeface="Cambria Math"/>
                                </a:rPr>
                              </m:ctrlPr>
                            </m:sSubPr>
                            <m:e>
                              <m:r>
                                <a:rPr lang="en-US" altLang="ko-KR" sz="1600" b="1" i="1" smtClean="0">
                                  <a:solidFill>
                                    <a:schemeClr val="bg2"/>
                                  </a:solidFill>
                                  <a:latin typeface="Cambria Math"/>
                                </a:rPr>
                                <m:t>𝑳</m:t>
                              </m:r>
                            </m:e>
                            <m:sub>
                              <m:r>
                                <a:rPr lang="en-US" altLang="ko-KR" sz="1600" b="1" i="1" smtClean="0">
                                  <a:solidFill>
                                    <a:schemeClr val="bg2"/>
                                  </a:solidFill>
                                  <a:latin typeface="Cambria Math"/>
                                </a:rPr>
                                <m:t>𝑪𝑯</m:t>
                              </m:r>
                            </m:sub>
                          </m:sSub>
                          <m:r>
                            <a:rPr lang="en-US" altLang="ko-KR" sz="1600" b="1" i="1">
                              <a:solidFill>
                                <a:schemeClr val="bg2"/>
                              </a:solidFill>
                              <a:latin typeface="Cambria Math"/>
                            </a:rPr>
                            <m:t>·</m:t>
                          </m:r>
                          <m:sSub>
                            <m:sSubPr>
                              <m:ctrlPr>
                                <a:rPr lang="en-US" altLang="ko-KR" sz="1600" b="1" i="1">
                                  <a:solidFill>
                                    <a:schemeClr val="bg2"/>
                                  </a:solidFill>
                                  <a:latin typeface="Cambria Math"/>
                                </a:rPr>
                              </m:ctrlPr>
                            </m:sSubPr>
                            <m:e>
                              <m:r>
                                <a:rPr lang="en-US" altLang="ko-KR" sz="1600" b="1" i="1" smtClean="0">
                                  <a:solidFill>
                                    <a:schemeClr val="bg2"/>
                                  </a:solidFill>
                                  <a:latin typeface="Cambria Math"/>
                                </a:rPr>
                                <m:t>𝑭</m:t>
                              </m:r>
                            </m:e>
                            <m:sub>
                              <m:r>
                                <a:rPr lang="en-US" altLang="ko-KR" sz="1600" b="1" i="1" smtClean="0">
                                  <a:solidFill>
                                    <a:schemeClr val="bg2"/>
                                  </a:solidFill>
                                  <a:latin typeface="Cambria Math"/>
                                </a:rPr>
                                <m:t>𝒔</m:t>
                              </m:r>
                            </m:sub>
                          </m:sSub>
                        </m:den>
                      </m:f>
                      <m:r>
                        <a:rPr lang="en-US" altLang="ko-KR" sz="1600" b="1" i="1" smtClean="0">
                          <a:solidFill>
                            <a:schemeClr val="bg2"/>
                          </a:solidFill>
                          <a:effectLst/>
                          <a:latin typeface="Cambria Math"/>
                        </a:rPr>
                        <m:t>·</m:t>
                      </m:r>
                      <m:f>
                        <m:fPr>
                          <m:ctrlPr>
                            <a:rPr lang="en-US" altLang="ko-KR" sz="1600" b="1" i="1">
                              <a:solidFill>
                                <a:schemeClr val="bg2"/>
                              </a:solidFill>
                              <a:latin typeface="Cambria Math"/>
                            </a:rPr>
                          </m:ctrlPr>
                        </m:fPr>
                        <m:num>
                          <m:r>
                            <a:rPr lang="en-US" altLang="ko-KR" sz="1600" b="1" i="1" smtClean="0">
                              <a:solidFill>
                                <a:schemeClr val="bg2"/>
                              </a:solidFill>
                              <a:latin typeface="Cambria Math"/>
                            </a:rPr>
                            <m:t>𝑵</m:t>
                          </m:r>
                          <m:r>
                            <a:rPr lang="en-US" altLang="ko-KR" sz="1600" b="1" i="1" smtClean="0">
                              <a:solidFill>
                                <a:schemeClr val="bg2"/>
                              </a:solidFill>
                              <a:latin typeface="Cambria Math"/>
                            </a:rPr>
                            <m:t>·(</m:t>
                          </m:r>
                          <m:r>
                            <a:rPr lang="en-US" altLang="ko-KR" sz="1600" b="1" i="1" smtClean="0">
                              <a:solidFill>
                                <a:schemeClr val="bg2"/>
                              </a:solidFill>
                              <a:latin typeface="Cambria Math"/>
                            </a:rPr>
                            <m:t>𝑫</m:t>
                          </m:r>
                          <m:r>
                            <a:rPr lang="en-US" altLang="ko-KR" sz="1600" b="1" i="1" smtClean="0">
                              <a:solidFill>
                                <a:schemeClr val="bg2"/>
                              </a:solidFill>
                              <a:latin typeface="Cambria Math"/>
                            </a:rPr>
                            <m:t>−</m:t>
                          </m:r>
                          <m:f>
                            <m:fPr>
                              <m:ctrlPr>
                                <a:rPr lang="en-US" altLang="ko-KR" sz="1600" b="1" i="1" smtClean="0">
                                  <a:solidFill>
                                    <a:schemeClr val="bg2"/>
                                  </a:solidFill>
                                  <a:latin typeface="Cambria Math"/>
                                </a:rPr>
                              </m:ctrlPr>
                            </m:fPr>
                            <m:num>
                              <m:r>
                                <a:rPr lang="en-US" altLang="ko-KR" sz="1600" b="1" i="1" smtClean="0">
                                  <a:solidFill>
                                    <a:schemeClr val="bg2"/>
                                  </a:solidFill>
                                  <a:latin typeface="Cambria Math"/>
                                </a:rPr>
                                <m:t>𝒎</m:t>
                              </m:r>
                            </m:num>
                            <m:den>
                              <m:r>
                                <a:rPr lang="en-US" altLang="ko-KR" sz="1600" b="1" i="1" smtClean="0">
                                  <a:solidFill>
                                    <a:schemeClr val="bg2"/>
                                  </a:solidFill>
                                  <a:latin typeface="Cambria Math"/>
                                </a:rPr>
                                <m:t>𝑵</m:t>
                              </m:r>
                            </m:den>
                          </m:f>
                          <m:r>
                            <a:rPr lang="en-US" altLang="ko-KR" sz="1600" b="1" i="1" smtClean="0">
                              <a:solidFill>
                                <a:schemeClr val="bg2"/>
                              </a:solidFill>
                              <a:latin typeface="Cambria Math"/>
                            </a:rPr>
                            <m:t>)</m:t>
                          </m:r>
                          <m:r>
                            <a:rPr lang="en-US" altLang="ko-KR" sz="1600" b="1" i="1">
                              <a:solidFill>
                                <a:schemeClr val="bg2"/>
                              </a:solidFill>
                              <a:latin typeface="Cambria Math"/>
                            </a:rPr>
                            <m:t>·</m:t>
                          </m:r>
                          <m:r>
                            <a:rPr lang="en-US" altLang="ko-KR" sz="1600" b="1" i="1" smtClean="0">
                              <a:solidFill>
                                <a:schemeClr val="bg2"/>
                              </a:solidFill>
                              <a:latin typeface="Cambria Math"/>
                            </a:rPr>
                            <m:t>(</m:t>
                          </m:r>
                          <m:f>
                            <m:fPr>
                              <m:ctrlPr>
                                <a:rPr lang="en-US" altLang="ko-KR" sz="1600" b="1" i="1">
                                  <a:solidFill>
                                    <a:schemeClr val="bg2"/>
                                  </a:solidFill>
                                  <a:latin typeface="Cambria Math"/>
                                </a:rPr>
                              </m:ctrlPr>
                            </m:fPr>
                            <m:num>
                              <m:r>
                                <a:rPr lang="en-US" altLang="ko-KR" sz="1600" b="1" i="1">
                                  <a:solidFill>
                                    <a:schemeClr val="bg2"/>
                                  </a:solidFill>
                                  <a:latin typeface="Cambria Math"/>
                                </a:rPr>
                                <m:t>𝒎</m:t>
                              </m:r>
                              <m:r>
                                <a:rPr lang="en-US" altLang="ko-KR" sz="1600" b="1" i="1" smtClean="0">
                                  <a:solidFill>
                                    <a:schemeClr val="bg2"/>
                                  </a:solidFill>
                                  <a:latin typeface="Cambria Math"/>
                                </a:rPr>
                                <m:t>+</m:t>
                              </m:r>
                              <m:r>
                                <a:rPr lang="en-US" altLang="ko-KR" sz="1600" b="1" i="1" smtClean="0">
                                  <a:solidFill>
                                    <a:schemeClr val="bg2"/>
                                  </a:solidFill>
                                  <a:latin typeface="Cambria Math"/>
                                </a:rPr>
                                <m:t>𝟏</m:t>
                              </m:r>
                            </m:num>
                            <m:den>
                              <m:r>
                                <a:rPr lang="en-US" altLang="ko-KR" sz="1600" b="1" i="1">
                                  <a:solidFill>
                                    <a:schemeClr val="bg2"/>
                                  </a:solidFill>
                                  <a:latin typeface="Cambria Math"/>
                                </a:rPr>
                                <m:t>𝑵</m:t>
                              </m:r>
                            </m:den>
                          </m:f>
                          <m:r>
                            <a:rPr lang="en-US" altLang="ko-KR" sz="1600" b="1" i="1" smtClean="0">
                              <a:solidFill>
                                <a:schemeClr val="bg2"/>
                              </a:solidFill>
                              <a:latin typeface="Cambria Math"/>
                            </a:rPr>
                            <m:t>−</m:t>
                          </m:r>
                          <m:r>
                            <a:rPr lang="en-US" altLang="ko-KR" sz="1600" b="1" i="1" smtClean="0">
                              <a:solidFill>
                                <a:schemeClr val="bg2"/>
                              </a:solidFill>
                              <a:latin typeface="Cambria Math"/>
                            </a:rPr>
                            <m:t>𝑫</m:t>
                          </m:r>
                          <m:r>
                            <a:rPr lang="en-US" altLang="ko-KR" sz="1600" b="1" i="1" smtClean="0">
                              <a:solidFill>
                                <a:schemeClr val="bg2"/>
                              </a:solidFill>
                              <a:latin typeface="Cambria Math"/>
                            </a:rPr>
                            <m:t>)</m:t>
                          </m:r>
                        </m:num>
                        <m:den>
                          <m:r>
                            <a:rPr lang="en-US" altLang="ko-KR" sz="1600" b="1" i="1">
                              <a:solidFill>
                                <a:schemeClr val="bg2"/>
                              </a:solidFill>
                              <a:latin typeface="Cambria Math"/>
                            </a:rPr>
                            <m:t>𝑫</m:t>
                          </m:r>
                          <m:r>
                            <a:rPr lang="en-US" altLang="ko-KR" sz="1600" b="1" i="1">
                              <a:solidFill>
                                <a:schemeClr val="bg2"/>
                              </a:solidFill>
                              <a:latin typeface="Cambria Math"/>
                            </a:rPr>
                            <m:t>·(</m:t>
                          </m:r>
                          <m:r>
                            <a:rPr lang="en-US" altLang="ko-KR" sz="1600" b="1" i="1" smtClean="0">
                              <a:solidFill>
                                <a:schemeClr val="bg2"/>
                              </a:solidFill>
                              <a:latin typeface="Cambria Math"/>
                            </a:rPr>
                            <m:t>𝟏</m:t>
                          </m:r>
                          <m:r>
                            <a:rPr lang="en-US" altLang="ko-KR" sz="1600" b="1" i="1" smtClean="0">
                              <a:solidFill>
                                <a:schemeClr val="bg2"/>
                              </a:solidFill>
                              <a:latin typeface="Cambria Math"/>
                            </a:rPr>
                            <m:t>−</m:t>
                          </m:r>
                          <m:r>
                            <a:rPr lang="en-US" altLang="ko-KR" sz="1600" b="1" i="1" smtClean="0">
                              <a:solidFill>
                                <a:schemeClr val="bg2"/>
                              </a:solidFill>
                              <a:latin typeface="Cambria Math"/>
                            </a:rPr>
                            <m:t>𝑫</m:t>
                          </m:r>
                          <m:r>
                            <a:rPr lang="en-US" altLang="ko-KR" sz="1600" b="1" i="1">
                              <a:solidFill>
                                <a:schemeClr val="bg2"/>
                              </a:solidFill>
                              <a:latin typeface="Cambria Math"/>
                            </a:rPr>
                            <m:t>)</m:t>
                          </m:r>
                        </m:den>
                      </m:f>
                    </m:oMath>
                  </m:oMathPara>
                </a14:m>
                <a:endParaRPr lang="en-US" altLang="ko-KR" sz="1600" b="1" i="1" smtClean="0">
                  <a:solidFill>
                    <a:schemeClr val="bg2"/>
                  </a:solidFill>
                  <a:effectLst/>
                  <a:latin typeface="Cambria Math"/>
                </a:endParaRPr>
              </a:p>
              <a:p>
                <a:endParaRPr lang="en-US" altLang="ko-KR" sz="800" b="1" i="1" smtClean="0">
                  <a:solidFill>
                    <a:schemeClr val="bg2"/>
                  </a:solidFill>
                  <a:effectLst/>
                  <a:latin typeface="Cambria Math"/>
                </a:endParaRPr>
              </a:p>
            </p:txBody>
          </p:sp>
        </mc:Choice>
        <mc:Fallback xmlns="">
          <p:sp>
            <p:nvSpPr>
              <p:cNvPr id="254" name="TextBox 253"/>
              <p:cNvSpPr txBox="1">
                <a:spLocks noRot="1" noChangeAspect="1" noMove="1" noResize="1" noEditPoints="1" noAdjustHandles="1" noChangeArrowheads="1" noChangeShapeType="1" noTextEdit="1"/>
              </p:cNvSpPr>
              <p:nvPr/>
            </p:nvSpPr>
            <p:spPr>
              <a:xfrm>
                <a:off x="5181616" y="1822138"/>
                <a:ext cx="4248472" cy="881139"/>
              </a:xfrm>
              <a:prstGeom prst="rect">
                <a:avLst/>
              </a:prstGeom>
              <a:blipFill rotWithShape="1">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5" name="TextBox 254"/>
              <p:cNvSpPr txBox="1"/>
              <p:nvPr/>
            </p:nvSpPr>
            <p:spPr>
              <a:xfrm>
                <a:off x="5303588" y="2617748"/>
                <a:ext cx="4126500" cy="523220"/>
              </a:xfrm>
              <a:prstGeom prst="rect">
                <a:avLst/>
              </a:prstGeom>
              <a:noFill/>
            </p:spPr>
            <p:txBody>
              <a:bodyPr wrap="square" rtlCol="0">
                <a:spAutoFit/>
              </a:bodyPr>
              <a:lstStyle/>
              <a:p>
                <a:pPr algn="just"/>
                <a:r>
                  <a:rPr lang="en-US" altLang="ko-KR" sz="1400" b="1">
                    <a:solidFill>
                      <a:schemeClr val="bg2"/>
                    </a:solidFill>
                    <a:latin typeface="맑은 고딕" panose="020B0503020000020004" pitchFamily="50" charset="-127"/>
                    <a:ea typeface="맑은 고딕" panose="020B0503020000020004" pitchFamily="50" charset="-127"/>
                  </a:rPr>
                  <a:t>m</a:t>
                </a:r>
                <a:r>
                  <a:rPr lang="en-US" altLang="ko-KR" sz="1400" b="1" smtClean="0">
                    <a:solidFill>
                      <a:schemeClr val="bg2"/>
                    </a:solidFill>
                    <a:latin typeface="맑은 고딕" panose="020B0503020000020004" pitchFamily="50" charset="-127"/>
                    <a:ea typeface="맑은 고딕" panose="020B0503020000020004" pitchFamily="50" charset="-127"/>
                  </a:rPr>
                  <a:t>  = floor(N</a:t>
                </a:r>
                <a14:m>
                  <m:oMath xmlns:m="http://schemas.openxmlformats.org/officeDocument/2006/math">
                    <m:r>
                      <a:rPr lang="en-US" altLang="ko-KR" sz="1400" b="1" i="0" smtClean="0">
                        <a:solidFill>
                          <a:schemeClr val="bg2"/>
                        </a:solidFill>
                        <a:latin typeface="Cambria Math"/>
                      </a:rPr>
                      <m:t> </m:t>
                    </m:r>
                    <m:r>
                      <a:rPr lang="en-US" altLang="ko-KR" sz="1400" b="1" i="0">
                        <a:solidFill>
                          <a:schemeClr val="bg2"/>
                        </a:solidFill>
                        <a:latin typeface="Cambria Math"/>
                      </a:rPr>
                      <m:t>·</m:t>
                    </m:r>
                    <m:r>
                      <a:rPr lang="en-US" altLang="ko-KR" sz="1400" b="1" i="0" smtClean="0">
                        <a:solidFill>
                          <a:schemeClr val="bg2"/>
                        </a:solidFill>
                        <a:latin typeface="Cambria Math"/>
                      </a:rPr>
                      <m:t> </m:t>
                    </m:r>
                  </m:oMath>
                </a14:m>
                <a:r>
                  <a:rPr lang="en-US" altLang="ko-KR" sz="1400" b="1" smtClean="0">
                    <a:solidFill>
                      <a:schemeClr val="bg2"/>
                    </a:solidFill>
                    <a:latin typeface="맑은 고딕" panose="020B0503020000020004" pitchFamily="50" charset="-127"/>
                    <a:ea typeface="맑은 고딕" panose="020B0503020000020004" pitchFamily="50" charset="-127"/>
                  </a:rPr>
                  <a:t>D) is the maximum integer that     </a:t>
                </a:r>
              </a:p>
              <a:p>
                <a:pPr algn="just"/>
                <a:r>
                  <a:rPr lang="en-US" altLang="ko-KR" sz="1400" b="1">
                    <a:solidFill>
                      <a:schemeClr val="bg2"/>
                    </a:solidFill>
                    <a:latin typeface="맑은 고딕" panose="020B0503020000020004" pitchFamily="50" charset="-127"/>
                    <a:ea typeface="맑은 고딕" panose="020B0503020000020004" pitchFamily="50" charset="-127"/>
                  </a:rPr>
                  <a:t> </a:t>
                </a:r>
                <a:r>
                  <a:rPr lang="en-US" altLang="ko-KR" sz="1400" b="1" smtClean="0">
                    <a:solidFill>
                      <a:schemeClr val="bg2"/>
                    </a:solidFill>
                    <a:latin typeface="맑은 고딕" panose="020B0503020000020004" pitchFamily="50" charset="-127"/>
                    <a:ea typeface="맑은 고딕" panose="020B0503020000020004" pitchFamily="50" charset="-127"/>
                  </a:rPr>
                  <a:t>       does not exceed the </a:t>
                </a:r>
                <a:r>
                  <a:rPr lang="en-US" altLang="ko-KR" sz="1400" b="1">
                    <a:solidFill>
                      <a:schemeClr val="bg2"/>
                    </a:solidFill>
                    <a:latin typeface="맑은 고딕" panose="020B0503020000020004" pitchFamily="50" charset="-127"/>
                    <a:ea typeface="맑은 고딕" panose="020B0503020000020004" pitchFamily="50" charset="-127"/>
                  </a:rPr>
                  <a:t>N</a:t>
                </a:r>
                <a14:m>
                  <m:oMath xmlns:m="http://schemas.openxmlformats.org/officeDocument/2006/math">
                    <m:r>
                      <a:rPr lang="en-US" altLang="ko-KR" sz="1400" b="1">
                        <a:solidFill>
                          <a:schemeClr val="bg2"/>
                        </a:solidFill>
                        <a:latin typeface="Cambria Math"/>
                      </a:rPr>
                      <m:t> · </m:t>
                    </m:r>
                  </m:oMath>
                </a14:m>
                <a:r>
                  <a:rPr lang="en-US" altLang="ko-KR" sz="1400" b="1" smtClean="0">
                    <a:solidFill>
                      <a:schemeClr val="bg2"/>
                    </a:solidFill>
                    <a:latin typeface="맑은 고딕" panose="020B0503020000020004" pitchFamily="50" charset="-127"/>
                    <a:ea typeface="맑은 고딕" panose="020B0503020000020004" pitchFamily="50" charset="-127"/>
                  </a:rPr>
                  <a:t>D</a:t>
                </a:r>
              </a:p>
            </p:txBody>
          </p:sp>
        </mc:Choice>
        <mc:Fallback xmlns="">
          <p:sp>
            <p:nvSpPr>
              <p:cNvPr id="255" name="TextBox 254"/>
              <p:cNvSpPr txBox="1">
                <a:spLocks noRot="1" noChangeAspect="1" noMove="1" noResize="1" noEditPoints="1" noAdjustHandles="1" noChangeArrowheads="1" noChangeShapeType="1" noTextEdit="1"/>
              </p:cNvSpPr>
              <p:nvPr/>
            </p:nvSpPr>
            <p:spPr>
              <a:xfrm>
                <a:off x="5303588" y="2617748"/>
                <a:ext cx="4126500" cy="523220"/>
              </a:xfrm>
              <a:prstGeom prst="rect">
                <a:avLst/>
              </a:prstGeom>
              <a:blipFill rotWithShape="1">
                <a:blip r:embed="rId7"/>
                <a:stretch>
                  <a:fillRect l="-295" t="-1163" b="-10465"/>
                </a:stretch>
              </a:blipFill>
            </p:spPr>
            <p:txBody>
              <a:bodyPr/>
              <a:lstStyle/>
              <a:p>
                <a:r>
                  <a:rPr lang="ko-KR" altLang="en-US">
                    <a:noFill/>
                  </a:rPr>
                  <a:t> </a:t>
                </a:r>
              </a:p>
            </p:txBody>
          </p:sp>
        </mc:Fallback>
      </mc:AlternateContent>
      <p:sp>
        <p:nvSpPr>
          <p:cNvPr id="256" name="TextBox 255"/>
          <p:cNvSpPr txBox="1"/>
          <p:nvPr/>
        </p:nvSpPr>
        <p:spPr>
          <a:xfrm>
            <a:off x="5313040" y="3140968"/>
            <a:ext cx="2063250" cy="738664"/>
          </a:xfrm>
          <a:prstGeom prst="rect">
            <a:avLst/>
          </a:prstGeom>
          <a:noFill/>
        </p:spPr>
        <p:txBody>
          <a:bodyPr wrap="square" rtlCol="0">
            <a:spAutoFit/>
          </a:bodyPr>
          <a:lstStyle/>
          <a:p>
            <a:pPr algn="just">
              <a:lnSpc>
                <a:spcPct val="150000"/>
              </a:lnSpc>
            </a:pPr>
            <a:r>
              <a:rPr lang="en-US" altLang="ko-KR" sz="1400" b="1" smtClean="0">
                <a:solidFill>
                  <a:schemeClr val="bg2"/>
                </a:solidFill>
                <a:latin typeface="맑은 고딕" panose="020B0503020000020004" pitchFamily="50" charset="-127"/>
                <a:ea typeface="맑은 고딕" panose="020B0503020000020004" pitchFamily="50" charset="-127"/>
              </a:rPr>
              <a:t>N = 2 </a:t>
            </a:r>
          </a:p>
          <a:p>
            <a:pPr algn="just">
              <a:lnSpc>
                <a:spcPct val="150000"/>
              </a:lnSpc>
            </a:pPr>
            <a:r>
              <a:rPr lang="en-US" altLang="ko-KR" sz="1400" b="1" smtClean="0">
                <a:solidFill>
                  <a:schemeClr val="bg2"/>
                </a:solidFill>
                <a:latin typeface="맑은 고딕" panose="020B0503020000020004" pitchFamily="50" charset="-127"/>
                <a:ea typeface="맑은 고딕" panose="020B0503020000020004" pitchFamily="50" charset="-127"/>
              </a:rPr>
              <a:t>If D=0.5 ,  m = 0 or 1</a:t>
            </a:r>
          </a:p>
        </p:txBody>
      </p:sp>
      <p:sp>
        <p:nvSpPr>
          <p:cNvPr id="260" name="직사각형 259"/>
          <p:cNvSpPr/>
          <p:nvPr/>
        </p:nvSpPr>
        <p:spPr bwMode="auto">
          <a:xfrm>
            <a:off x="5181616" y="1758651"/>
            <a:ext cx="4307888" cy="2163557"/>
          </a:xfrm>
          <a:prstGeom prst="rect">
            <a:avLst/>
          </a:prstGeom>
          <a:noFill/>
          <a:ln w="9525" cap="flat" cmpd="sng" algn="ctr">
            <a:solidFill>
              <a:schemeClr val="bg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261" name="TextBox 260"/>
          <p:cNvSpPr txBox="1"/>
          <p:nvPr/>
        </p:nvSpPr>
        <p:spPr>
          <a:xfrm>
            <a:off x="5313040" y="4055150"/>
            <a:ext cx="936104" cy="415498"/>
          </a:xfrm>
          <a:prstGeom prst="rect">
            <a:avLst/>
          </a:prstGeom>
          <a:noFill/>
        </p:spPr>
        <p:txBody>
          <a:bodyPr wrap="square" rtlCol="0">
            <a:spAutoFit/>
          </a:bodyPr>
          <a:lstStyle/>
          <a:p>
            <a:pPr algn="just">
              <a:lnSpc>
                <a:spcPct val="150000"/>
              </a:lnSpc>
            </a:pPr>
            <a:r>
              <a:rPr lang="en-US" altLang="ko-KR" sz="1400" b="1" smtClean="0">
                <a:solidFill>
                  <a:schemeClr val="bg2"/>
                </a:solidFill>
                <a:latin typeface="맑은 고딕" panose="020B0503020000020004" pitchFamily="50" charset="-127"/>
                <a:ea typeface="맑은 고딕" panose="020B0503020000020004" pitchFamily="50" charset="-127"/>
              </a:rPr>
              <a:t>If m = 0,</a:t>
            </a:r>
          </a:p>
        </p:txBody>
      </p:sp>
      <p:sp>
        <p:nvSpPr>
          <p:cNvPr id="264" name="TextBox 263"/>
          <p:cNvSpPr txBox="1"/>
          <p:nvPr/>
        </p:nvSpPr>
        <p:spPr>
          <a:xfrm>
            <a:off x="5313040" y="5173742"/>
            <a:ext cx="936104" cy="415498"/>
          </a:xfrm>
          <a:prstGeom prst="rect">
            <a:avLst/>
          </a:prstGeom>
          <a:noFill/>
        </p:spPr>
        <p:txBody>
          <a:bodyPr wrap="square" rtlCol="0">
            <a:spAutoFit/>
          </a:bodyPr>
          <a:lstStyle/>
          <a:p>
            <a:pPr algn="just">
              <a:lnSpc>
                <a:spcPct val="150000"/>
              </a:lnSpc>
            </a:pPr>
            <a:r>
              <a:rPr lang="en-US" altLang="ko-KR" sz="1400" b="1" smtClean="0">
                <a:solidFill>
                  <a:schemeClr val="bg2"/>
                </a:solidFill>
                <a:latin typeface="맑은 고딕" panose="020B0503020000020004" pitchFamily="50" charset="-127"/>
                <a:ea typeface="맑은 고딕" panose="020B0503020000020004" pitchFamily="50" charset="-127"/>
              </a:rPr>
              <a:t>If m = 1,</a:t>
            </a:r>
          </a:p>
        </p:txBody>
      </p:sp>
      <p:sp>
        <p:nvSpPr>
          <p:cNvPr id="265" name="TextBox 264"/>
          <p:cNvSpPr txBox="1"/>
          <p:nvPr/>
        </p:nvSpPr>
        <p:spPr>
          <a:xfrm>
            <a:off x="5241032" y="4599234"/>
            <a:ext cx="480011" cy="338554"/>
          </a:xfrm>
          <a:prstGeom prst="rect">
            <a:avLst/>
          </a:prstGeom>
          <a:noFill/>
        </p:spPr>
        <p:txBody>
          <a:bodyPr wrap="square" rtlCol="0">
            <a:spAutoFit/>
          </a:bodyPr>
          <a:lstStyle/>
          <a:p>
            <a:pPr algn="ctr"/>
            <a:r>
              <a:rPr lang="ko-KR" altLang="en-US" sz="1600" b="1">
                <a:solidFill>
                  <a:schemeClr val="bg2"/>
                </a:solidFill>
                <a:latin typeface="맑은 고딕" panose="020B0503020000020004" pitchFamily="50" charset="-127"/>
                <a:ea typeface="맑은 고딕" panose="020B0503020000020004" pitchFamily="50" charset="-127"/>
              </a:rPr>
              <a:t>∴</a:t>
            </a:r>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p:sp>
        <p:nvSpPr>
          <p:cNvPr id="266" name="TextBox 265"/>
          <p:cNvSpPr txBox="1"/>
          <p:nvPr/>
        </p:nvSpPr>
        <p:spPr>
          <a:xfrm>
            <a:off x="5241032" y="5733256"/>
            <a:ext cx="480011" cy="338554"/>
          </a:xfrm>
          <a:prstGeom prst="rect">
            <a:avLst/>
          </a:prstGeom>
          <a:noFill/>
        </p:spPr>
        <p:txBody>
          <a:bodyPr wrap="square" rtlCol="0">
            <a:spAutoFit/>
          </a:bodyPr>
          <a:lstStyle/>
          <a:p>
            <a:pPr algn="ctr"/>
            <a:r>
              <a:rPr lang="ko-KR" altLang="en-US" sz="1600" b="1">
                <a:solidFill>
                  <a:schemeClr val="bg2"/>
                </a:solidFill>
                <a:latin typeface="맑은 고딕" panose="020B0503020000020004" pitchFamily="50" charset="-127"/>
                <a:ea typeface="맑은 고딕" panose="020B0503020000020004" pitchFamily="50" charset="-127"/>
              </a:rPr>
              <a:t>∴</a:t>
            </a:r>
            <a:endParaRPr lang="ko-KR" altLang="en-US" sz="1600" b="1" dirty="0">
              <a:solidFill>
                <a:schemeClr val="bg2"/>
              </a:solidFill>
              <a:effectLst/>
              <a:latin typeface="맑은 고딕" panose="020B0503020000020004" pitchFamily="50" charset="-127"/>
              <a:ea typeface="맑은 고딕" panose="020B0503020000020004" pitchFamily="50" charset="-127"/>
            </a:endParaRPr>
          </a:p>
        </p:txBody>
      </p:sp>
      <p:sp>
        <p:nvSpPr>
          <p:cNvPr id="267" name="TextBox 266"/>
          <p:cNvSpPr txBox="1"/>
          <p:nvPr/>
        </p:nvSpPr>
        <p:spPr>
          <a:xfrm>
            <a:off x="3152800" y="2103309"/>
            <a:ext cx="4726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T_1</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
        <p:nvSpPr>
          <p:cNvPr id="268" name="TextBox 267"/>
          <p:cNvSpPr txBox="1"/>
          <p:nvPr/>
        </p:nvSpPr>
        <p:spPr>
          <a:xfrm>
            <a:off x="2288704" y="2103309"/>
            <a:ext cx="535506" cy="246221"/>
          </a:xfrm>
          <a:prstGeom prst="rect">
            <a:avLst/>
          </a:prstGeom>
          <a:noFill/>
        </p:spPr>
        <p:txBody>
          <a:bodyPr wrap="square" rtlCol="0">
            <a:spAutoFit/>
          </a:bodyPr>
          <a:lstStyle/>
          <a:p>
            <a:pPr algn="ctr"/>
            <a:r>
              <a:rPr lang="en-US" altLang="ko-KR" sz="1000" b="1" smtClean="0">
                <a:solidFill>
                  <a:schemeClr val="bg2"/>
                </a:solidFill>
                <a:latin typeface="맑은 고딕" panose="020B0503020000020004" pitchFamily="50" charset="-127"/>
                <a:ea typeface="맑은 고딕" panose="020B0503020000020004" pitchFamily="50" charset="-127"/>
              </a:rPr>
              <a:t>DT_1</a:t>
            </a:r>
            <a:endParaRPr lang="en-US" altLang="ko-KR" sz="1000" b="1" baseline="-25000">
              <a:solidFill>
                <a:schemeClr val="bg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2205464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500"/>
                                        <p:tgtEl>
                                          <p:spTgt spid="1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1"/>
                                        </p:tgtEl>
                                        <p:attrNameLst>
                                          <p:attrName>style.visibility</p:attrName>
                                        </p:attrNameLst>
                                      </p:cBhvr>
                                      <p:to>
                                        <p:strVal val="visible"/>
                                      </p:to>
                                    </p:set>
                                    <p:animEffect transition="in" filter="fade">
                                      <p:cBhvr>
                                        <p:cTn id="10" dur="500"/>
                                        <p:tgtEl>
                                          <p:spTgt spid="19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3"/>
                                        </p:tgtEl>
                                        <p:attrNameLst>
                                          <p:attrName>style.visibility</p:attrName>
                                        </p:attrNameLst>
                                      </p:cBhvr>
                                      <p:to>
                                        <p:strVal val="visible"/>
                                      </p:to>
                                    </p:set>
                                    <p:animEffect transition="in" filter="fade">
                                      <p:cBhvr>
                                        <p:cTn id="13" dur="500"/>
                                        <p:tgtEl>
                                          <p:spTgt spid="19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4"/>
                                        </p:tgtEl>
                                        <p:attrNameLst>
                                          <p:attrName>style.visibility</p:attrName>
                                        </p:attrNameLst>
                                      </p:cBhvr>
                                      <p:to>
                                        <p:strVal val="visible"/>
                                      </p:to>
                                    </p:set>
                                    <p:animEffect transition="in" filter="fade">
                                      <p:cBhvr>
                                        <p:cTn id="16" dur="500"/>
                                        <p:tgtEl>
                                          <p:spTgt spid="19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5"/>
                                        </p:tgtEl>
                                        <p:attrNameLst>
                                          <p:attrName>style.visibility</p:attrName>
                                        </p:attrNameLst>
                                      </p:cBhvr>
                                      <p:to>
                                        <p:strVal val="visible"/>
                                      </p:to>
                                    </p:set>
                                    <p:animEffect transition="in" filter="fade">
                                      <p:cBhvr>
                                        <p:cTn id="19" dur="500"/>
                                        <p:tgtEl>
                                          <p:spTgt spid="19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6"/>
                                        </p:tgtEl>
                                        <p:attrNameLst>
                                          <p:attrName>style.visibility</p:attrName>
                                        </p:attrNameLst>
                                      </p:cBhvr>
                                      <p:to>
                                        <p:strVal val="visible"/>
                                      </p:to>
                                    </p:set>
                                    <p:animEffect transition="in" filter="fade">
                                      <p:cBhvr>
                                        <p:cTn id="22" dur="500"/>
                                        <p:tgtEl>
                                          <p:spTgt spid="19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1"/>
                                        </p:tgtEl>
                                        <p:attrNameLst>
                                          <p:attrName>style.visibility</p:attrName>
                                        </p:attrNameLst>
                                      </p:cBhvr>
                                      <p:to>
                                        <p:strVal val="visible"/>
                                      </p:to>
                                    </p:set>
                                    <p:animEffect transition="in" filter="fade">
                                      <p:cBhvr>
                                        <p:cTn id="25" dur="500"/>
                                        <p:tgtEl>
                                          <p:spTgt spid="20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2"/>
                                        </p:tgtEl>
                                        <p:attrNameLst>
                                          <p:attrName>style.visibility</p:attrName>
                                        </p:attrNameLst>
                                      </p:cBhvr>
                                      <p:to>
                                        <p:strVal val="visible"/>
                                      </p:to>
                                    </p:set>
                                    <p:animEffect transition="in" filter="fade">
                                      <p:cBhvr>
                                        <p:cTn id="28" dur="500"/>
                                        <p:tgtEl>
                                          <p:spTgt spid="20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2"/>
                                        </p:tgtEl>
                                        <p:attrNameLst>
                                          <p:attrName>style.visibility</p:attrName>
                                        </p:attrNameLst>
                                      </p:cBhvr>
                                      <p:to>
                                        <p:strVal val="visible"/>
                                      </p:to>
                                    </p:set>
                                    <p:animEffect transition="in" filter="fade">
                                      <p:cBhvr>
                                        <p:cTn id="31" dur="500"/>
                                        <p:tgtEl>
                                          <p:spTgt spid="27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4"/>
                                        </p:tgtEl>
                                        <p:attrNameLst>
                                          <p:attrName>style.visibility</p:attrName>
                                        </p:attrNameLst>
                                      </p:cBhvr>
                                      <p:to>
                                        <p:strVal val="visible"/>
                                      </p:to>
                                    </p:set>
                                    <p:animEffect transition="in" filter="fade">
                                      <p:cBhvr>
                                        <p:cTn id="34" dur="500"/>
                                        <p:tgtEl>
                                          <p:spTgt spid="27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5"/>
                                        </p:tgtEl>
                                        <p:attrNameLst>
                                          <p:attrName>style.visibility</p:attrName>
                                        </p:attrNameLst>
                                      </p:cBhvr>
                                      <p:to>
                                        <p:strVal val="visible"/>
                                      </p:to>
                                    </p:set>
                                    <p:animEffect transition="in" filter="fade">
                                      <p:cBhvr>
                                        <p:cTn id="37" dur="500"/>
                                        <p:tgtEl>
                                          <p:spTgt spid="27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7"/>
                                        </p:tgtEl>
                                        <p:attrNameLst>
                                          <p:attrName>style.visibility</p:attrName>
                                        </p:attrNameLst>
                                      </p:cBhvr>
                                      <p:to>
                                        <p:strVal val="visible"/>
                                      </p:to>
                                    </p:set>
                                    <p:animEffect transition="in" filter="fade">
                                      <p:cBhvr>
                                        <p:cTn id="40" dur="500"/>
                                        <p:tgtEl>
                                          <p:spTgt spid="27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8"/>
                                        </p:tgtEl>
                                        <p:attrNameLst>
                                          <p:attrName>style.visibility</p:attrName>
                                        </p:attrNameLst>
                                      </p:cBhvr>
                                      <p:to>
                                        <p:strVal val="visible"/>
                                      </p:to>
                                    </p:set>
                                    <p:animEffect transition="in" filter="fade">
                                      <p:cBhvr>
                                        <p:cTn id="43" dur="500"/>
                                        <p:tgtEl>
                                          <p:spTgt spid="27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9"/>
                                        </p:tgtEl>
                                        <p:attrNameLst>
                                          <p:attrName>style.visibility</p:attrName>
                                        </p:attrNameLst>
                                      </p:cBhvr>
                                      <p:to>
                                        <p:strVal val="visible"/>
                                      </p:to>
                                    </p:set>
                                    <p:animEffect transition="in" filter="fade">
                                      <p:cBhvr>
                                        <p:cTn id="46" dur="500"/>
                                        <p:tgtEl>
                                          <p:spTgt spid="27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0"/>
                                        </p:tgtEl>
                                        <p:attrNameLst>
                                          <p:attrName>style.visibility</p:attrName>
                                        </p:attrNameLst>
                                      </p:cBhvr>
                                      <p:to>
                                        <p:strVal val="visible"/>
                                      </p:to>
                                    </p:set>
                                    <p:animEffect transition="in" filter="fade">
                                      <p:cBhvr>
                                        <p:cTn id="49" dur="500"/>
                                        <p:tgtEl>
                                          <p:spTgt spid="28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3"/>
                                        </p:tgtEl>
                                        <p:attrNameLst>
                                          <p:attrName>style.visibility</p:attrName>
                                        </p:attrNameLst>
                                      </p:cBhvr>
                                      <p:to>
                                        <p:strVal val="visible"/>
                                      </p:to>
                                    </p:set>
                                    <p:animEffect transition="in" filter="fade">
                                      <p:cBhvr>
                                        <p:cTn id="52" dur="500"/>
                                        <p:tgtEl>
                                          <p:spTgt spid="33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40"/>
                                        </p:tgtEl>
                                        <p:attrNameLst>
                                          <p:attrName>style.visibility</p:attrName>
                                        </p:attrNameLst>
                                      </p:cBhvr>
                                      <p:to>
                                        <p:strVal val="visible"/>
                                      </p:to>
                                    </p:set>
                                    <p:animEffect transition="in" filter="fade">
                                      <p:cBhvr>
                                        <p:cTn id="55" dur="500"/>
                                        <p:tgtEl>
                                          <p:spTgt spid="6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41"/>
                                        </p:tgtEl>
                                        <p:attrNameLst>
                                          <p:attrName>style.visibility</p:attrName>
                                        </p:attrNameLst>
                                      </p:cBhvr>
                                      <p:to>
                                        <p:strVal val="visible"/>
                                      </p:to>
                                    </p:set>
                                    <p:animEffect transition="in" filter="fade">
                                      <p:cBhvr>
                                        <p:cTn id="58" dur="500"/>
                                        <p:tgtEl>
                                          <p:spTgt spid="64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45"/>
                                        </p:tgtEl>
                                        <p:attrNameLst>
                                          <p:attrName>style.visibility</p:attrName>
                                        </p:attrNameLst>
                                      </p:cBhvr>
                                      <p:to>
                                        <p:strVal val="visible"/>
                                      </p:to>
                                    </p:set>
                                    <p:animEffect transition="in" filter="fade">
                                      <p:cBhvr>
                                        <p:cTn id="61" dur="500"/>
                                        <p:tgtEl>
                                          <p:spTgt spid="64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46"/>
                                        </p:tgtEl>
                                        <p:attrNameLst>
                                          <p:attrName>style.visibility</p:attrName>
                                        </p:attrNameLst>
                                      </p:cBhvr>
                                      <p:to>
                                        <p:strVal val="visible"/>
                                      </p:to>
                                    </p:set>
                                    <p:animEffect transition="in" filter="fade">
                                      <p:cBhvr>
                                        <p:cTn id="64" dur="500"/>
                                        <p:tgtEl>
                                          <p:spTgt spid="64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48"/>
                                        </p:tgtEl>
                                        <p:attrNameLst>
                                          <p:attrName>style.visibility</p:attrName>
                                        </p:attrNameLst>
                                      </p:cBhvr>
                                      <p:to>
                                        <p:strVal val="visible"/>
                                      </p:to>
                                    </p:set>
                                    <p:animEffect transition="in" filter="fade">
                                      <p:cBhvr>
                                        <p:cTn id="67" dur="500"/>
                                        <p:tgtEl>
                                          <p:spTgt spid="64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7"/>
                                        </p:tgtEl>
                                        <p:attrNameLst>
                                          <p:attrName>style.visibility</p:attrName>
                                        </p:attrNameLst>
                                      </p:cBhvr>
                                      <p:to>
                                        <p:strVal val="visible"/>
                                      </p:to>
                                    </p:set>
                                    <p:animEffect transition="in" filter="fade">
                                      <p:cBhvr>
                                        <p:cTn id="70" dur="500"/>
                                        <p:tgtEl>
                                          <p:spTgt spid="26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68"/>
                                        </p:tgtEl>
                                        <p:attrNameLst>
                                          <p:attrName>style.visibility</p:attrName>
                                        </p:attrNameLst>
                                      </p:cBhvr>
                                      <p:to>
                                        <p:strVal val="visible"/>
                                      </p:to>
                                    </p:set>
                                    <p:animEffect transition="in" filter="fade">
                                      <p:cBhvr>
                                        <p:cTn id="73"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1" grpId="0"/>
      <p:bldP spid="193" grpId="0"/>
      <p:bldP spid="194" grpId="0"/>
      <p:bldP spid="195" grpId="0"/>
      <p:bldP spid="196" grpId="0"/>
      <p:bldP spid="201" grpId="0"/>
      <p:bldP spid="202" grpId="0"/>
      <p:bldP spid="272" grpId="0"/>
      <p:bldP spid="274" grpId="0"/>
      <p:bldP spid="275" grpId="0"/>
      <p:bldP spid="277" grpId="0"/>
      <p:bldP spid="278" grpId="0"/>
      <p:bldP spid="279" grpId="0"/>
      <p:bldP spid="280" grpId="0"/>
      <p:bldP spid="333" grpId="0"/>
      <p:bldP spid="640" grpId="0"/>
      <p:bldP spid="641" grpId="0"/>
      <p:bldP spid="645" grpId="0"/>
      <p:bldP spid="646" grpId="0"/>
      <p:bldP spid="648" grpId="0"/>
      <p:bldP spid="267" grpId="0"/>
      <p:bldP spid="26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3.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r>
              <a:rPr lang="en-US" altLang="ko-KR"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Filter </a:t>
            </a:r>
            <a:r>
              <a:rPr lang="ko-KR" altLang="en-US"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설계</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37</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a:solidFill>
                  <a:srgbClr val="000000"/>
                </a:solidFill>
                <a:latin typeface="맑은 고딕" panose="020B0503020000020004" pitchFamily="50" charset="-127"/>
                <a:ea typeface="맑은 고딕" panose="020B0503020000020004" pitchFamily="50" charset="-127"/>
              </a:rPr>
              <a:t>Interleaved buck converter </a:t>
            </a:r>
            <a:r>
              <a:rPr lang="ko-KR" altLang="en-US" sz="2000" i="0" u="none">
                <a:solidFill>
                  <a:srgbClr val="000000"/>
                </a:solidFill>
                <a:latin typeface="맑은 고딕" panose="020B0503020000020004" pitchFamily="50" charset="-127"/>
                <a:ea typeface="맑은 고딕" panose="020B0503020000020004" pitchFamily="50" charset="-127"/>
              </a:rPr>
              <a:t>관련 </a:t>
            </a:r>
            <a:r>
              <a:rPr lang="ko-KR" altLang="en-US" sz="2000" i="0" u="none" smtClean="0">
                <a:solidFill>
                  <a:srgbClr val="000000"/>
                </a:solidFill>
                <a:latin typeface="맑은 고딕" panose="020B0503020000020004" pitchFamily="50" charset="-127"/>
                <a:ea typeface="맑은 고딕" panose="020B0503020000020004" pitchFamily="50" charset="-127"/>
              </a:rPr>
              <a:t>논문</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6389" name="Picture 5" descr="Normalized RMS input ripple current vs. duty cycl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5697" y="2216493"/>
            <a:ext cx="3674561" cy="268366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36576" y="4923566"/>
            <a:ext cx="4367883"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Intereaving </a:t>
            </a:r>
            <a:r>
              <a:rPr lang="ko-KR" altLang="en-US" sz="1400" b="1" smtClean="0">
                <a:solidFill>
                  <a:schemeClr val="bg2"/>
                </a:solidFill>
                <a:latin typeface="맑은 고딕" panose="020B0503020000020004" pitchFamily="50" charset="-127"/>
                <a:ea typeface="맑은 고딕" panose="020B0503020000020004" pitchFamily="50" charset="-127"/>
              </a:rPr>
              <a:t>회로 추가에 따른</a:t>
            </a:r>
            <a:r>
              <a:rPr lang="en-US" altLang="ko-KR" sz="1400" b="1" smtClean="0">
                <a:solidFill>
                  <a:schemeClr val="bg2"/>
                </a:solidFill>
                <a:latin typeface="맑은 고딕" panose="020B0503020000020004" pitchFamily="50" charset="-127"/>
                <a:ea typeface="맑은 고딕" panose="020B0503020000020004" pitchFamily="50" charset="-127"/>
              </a:rPr>
              <a:t> </a:t>
            </a:r>
            <a:r>
              <a:rPr lang="ko-KR" altLang="en-US" sz="1400" b="1" smtClean="0">
                <a:solidFill>
                  <a:schemeClr val="bg2"/>
                </a:solidFill>
                <a:latin typeface="맑은 고딕" panose="020B0503020000020004" pitchFamily="50" charset="-127"/>
                <a:ea typeface="맑은 고딕" panose="020B0503020000020004" pitchFamily="50" charset="-127"/>
              </a:rPr>
              <a:t>리플 감소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8" name="TextBox 37"/>
          <p:cNvSpPr txBox="1"/>
          <p:nvPr/>
        </p:nvSpPr>
        <p:spPr>
          <a:xfrm rot="16200000">
            <a:off x="72048" y="3108572"/>
            <a:ext cx="2673719" cy="261610"/>
          </a:xfrm>
          <a:prstGeom prst="rect">
            <a:avLst/>
          </a:prstGeom>
          <a:noFill/>
        </p:spPr>
        <p:txBody>
          <a:bodyPr wrap="square" rtlCol="0">
            <a:spAutoFit/>
          </a:bodyPr>
          <a:lstStyle/>
          <a:p>
            <a:pPr algn="just"/>
            <a:r>
              <a:rPr lang="en-US" altLang="ko-KR" sz="1100" smtClean="0">
                <a:solidFill>
                  <a:schemeClr val="bg2"/>
                </a:solidFill>
                <a:latin typeface="Arial Unicode MS" panose="020B0604020202020204" pitchFamily="50" charset="-127"/>
                <a:ea typeface="Arial Unicode MS" panose="020B0604020202020204" pitchFamily="50" charset="-127"/>
                <a:cs typeface="Arial Unicode MS" panose="020B0604020202020204" pitchFamily="50" charset="-127"/>
              </a:rPr>
              <a:t>Normalized RMS input ripple current</a:t>
            </a:r>
          </a:p>
        </p:txBody>
      </p:sp>
      <p:sp>
        <p:nvSpPr>
          <p:cNvPr id="39" name="TextBox 38"/>
          <p:cNvSpPr txBox="1"/>
          <p:nvPr/>
        </p:nvSpPr>
        <p:spPr>
          <a:xfrm>
            <a:off x="2009292" y="2038570"/>
            <a:ext cx="2673719" cy="261610"/>
          </a:xfrm>
          <a:prstGeom prst="rect">
            <a:avLst/>
          </a:prstGeom>
          <a:noFill/>
        </p:spPr>
        <p:txBody>
          <a:bodyPr wrap="square" rtlCol="0">
            <a:spAutoFit/>
          </a:bodyPr>
          <a:lstStyle/>
          <a:p>
            <a:pPr algn="ctr"/>
            <a:r>
              <a:rPr lang="en-US" altLang="ko-KR" sz="1100" smtClean="0">
                <a:solidFill>
                  <a:schemeClr val="bg2"/>
                </a:solidFill>
                <a:latin typeface="Arial Unicode MS" panose="020B0604020202020204" pitchFamily="50" charset="-127"/>
                <a:ea typeface="Arial Unicode MS" panose="020B0604020202020204" pitchFamily="50" charset="-127"/>
                <a:cs typeface="Arial Unicode MS" panose="020B0604020202020204" pitchFamily="50" charset="-127"/>
              </a:rPr>
              <a:t>Input Currnet ripple Reduction</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9584" y="2300180"/>
            <a:ext cx="3078454" cy="2418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TextBox 26"/>
          <p:cNvSpPr txBox="1"/>
          <p:nvPr/>
        </p:nvSpPr>
        <p:spPr>
          <a:xfrm>
            <a:off x="6393160" y="4923061"/>
            <a:ext cx="2712112"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a:t>
            </a:r>
            <a:r>
              <a:rPr lang="en-US" altLang="ko-KR" sz="1400" b="1" smtClean="0">
                <a:solidFill>
                  <a:schemeClr val="bg2"/>
                </a:solidFill>
                <a:latin typeface="맑은 고딕" panose="020B0503020000020004" pitchFamily="50" charset="-127"/>
                <a:ea typeface="맑은 고딕" panose="020B0503020000020004" pitchFamily="50" charset="-127"/>
              </a:rPr>
              <a:t>Duty</a:t>
            </a:r>
            <a:r>
              <a:rPr lang="ko-KR" altLang="en-US" sz="1400" b="1" smtClean="0">
                <a:solidFill>
                  <a:schemeClr val="bg2"/>
                </a:solidFill>
                <a:latin typeface="맑은 고딕" panose="020B0503020000020004" pitchFamily="50" charset="-127"/>
                <a:ea typeface="맑은 고딕" panose="020B0503020000020004" pitchFamily="50" charset="-127"/>
              </a:rPr>
              <a:t>에 따른</a:t>
            </a:r>
            <a:r>
              <a:rPr lang="en-US" altLang="ko-KR" sz="1400" b="1" smtClean="0">
                <a:solidFill>
                  <a:schemeClr val="bg2"/>
                </a:solidFill>
                <a:latin typeface="맑은 고딕" panose="020B0503020000020004" pitchFamily="50" charset="-127"/>
                <a:ea typeface="맑은 고딕" panose="020B0503020000020004" pitchFamily="50" charset="-127"/>
              </a:rPr>
              <a:t> </a:t>
            </a:r>
            <a:r>
              <a:rPr lang="ko-KR" altLang="en-US" sz="1400" b="1" smtClean="0">
                <a:solidFill>
                  <a:schemeClr val="bg2"/>
                </a:solidFill>
                <a:latin typeface="맑은 고딕" panose="020B0503020000020004" pitchFamily="50" charset="-127"/>
                <a:ea typeface="맑은 고딕" panose="020B0503020000020004" pitchFamily="50" charset="-127"/>
              </a:rPr>
              <a:t>전류리플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pic>
        <p:nvPicPr>
          <p:cNvPr id="10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4499" y="2216493"/>
            <a:ext cx="3336973" cy="2501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149432"/>
      </p:ext>
    </p:extLst>
  </p:cSld>
  <p:clrMapOvr>
    <a:masterClrMapping/>
  </p:clrMapOvr>
  <p:transition>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895" y="1841102"/>
            <a:ext cx="4187190" cy="2750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520" y="1828958"/>
            <a:ext cx="4190524" cy="2753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3.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r>
              <a:rPr lang="en-US" altLang="ko-KR"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Filter </a:t>
            </a:r>
            <a:r>
              <a:rPr lang="ko-KR" altLang="en-US"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설계</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38</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Duty </a:t>
            </a:r>
            <a:r>
              <a:rPr lang="ko-KR" altLang="en-US" sz="2000" i="0" u="none" smtClean="0">
                <a:solidFill>
                  <a:srgbClr val="000000"/>
                </a:solidFill>
                <a:latin typeface="맑은 고딕" panose="020B0503020000020004" pitchFamily="50" charset="-127"/>
                <a:ea typeface="맑은 고딕" panose="020B0503020000020004" pitchFamily="50" charset="-127"/>
              </a:rPr>
              <a:t>크기에 따른 인덕터 전류의 리플비교</a:t>
            </a:r>
            <a:r>
              <a:rPr lang="en-US" altLang="ko-KR" sz="2000" i="0" u="none" smtClean="0">
                <a:solidFill>
                  <a:srgbClr val="000000"/>
                </a:solidFill>
                <a:latin typeface="맑은 고딕" panose="020B0503020000020004" pitchFamily="50" charset="-127"/>
                <a:ea typeface="맑은 고딕" panose="020B0503020000020004" pitchFamily="50" charset="-127"/>
              </a:rPr>
              <a:t>1(</a:t>
            </a:r>
            <a:r>
              <a:rPr lang="ko-KR" altLang="en-US" sz="2000" i="0" u="none" smtClean="0">
                <a:solidFill>
                  <a:srgbClr val="000000"/>
                </a:solidFill>
                <a:latin typeface="맑은 고딕" panose="020B0503020000020004" pitchFamily="50" charset="-127"/>
                <a:ea typeface="맑은 고딕" panose="020B0503020000020004" pitchFamily="50" charset="-127"/>
              </a:rPr>
              <a:t>엑셀</a:t>
            </a:r>
            <a:r>
              <a:rPr lang="en-US" altLang="ko-KR" sz="2000" i="0" u="none" smtClean="0">
                <a:solidFill>
                  <a:srgbClr val="000000"/>
                </a:solidFill>
                <a:latin typeface="맑은 고딕" panose="020B0503020000020004" pitchFamily="50" charset="-127"/>
                <a:ea typeface="맑은 고딕" panose="020B0503020000020004" pitchFamily="50" charset="-127"/>
              </a:rPr>
              <a:t>)</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8" name="TextBox 27"/>
          <p:cNvSpPr txBox="1"/>
          <p:nvPr/>
        </p:nvSpPr>
        <p:spPr>
          <a:xfrm>
            <a:off x="6946855" y="4582636"/>
            <a:ext cx="621715"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D</a:t>
            </a:r>
            <a:endParaRPr lang="en-US" altLang="ko-KR" sz="1200" b="1">
              <a:solidFill>
                <a:schemeClr val="bg2"/>
              </a:solidFill>
              <a:latin typeface="맑은 고딕" panose="020B0503020000020004" pitchFamily="50" charset="-127"/>
              <a:ea typeface="맑은 고딕" panose="020B0503020000020004" pitchFamily="50" charset="-127"/>
            </a:endParaRPr>
          </a:p>
        </p:txBody>
      </p:sp>
      <p:sp>
        <p:nvSpPr>
          <p:cNvPr id="30" name="TextBox 29"/>
          <p:cNvSpPr txBox="1"/>
          <p:nvPr/>
        </p:nvSpPr>
        <p:spPr>
          <a:xfrm>
            <a:off x="5315482" y="4839890"/>
            <a:ext cx="3657604" cy="307778"/>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Duty </a:t>
            </a:r>
            <a:r>
              <a:rPr lang="ko-KR" altLang="en-US" sz="1400" b="1" smtClean="0">
                <a:solidFill>
                  <a:schemeClr val="bg2"/>
                </a:solidFill>
                <a:latin typeface="맑은 고딕" panose="020B0503020000020004" pitchFamily="50" charset="-127"/>
                <a:ea typeface="맑은 고딕" panose="020B0503020000020004" pitchFamily="50" charset="-127"/>
              </a:rPr>
              <a:t>크</a:t>
            </a:r>
            <a:r>
              <a:rPr lang="ko-KR" altLang="en-US" sz="1400" b="1">
                <a:solidFill>
                  <a:schemeClr val="bg2"/>
                </a:solidFill>
                <a:latin typeface="맑은 고딕" panose="020B0503020000020004" pitchFamily="50" charset="-127"/>
                <a:ea typeface="맑은 고딕" panose="020B0503020000020004" pitchFamily="50" charset="-127"/>
              </a:rPr>
              <a:t>기</a:t>
            </a:r>
            <a:r>
              <a:rPr lang="ko-KR" altLang="en-US" sz="1400" b="1" smtClean="0">
                <a:solidFill>
                  <a:schemeClr val="bg2"/>
                </a:solidFill>
                <a:latin typeface="맑은 고딕" panose="020B0503020000020004" pitchFamily="50" charset="-127"/>
                <a:ea typeface="맑은 고딕" panose="020B0503020000020004" pitchFamily="50" charset="-127"/>
              </a:rPr>
              <a:t>에 </a:t>
            </a:r>
            <a:r>
              <a:rPr lang="ko-KR" altLang="en-US" sz="1400" b="1">
                <a:solidFill>
                  <a:schemeClr val="bg2"/>
                </a:solidFill>
                <a:latin typeface="맑은 고딕" panose="020B0503020000020004" pitchFamily="50" charset="-127"/>
                <a:ea typeface="맑은 고딕" panose="020B0503020000020004" pitchFamily="50" charset="-127"/>
              </a:rPr>
              <a:t>따른 </a:t>
            </a:r>
            <a:r>
              <a:rPr lang="en-US" altLang="ko-KR" sz="1400" b="1" smtClean="0">
                <a:solidFill>
                  <a:schemeClr val="bg2"/>
                </a:solidFill>
                <a:latin typeface="맑은 고딕" panose="020B0503020000020004" pitchFamily="50" charset="-127"/>
                <a:ea typeface="맑은 고딕" panose="020B0503020000020004" pitchFamily="50" charset="-127"/>
              </a:rPr>
              <a:t>IL</a:t>
            </a:r>
            <a:r>
              <a:rPr lang="ko-KR" altLang="en-US" sz="1400" b="1" smtClean="0">
                <a:solidFill>
                  <a:schemeClr val="bg2"/>
                </a:solidFill>
                <a:latin typeface="맑은 고딕" panose="020B0503020000020004" pitchFamily="50" charset="-127"/>
                <a:ea typeface="맑은 고딕" panose="020B0503020000020004" pitchFamily="50" charset="-127"/>
              </a:rPr>
              <a:t>의</a:t>
            </a:r>
            <a:r>
              <a:rPr lang="en-US" altLang="ko-KR" sz="1400" b="1" smtClean="0">
                <a:solidFill>
                  <a:schemeClr val="bg2"/>
                </a:solidFill>
                <a:latin typeface="맑은 고딕" panose="020B0503020000020004" pitchFamily="50" charset="-127"/>
                <a:ea typeface="맑은 고딕" panose="020B0503020000020004" pitchFamily="50" charset="-127"/>
              </a:rPr>
              <a:t> </a:t>
            </a:r>
            <a:r>
              <a:rPr lang="ko-KR" altLang="en-US" sz="1400" b="1" smtClean="0">
                <a:solidFill>
                  <a:schemeClr val="bg2"/>
                </a:solidFill>
                <a:latin typeface="맑은 고딕" panose="020B0503020000020004" pitchFamily="50" charset="-127"/>
                <a:ea typeface="맑은 고딕" panose="020B0503020000020004" pitchFamily="50" charset="-127"/>
              </a:rPr>
              <a:t>리플율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8" name="TextBox 37"/>
          <p:cNvSpPr txBox="1"/>
          <p:nvPr/>
        </p:nvSpPr>
        <p:spPr>
          <a:xfrm>
            <a:off x="1319029" y="4839890"/>
            <a:ext cx="3136669"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Duty </a:t>
            </a:r>
            <a:r>
              <a:rPr lang="ko-KR" altLang="en-US" sz="1400" b="1" smtClean="0">
                <a:solidFill>
                  <a:schemeClr val="bg2"/>
                </a:solidFill>
                <a:latin typeface="맑은 고딕" panose="020B0503020000020004" pitchFamily="50" charset="-127"/>
                <a:ea typeface="맑은 고딕" panose="020B0503020000020004" pitchFamily="50" charset="-127"/>
              </a:rPr>
              <a:t>크기에 </a:t>
            </a:r>
            <a:r>
              <a:rPr lang="ko-KR" altLang="en-US" sz="1400" b="1">
                <a:solidFill>
                  <a:schemeClr val="bg2"/>
                </a:solidFill>
                <a:latin typeface="맑은 고딕" panose="020B0503020000020004" pitchFamily="50" charset="-127"/>
                <a:ea typeface="맑은 고딕" panose="020B0503020000020004" pitchFamily="50" charset="-127"/>
              </a:rPr>
              <a:t>따른 </a:t>
            </a:r>
            <a:r>
              <a:rPr lang="en-US" altLang="ko-KR" sz="1400" b="1" smtClean="0">
                <a:solidFill>
                  <a:schemeClr val="bg2"/>
                </a:solidFill>
                <a:latin typeface="맑은 고딕" panose="020B0503020000020004" pitchFamily="50" charset="-127"/>
                <a:ea typeface="맑은 고딕" panose="020B0503020000020004" pitchFamily="50" charset="-127"/>
              </a:rPr>
              <a:t>ΔI </a:t>
            </a:r>
            <a:r>
              <a:rPr lang="ko-KR" altLang="en-US" sz="1400" b="1" smtClean="0">
                <a:solidFill>
                  <a:schemeClr val="bg2"/>
                </a:solidFill>
                <a:latin typeface="맑은 고딕" panose="020B0503020000020004" pitchFamily="50" charset="-127"/>
                <a:ea typeface="맑은 고딕" panose="020B0503020000020004" pitchFamily="50" charset="-127"/>
              </a:rPr>
              <a:t>값의 크</a:t>
            </a:r>
            <a:r>
              <a:rPr lang="ko-KR" altLang="en-US" sz="1400" b="1">
                <a:solidFill>
                  <a:schemeClr val="bg2"/>
                </a:solidFill>
                <a:latin typeface="맑은 고딕" panose="020B0503020000020004" pitchFamily="50" charset="-127"/>
                <a:ea typeface="맑은 고딕" panose="020B0503020000020004" pitchFamily="50" charset="-127"/>
              </a:rPr>
              <a:t>기</a:t>
            </a:r>
            <a:r>
              <a:rPr lang="ko-KR" altLang="en-US" sz="1400" b="1" smtClean="0">
                <a:solidFill>
                  <a:schemeClr val="bg2"/>
                </a:solidFill>
                <a:latin typeface="맑은 고딕" panose="020B0503020000020004" pitchFamily="50" charset="-127"/>
                <a:ea typeface="맑은 고딕" panose="020B0503020000020004" pitchFamily="50" charset="-127"/>
              </a:rPr>
              <a:t>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9" name="TextBox 48"/>
          <p:cNvSpPr txBox="1"/>
          <p:nvPr/>
        </p:nvSpPr>
        <p:spPr>
          <a:xfrm>
            <a:off x="2542392" y="4552553"/>
            <a:ext cx="621715"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D</a:t>
            </a:r>
            <a:endParaRPr lang="en-US" altLang="ko-KR" sz="1200" b="1">
              <a:solidFill>
                <a:schemeClr val="bg2"/>
              </a:solidFill>
              <a:latin typeface="맑은 고딕" panose="020B0503020000020004" pitchFamily="50" charset="-127"/>
              <a:ea typeface="맑은 고딕" panose="020B0503020000020004" pitchFamily="50" charset="-127"/>
            </a:endParaRPr>
          </a:p>
        </p:txBody>
      </p:sp>
      <p:graphicFrame>
        <p:nvGraphicFramePr>
          <p:cNvPr id="32" name="표 31"/>
          <p:cNvGraphicFramePr>
            <a:graphicFrameLocks noGrp="1"/>
          </p:cNvGraphicFramePr>
          <p:nvPr>
            <p:extLst>
              <p:ext uri="{D42A27DB-BD31-4B8C-83A1-F6EECF244321}">
                <p14:modId xmlns:p14="http://schemas.microsoft.com/office/powerpoint/2010/main" val="3866599976"/>
              </p:ext>
            </p:extLst>
          </p:nvPr>
        </p:nvGraphicFramePr>
        <p:xfrm>
          <a:off x="6726575" y="5229200"/>
          <a:ext cx="2546905" cy="1080120"/>
        </p:xfrm>
        <a:graphic>
          <a:graphicData uri="http://schemas.openxmlformats.org/drawingml/2006/table">
            <a:tbl>
              <a:tblPr firstRow="1" bandRow="1">
                <a:tableStyleId>{5C22544A-7EE6-4342-B048-85BDC9FD1C3A}</a:tableStyleId>
              </a:tblPr>
              <a:tblGrid>
                <a:gridCol w="1325672"/>
                <a:gridCol w="1221233"/>
              </a:tblGrid>
              <a:tr h="360040">
                <a:tc gridSpan="2">
                  <a:txBody>
                    <a:bodyPr/>
                    <a:lstStyle/>
                    <a:p>
                      <a:pPr latinLnBrk="1"/>
                      <a:r>
                        <a:rPr lang="en-US" altLang="ko-KR" sz="1600" b="1" smtClean="0">
                          <a:solidFill>
                            <a:schemeClr val="bg2"/>
                          </a:solidFill>
                          <a:latin typeface="맑은 고딕" panose="020B0503020000020004" pitchFamily="50" charset="-127"/>
                          <a:ea typeface="맑은 고딕" panose="020B0503020000020004" pitchFamily="50" charset="-127"/>
                        </a:rPr>
                        <a:t>Parameter</a:t>
                      </a:r>
                      <a:endParaRPr lang="en-US" altLang="ko-KR" sz="1600" b="1" baseline="-25000" dirty="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sz="1600" b="0">
                        <a:solidFill>
                          <a:schemeClr val="bg2"/>
                        </a:solidFill>
                        <a:latin typeface="HY견고딕" panose="02030600000101010101" pitchFamily="18" charset="-127"/>
                        <a:ea typeface="HY견고딕" panose="02030600000101010101" pitchFamily="18" charset="-12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60040">
                <a:tc>
                  <a:txBody>
                    <a:bodyPr/>
                    <a:lstStyle/>
                    <a:p>
                      <a:pPr algn="l" latinLnBrk="1"/>
                      <a:r>
                        <a:rPr lang="en-US" altLang="ko-KR" sz="1600" b="1" smtClean="0">
                          <a:solidFill>
                            <a:schemeClr val="bg2"/>
                          </a:solidFill>
                          <a:latin typeface="맑은 고딕" panose="020B0503020000020004" pitchFamily="50" charset="-127"/>
                          <a:ea typeface="맑은 고딕" panose="020B0503020000020004" pitchFamily="50" charset="-127"/>
                        </a:rPr>
                        <a:t>L_</a:t>
                      </a:r>
                      <a:r>
                        <a:rPr lang="en-US" altLang="ko-KR" sz="1600" b="1" baseline="-25000" smtClean="0">
                          <a:solidFill>
                            <a:schemeClr val="bg2"/>
                          </a:solidFill>
                          <a:latin typeface="맑은 고딕" panose="020B0503020000020004" pitchFamily="50" charset="-127"/>
                          <a:ea typeface="맑은 고딕" panose="020B0503020000020004" pitchFamily="50" charset="-127"/>
                        </a:rPr>
                        <a:t>Single</a:t>
                      </a:r>
                      <a:endParaRPr lang="ko-KR" altLang="en-US" sz="16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1" smtClean="0">
                          <a:solidFill>
                            <a:schemeClr val="bg2"/>
                          </a:solidFill>
                          <a:latin typeface="맑은 고딕" panose="020B0503020000020004" pitchFamily="50" charset="-127"/>
                          <a:ea typeface="맑은 고딕" panose="020B0503020000020004" pitchFamily="50" charset="-127"/>
                        </a:rPr>
                        <a:t>980[uH]</a:t>
                      </a:r>
                      <a:endParaRPr lang="ko-KR" altLang="en-US" sz="16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360040">
                <a:tc>
                  <a:txBody>
                    <a:bodyPr/>
                    <a:lstStyle/>
                    <a:p>
                      <a:pPr algn="l" latinLnBrk="1"/>
                      <a:r>
                        <a:rPr lang="en-US" altLang="ko-KR" sz="1600" b="1" smtClean="0">
                          <a:solidFill>
                            <a:schemeClr val="bg2"/>
                          </a:solidFill>
                          <a:latin typeface="맑은 고딕" panose="020B0503020000020004" pitchFamily="50" charset="-127"/>
                          <a:ea typeface="맑은 고딕" panose="020B0503020000020004" pitchFamily="50" charset="-127"/>
                        </a:rPr>
                        <a:t>L_</a:t>
                      </a:r>
                      <a:r>
                        <a:rPr lang="en-US" altLang="ko-KR" sz="1600" b="1" baseline="-25000" smtClean="0">
                          <a:solidFill>
                            <a:schemeClr val="bg2"/>
                          </a:solidFill>
                          <a:latin typeface="맑은 고딕" panose="020B0503020000020004" pitchFamily="50" charset="-127"/>
                          <a:ea typeface="맑은 고딕" panose="020B0503020000020004" pitchFamily="50" charset="-127"/>
                        </a:rPr>
                        <a:t>Interleave</a:t>
                      </a:r>
                      <a:endParaRPr lang="ko-KR" altLang="en-US" sz="1600" b="1" baseline="-250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1" smtClean="0">
                          <a:solidFill>
                            <a:schemeClr val="bg2"/>
                          </a:solidFill>
                          <a:latin typeface="맑은 고딕" panose="020B0503020000020004" pitchFamily="50" charset="-127"/>
                          <a:ea typeface="맑은 고딕" panose="020B0503020000020004" pitchFamily="50" charset="-127"/>
                        </a:rPr>
                        <a:t>980[uH]</a:t>
                      </a:r>
                      <a:endParaRPr lang="ko-KR" altLang="en-US" sz="1600" b="1">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41"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8824"/>
          <a:stretch/>
        </p:blipFill>
        <p:spPr bwMode="auto">
          <a:xfrm>
            <a:off x="3597404" y="5229200"/>
            <a:ext cx="1715636" cy="1085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8"/>
          <p:cNvPicPr>
            <a:picLocks noChangeAspect="1" noChangeArrowheads="1"/>
          </p:cNvPicPr>
          <p:nvPr/>
        </p:nvPicPr>
        <p:blipFill rotWithShape="1">
          <a:blip r:embed="rId6">
            <a:extLst>
              <a:ext uri="{28A0092B-C50C-407E-A947-70E740481C1C}">
                <a14:useLocalDpi xmlns:a14="http://schemas.microsoft.com/office/drawing/2010/main" val="0"/>
              </a:ext>
            </a:extLst>
          </a:blip>
          <a:srcRect l="9066"/>
          <a:stretch/>
        </p:blipFill>
        <p:spPr bwMode="auto">
          <a:xfrm>
            <a:off x="1371863" y="5229200"/>
            <a:ext cx="1708930" cy="1087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TextBox 43"/>
          <p:cNvSpPr txBox="1"/>
          <p:nvPr/>
        </p:nvSpPr>
        <p:spPr>
          <a:xfrm>
            <a:off x="272480" y="1569382"/>
            <a:ext cx="1099383"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ΔI</a:t>
            </a:r>
            <a:r>
              <a:rPr lang="en-US" altLang="ko-KR" sz="1200" b="1" baseline="-25000" smtClean="0">
                <a:solidFill>
                  <a:schemeClr val="bg2"/>
                </a:solidFill>
                <a:latin typeface="맑은 고딕" panose="020B0503020000020004" pitchFamily="50" charset="-127"/>
                <a:ea typeface="맑은 고딕" panose="020B0503020000020004" pitchFamily="50" charset="-127"/>
              </a:rPr>
              <a:t>L</a:t>
            </a:r>
            <a:r>
              <a:rPr lang="en-US" altLang="ko-KR" sz="1200" b="1" smtClean="0">
                <a:solidFill>
                  <a:schemeClr val="bg2"/>
                </a:solidFill>
                <a:latin typeface="맑은 고딕" panose="020B0503020000020004" pitchFamily="50" charset="-127"/>
                <a:ea typeface="맑은 고딕" panose="020B0503020000020004" pitchFamily="50" charset="-127"/>
              </a:rPr>
              <a:t> [A]</a:t>
            </a:r>
            <a:endParaRPr lang="en-US" altLang="ko-KR" sz="1200" b="1">
              <a:solidFill>
                <a:schemeClr val="bg2"/>
              </a:solidFill>
              <a:latin typeface="맑은 고딕" panose="020B0503020000020004" pitchFamily="50" charset="-127"/>
              <a:ea typeface="맑은 고딕" panose="020B0503020000020004" pitchFamily="50" charset="-127"/>
            </a:endParaRPr>
          </a:p>
        </p:txBody>
      </p:sp>
      <p:sp>
        <p:nvSpPr>
          <p:cNvPr id="45" name="TextBox 44"/>
          <p:cNvSpPr txBox="1"/>
          <p:nvPr/>
        </p:nvSpPr>
        <p:spPr>
          <a:xfrm>
            <a:off x="4592960" y="1556792"/>
            <a:ext cx="2088232"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ΔI</a:t>
            </a:r>
            <a:r>
              <a:rPr lang="en-US" altLang="ko-KR" sz="1200" b="1" baseline="-25000" smtClean="0">
                <a:solidFill>
                  <a:schemeClr val="bg2"/>
                </a:solidFill>
                <a:latin typeface="맑은 고딕" panose="020B0503020000020004" pitchFamily="50" charset="-127"/>
                <a:ea typeface="맑은 고딕" panose="020B0503020000020004" pitchFamily="50" charset="-127"/>
              </a:rPr>
              <a:t>L</a:t>
            </a:r>
            <a:r>
              <a:rPr lang="en-US" altLang="ko-KR" sz="1200" b="1" smtClean="0">
                <a:solidFill>
                  <a:schemeClr val="bg2"/>
                </a:solidFill>
                <a:latin typeface="맑은 고딕" panose="020B0503020000020004" pitchFamily="50" charset="-127"/>
                <a:ea typeface="맑은 고딕" panose="020B0503020000020004" pitchFamily="50" charset="-127"/>
              </a:rPr>
              <a:t>*100/ I</a:t>
            </a:r>
            <a:r>
              <a:rPr lang="en-US" altLang="ko-KR" sz="1200" b="1" baseline="-25000" smtClean="0">
                <a:solidFill>
                  <a:schemeClr val="bg2"/>
                </a:solidFill>
                <a:latin typeface="맑은 고딕" panose="020B0503020000020004" pitchFamily="50" charset="-127"/>
                <a:ea typeface="맑은 고딕" panose="020B0503020000020004" pitchFamily="50" charset="-127"/>
              </a:rPr>
              <a:t>L_AVG</a:t>
            </a:r>
            <a:r>
              <a:rPr lang="en-US" altLang="ko-KR" sz="1200" b="1" smtClean="0">
                <a:solidFill>
                  <a:schemeClr val="bg2"/>
                </a:solidFill>
                <a:latin typeface="맑은 고딕" panose="020B0503020000020004" pitchFamily="50" charset="-127"/>
                <a:ea typeface="맑은 고딕" panose="020B0503020000020004" pitchFamily="50" charset="-127"/>
              </a:rPr>
              <a:t> [%]</a:t>
            </a:r>
            <a:endParaRPr lang="en-US" altLang="ko-KR" sz="1200" b="1">
              <a:solidFill>
                <a:schemeClr val="bg2"/>
              </a:solidFill>
              <a:latin typeface="맑은 고딕" panose="020B0503020000020004" pitchFamily="50" charset="-127"/>
              <a:ea typeface="맑은 고딕" panose="020B0503020000020004" pitchFamily="50" charset="-127"/>
            </a:endParaRPr>
          </a:p>
        </p:txBody>
      </p:sp>
      <p:cxnSp>
        <p:nvCxnSpPr>
          <p:cNvPr id="31" name="직선 연결선 30"/>
          <p:cNvCxnSpPr/>
          <p:nvPr/>
        </p:nvCxnSpPr>
        <p:spPr bwMode="auto">
          <a:xfrm>
            <a:off x="2828290" y="2147664"/>
            <a:ext cx="0" cy="2179340"/>
          </a:xfrm>
          <a:prstGeom prst="line">
            <a:avLst/>
          </a:prstGeom>
          <a:solidFill>
            <a:srgbClr val="C0C0C0"/>
          </a:solidFill>
          <a:ln w="19050" cap="flat" cmpd="sng" algn="ctr">
            <a:solidFill>
              <a:schemeClr val="bg2"/>
            </a:solidFill>
            <a:prstDash val="lgDash"/>
            <a:round/>
            <a:headEnd type="none" w="sm" len="sm"/>
            <a:tailEnd type="none" w="sm" len="sm"/>
          </a:ln>
          <a:effectLst/>
        </p:spPr>
      </p:cxnSp>
      <p:cxnSp>
        <p:nvCxnSpPr>
          <p:cNvPr id="33" name="직선 연결선 32"/>
          <p:cNvCxnSpPr/>
          <p:nvPr/>
        </p:nvCxnSpPr>
        <p:spPr bwMode="auto">
          <a:xfrm>
            <a:off x="2250604" y="2147664"/>
            <a:ext cx="0" cy="2173824"/>
          </a:xfrm>
          <a:prstGeom prst="line">
            <a:avLst/>
          </a:prstGeom>
          <a:solidFill>
            <a:srgbClr val="C0C0C0"/>
          </a:solidFill>
          <a:ln w="19050" cap="flat" cmpd="sng" algn="ctr">
            <a:solidFill>
              <a:schemeClr val="bg2"/>
            </a:solidFill>
            <a:prstDash val="lgDash"/>
            <a:round/>
            <a:headEnd type="none" w="sm" len="sm"/>
            <a:tailEnd type="none" w="sm" len="sm"/>
          </a:ln>
          <a:effectLst/>
        </p:spPr>
      </p:cxnSp>
      <p:sp>
        <p:nvSpPr>
          <p:cNvPr id="34" name="TextBox 33"/>
          <p:cNvSpPr txBox="1"/>
          <p:nvPr/>
        </p:nvSpPr>
        <p:spPr>
          <a:xfrm>
            <a:off x="2881165" y="4028210"/>
            <a:ext cx="1332703"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V</a:t>
            </a:r>
            <a:r>
              <a:rPr lang="en-US" altLang="ko-KR" sz="1200" b="1" baseline="-25000" smtClean="0">
                <a:solidFill>
                  <a:schemeClr val="bg2"/>
                </a:solidFill>
                <a:latin typeface="맑은 고딕" panose="020B0503020000020004" pitchFamily="50" charset="-127"/>
                <a:ea typeface="맑은 고딕" panose="020B0503020000020004" pitchFamily="50" charset="-127"/>
              </a:rPr>
              <a:t>OUT</a:t>
            </a:r>
            <a:r>
              <a:rPr lang="en-US" altLang="ko-KR" sz="1200" b="1" smtClean="0">
                <a:solidFill>
                  <a:schemeClr val="bg2"/>
                </a:solidFill>
                <a:latin typeface="맑은 고딕" panose="020B0503020000020004" pitchFamily="50" charset="-127"/>
                <a:ea typeface="맑은 고딕" panose="020B0503020000020004" pitchFamily="50" charset="-127"/>
              </a:rPr>
              <a:t>=200[V]</a:t>
            </a:r>
            <a:endParaRPr lang="en-US" altLang="ko-KR" sz="1200" b="1">
              <a:solidFill>
                <a:schemeClr val="bg2"/>
              </a:solidFill>
              <a:latin typeface="맑은 고딕" panose="020B0503020000020004" pitchFamily="50" charset="-127"/>
              <a:ea typeface="맑은 고딕" panose="020B0503020000020004" pitchFamily="50" charset="-127"/>
            </a:endParaRPr>
          </a:p>
        </p:txBody>
      </p:sp>
      <p:sp>
        <p:nvSpPr>
          <p:cNvPr id="35" name="TextBox 34"/>
          <p:cNvSpPr txBox="1"/>
          <p:nvPr/>
        </p:nvSpPr>
        <p:spPr>
          <a:xfrm>
            <a:off x="883993" y="4028210"/>
            <a:ext cx="1332703"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V</a:t>
            </a:r>
            <a:r>
              <a:rPr lang="en-US" altLang="ko-KR" sz="1200" b="1" baseline="-25000" smtClean="0">
                <a:solidFill>
                  <a:schemeClr val="bg2"/>
                </a:solidFill>
                <a:latin typeface="맑은 고딕" panose="020B0503020000020004" pitchFamily="50" charset="-127"/>
                <a:ea typeface="맑은 고딕" panose="020B0503020000020004" pitchFamily="50" charset="-127"/>
              </a:rPr>
              <a:t>OUT</a:t>
            </a:r>
            <a:r>
              <a:rPr lang="en-US" altLang="ko-KR" sz="1200" b="1" smtClean="0">
                <a:solidFill>
                  <a:schemeClr val="bg2"/>
                </a:solidFill>
                <a:latin typeface="맑은 고딕" panose="020B0503020000020004" pitchFamily="50" charset="-127"/>
                <a:ea typeface="맑은 고딕" panose="020B0503020000020004" pitchFamily="50" charset="-127"/>
              </a:rPr>
              <a:t>=140[V]</a:t>
            </a:r>
            <a:endParaRPr lang="en-US" altLang="ko-KR" sz="1200" b="1">
              <a:solidFill>
                <a:schemeClr val="bg2"/>
              </a:solidFill>
              <a:latin typeface="맑은 고딕" panose="020B0503020000020004" pitchFamily="50" charset="-127"/>
              <a:ea typeface="맑은 고딕" panose="020B0503020000020004" pitchFamily="50" charset="-127"/>
            </a:endParaRPr>
          </a:p>
        </p:txBody>
      </p:sp>
      <p:cxnSp>
        <p:nvCxnSpPr>
          <p:cNvPr id="36" name="직선 화살표 연결선 35"/>
          <p:cNvCxnSpPr/>
          <p:nvPr/>
        </p:nvCxnSpPr>
        <p:spPr bwMode="auto">
          <a:xfrm flipH="1">
            <a:off x="2889999" y="4166710"/>
            <a:ext cx="205082" cy="0"/>
          </a:xfrm>
          <a:prstGeom prst="straightConnector1">
            <a:avLst/>
          </a:prstGeom>
          <a:solidFill>
            <a:srgbClr val="C0C0C0"/>
          </a:solidFill>
          <a:ln w="19050" cap="flat" cmpd="sng" algn="ctr">
            <a:solidFill>
              <a:schemeClr val="bg2"/>
            </a:solidFill>
            <a:prstDash val="solid"/>
            <a:round/>
            <a:headEnd type="none" w="sm" len="sm"/>
            <a:tailEnd type="arrow"/>
          </a:ln>
          <a:effectLst/>
        </p:spPr>
      </p:cxnSp>
      <p:cxnSp>
        <p:nvCxnSpPr>
          <p:cNvPr id="37" name="직선 연결선 36"/>
          <p:cNvCxnSpPr/>
          <p:nvPr/>
        </p:nvCxnSpPr>
        <p:spPr bwMode="auto">
          <a:xfrm>
            <a:off x="7257256" y="2715516"/>
            <a:ext cx="0" cy="1611488"/>
          </a:xfrm>
          <a:prstGeom prst="line">
            <a:avLst/>
          </a:prstGeom>
          <a:solidFill>
            <a:srgbClr val="C0C0C0"/>
          </a:solidFill>
          <a:ln w="19050" cap="flat" cmpd="sng" algn="ctr">
            <a:solidFill>
              <a:schemeClr val="bg2"/>
            </a:solidFill>
            <a:prstDash val="lgDash"/>
            <a:round/>
            <a:headEnd type="none" w="sm" len="sm"/>
            <a:tailEnd type="none" w="sm" len="sm"/>
          </a:ln>
          <a:effectLst/>
        </p:spPr>
      </p:cxnSp>
      <p:cxnSp>
        <p:nvCxnSpPr>
          <p:cNvPr id="39" name="직선 연결선 38"/>
          <p:cNvCxnSpPr/>
          <p:nvPr/>
        </p:nvCxnSpPr>
        <p:spPr bwMode="auto">
          <a:xfrm>
            <a:off x="6640613" y="2668045"/>
            <a:ext cx="0" cy="1653443"/>
          </a:xfrm>
          <a:prstGeom prst="line">
            <a:avLst/>
          </a:prstGeom>
          <a:solidFill>
            <a:srgbClr val="C0C0C0"/>
          </a:solidFill>
          <a:ln w="19050" cap="flat" cmpd="sng" algn="ctr">
            <a:solidFill>
              <a:schemeClr val="bg2"/>
            </a:solidFill>
            <a:prstDash val="lgDash"/>
            <a:round/>
            <a:headEnd type="none" w="sm" len="sm"/>
            <a:tailEnd type="none" w="sm" len="sm"/>
          </a:ln>
          <a:effectLst/>
        </p:spPr>
      </p:cxnSp>
      <p:sp>
        <p:nvSpPr>
          <p:cNvPr id="40" name="TextBox 39"/>
          <p:cNvSpPr txBox="1"/>
          <p:nvPr/>
        </p:nvSpPr>
        <p:spPr>
          <a:xfrm>
            <a:off x="1682117" y="1916832"/>
            <a:ext cx="1758715" cy="230832"/>
          </a:xfrm>
          <a:prstGeom prst="rect">
            <a:avLst/>
          </a:prstGeom>
          <a:noFill/>
        </p:spPr>
        <p:txBody>
          <a:bodyPr wrap="square" rtlCol="0">
            <a:spAutoFit/>
          </a:bodyPr>
          <a:lstStyle/>
          <a:p>
            <a:pPr algn="ctr"/>
            <a:r>
              <a:rPr lang="ko-KR" altLang="en-US" sz="900" b="1" smtClean="0">
                <a:solidFill>
                  <a:schemeClr val="bg2"/>
                </a:solidFill>
                <a:latin typeface="맑은 고딕" panose="020B0503020000020004" pitchFamily="50" charset="-127"/>
                <a:ea typeface="맑은 고딕" panose="020B0503020000020004" pitchFamily="50" charset="-127"/>
              </a:rPr>
              <a:t>배터리전압 운전범위</a:t>
            </a:r>
            <a:endParaRPr lang="en-US" altLang="ko-KR" sz="900" b="1">
              <a:solidFill>
                <a:schemeClr val="bg2"/>
              </a:solidFill>
              <a:latin typeface="맑은 고딕" panose="020B0503020000020004" pitchFamily="50" charset="-127"/>
              <a:ea typeface="맑은 고딕" panose="020B0503020000020004" pitchFamily="50" charset="-127"/>
            </a:endParaRPr>
          </a:p>
        </p:txBody>
      </p:sp>
      <p:cxnSp>
        <p:nvCxnSpPr>
          <p:cNvPr id="42" name="직선 화살표 연결선 41"/>
          <p:cNvCxnSpPr/>
          <p:nvPr/>
        </p:nvCxnSpPr>
        <p:spPr bwMode="auto">
          <a:xfrm flipH="1">
            <a:off x="2247538" y="2204864"/>
            <a:ext cx="562203" cy="0"/>
          </a:xfrm>
          <a:prstGeom prst="straightConnector1">
            <a:avLst/>
          </a:prstGeom>
          <a:solidFill>
            <a:srgbClr val="C0C0C0"/>
          </a:solidFill>
          <a:ln w="19050" cap="flat" cmpd="sng" algn="ctr">
            <a:solidFill>
              <a:schemeClr val="bg2"/>
            </a:solidFill>
            <a:prstDash val="solid"/>
            <a:round/>
            <a:headEnd type="arrow" w="med" len="med"/>
            <a:tailEnd type="arrow" w="med" len="med"/>
          </a:ln>
          <a:effectLst/>
        </p:spPr>
      </p:cxnSp>
      <p:sp>
        <p:nvSpPr>
          <p:cNvPr id="46" name="TextBox 45"/>
          <p:cNvSpPr txBox="1"/>
          <p:nvPr/>
        </p:nvSpPr>
        <p:spPr>
          <a:xfrm>
            <a:off x="6034799" y="2490201"/>
            <a:ext cx="1758715" cy="230832"/>
          </a:xfrm>
          <a:prstGeom prst="rect">
            <a:avLst/>
          </a:prstGeom>
          <a:noFill/>
        </p:spPr>
        <p:txBody>
          <a:bodyPr wrap="square" rtlCol="0">
            <a:spAutoFit/>
          </a:bodyPr>
          <a:lstStyle/>
          <a:p>
            <a:pPr algn="ctr"/>
            <a:r>
              <a:rPr lang="ko-KR" altLang="en-US" sz="900" b="1" smtClean="0">
                <a:solidFill>
                  <a:schemeClr val="bg2"/>
                </a:solidFill>
                <a:latin typeface="맑은 고딕" panose="020B0503020000020004" pitchFamily="50" charset="-127"/>
                <a:ea typeface="맑은 고딕" panose="020B0503020000020004" pitchFamily="50" charset="-127"/>
              </a:rPr>
              <a:t>배터리전압 운전범위</a:t>
            </a:r>
            <a:endParaRPr lang="en-US" altLang="ko-KR" sz="900" b="1">
              <a:solidFill>
                <a:schemeClr val="bg2"/>
              </a:solidFill>
              <a:latin typeface="맑은 고딕" panose="020B0503020000020004" pitchFamily="50" charset="-127"/>
              <a:ea typeface="맑은 고딕" panose="020B0503020000020004" pitchFamily="50" charset="-127"/>
            </a:endParaRPr>
          </a:p>
        </p:txBody>
      </p:sp>
      <p:cxnSp>
        <p:nvCxnSpPr>
          <p:cNvPr id="47" name="직선 화살표 연결선 46"/>
          <p:cNvCxnSpPr/>
          <p:nvPr/>
        </p:nvCxnSpPr>
        <p:spPr bwMode="auto">
          <a:xfrm flipH="1">
            <a:off x="6631213" y="2793041"/>
            <a:ext cx="618423" cy="0"/>
          </a:xfrm>
          <a:prstGeom prst="straightConnector1">
            <a:avLst/>
          </a:prstGeom>
          <a:solidFill>
            <a:srgbClr val="C0C0C0"/>
          </a:solidFill>
          <a:ln w="19050" cap="flat" cmpd="sng" algn="ctr">
            <a:solidFill>
              <a:schemeClr val="bg2"/>
            </a:solidFill>
            <a:prstDash val="solid"/>
            <a:round/>
            <a:headEnd type="arrow" w="med" len="med"/>
            <a:tailEnd type="arrow" w="med" len="med"/>
          </a:ln>
          <a:effectLst/>
        </p:spPr>
      </p:cxnSp>
      <p:cxnSp>
        <p:nvCxnSpPr>
          <p:cNvPr id="48" name="직선 화살표 연결선 47"/>
          <p:cNvCxnSpPr/>
          <p:nvPr/>
        </p:nvCxnSpPr>
        <p:spPr bwMode="auto">
          <a:xfrm>
            <a:off x="2000672" y="4171940"/>
            <a:ext cx="205082" cy="0"/>
          </a:xfrm>
          <a:prstGeom prst="straightConnector1">
            <a:avLst/>
          </a:prstGeom>
          <a:solidFill>
            <a:srgbClr val="C0C0C0"/>
          </a:solidFill>
          <a:ln w="19050" cap="flat" cmpd="sng" algn="ctr">
            <a:solidFill>
              <a:schemeClr val="bg2"/>
            </a:solidFill>
            <a:prstDash val="solid"/>
            <a:round/>
            <a:headEnd type="none" w="sm" len="sm"/>
            <a:tailEnd type="arrow"/>
          </a:ln>
          <a:effectLst/>
        </p:spPr>
      </p:cxnSp>
    </p:spTree>
    <p:extLst>
      <p:ext uri="{BB962C8B-B14F-4D97-AF65-F5344CB8AC3E}">
        <p14:creationId xmlns:p14="http://schemas.microsoft.com/office/powerpoint/2010/main" val="3509682888"/>
      </p:ext>
    </p:extLst>
  </p:cSld>
  <p:clrMapOvr>
    <a:masterClrMapping/>
  </p:clrMapOvr>
  <p:transition>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9920" y="1835626"/>
            <a:ext cx="4190524" cy="2747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520" y="1861071"/>
            <a:ext cx="4190524" cy="2747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3.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r>
              <a:rPr lang="en-US" altLang="ko-KR"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Filter </a:t>
            </a:r>
            <a:r>
              <a:rPr lang="ko-KR" altLang="en-US"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설계</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39</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a:solidFill>
                  <a:srgbClr val="000000"/>
                </a:solidFill>
                <a:latin typeface="맑은 고딕" panose="020B0503020000020004" pitchFamily="50" charset="-127"/>
                <a:ea typeface="맑은 고딕" panose="020B0503020000020004" pitchFamily="50" charset="-127"/>
              </a:rPr>
              <a:t>Duty </a:t>
            </a:r>
            <a:r>
              <a:rPr lang="ko-KR" altLang="en-US" sz="2000" i="0" u="none">
                <a:solidFill>
                  <a:srgbClr val="000000"/>
                </a:solidFill>
                <a:latin typeface="맑은 고딕" panose="020B0503020000020004" pitchFamily="50" charset="-127"/>
                <a:ea typeface="맑은 고딕" panose="020B0503020000020004" pitchFamily="50" charset="-127"/>
              </a:rPr>
              <a:t>크기에 따른 인덕터 전류의 </a:t>
            </a:r>
            <a:r>
              <a:rPr lang="ko-KR" altLang="en-US" sz="2000" i="0" u="none" smtClean="0">
                <a:solidFill>
                  <a:srgbClr val="000000"/>
                </a:solidFill>
                <a:latin typeface="맑은 고딕" panose="020B0503020000020004" pitchFamily="50" charset="-127"/>
                <a:ea typeface="맑은 고딕" panose="020B0503020000020004" pitchFamily="50" charset="-127"/>
              </a:rPr>
              <a:t>리플비교</a:t>
            </a:r>
            <a:r>
              <a:rPr lang="en-US" altLang="ko-KR" sz="2000" i="0" u="none" smtClean="0">
                <a:solidFill>
                  <a:srgbClr val="000000"/>
                </a:solidFill>
                <a:latin typeface="맑은 고딕" panose="020B0503020000020004" pitchFamily="50" charset="-127"/>
                <a:ea typeface="맑은 고딕" panose="020B0503020000020004" pitchFamily="50" charset="-127"/>
              </a:rPr>
              <a:t>2(</a:t>
            </a:r>
            <a:r>
              <a:rPr lang="ko-KR" altLang="en-US" sz="2000" i="0" u="none">
                <a:solidFill>
                  <a:srgbClr val="000000"/>
                </a:solidFill>
                <a:latin typeface="맑은 고딕" panose="020B0503020000020004" pitchFamily="50" charset="-127"/>
                <a:ea typeface="맑은 고딕" panose="020B0503020000020004" pitchFamily="50" charset="-127"/>
              </a:rPr>
              <a:t>엑셀</a:t>
            </a:r>
            <a:r>
              <a:rPr lang="en-US" altLang="ko-KR" sz="2000" i="0" u="none">
                <a:solidFill>
                  <a:srgbClr val="000000"/>
                </a:solidFill>
                <a:latin typeface="맑은 고딕" panose="020B0503020000020004" pitchFamily="50" charset="-127"/>
                <a:ea typeface="맑은 고딕" panose="020B0503020000020004" pitchFamily="50" charset="-127"/>
              </a:rPr>
              <a:t>)</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8" name="TextBox 27"/>
          <p:cNvSpPr txBox="1"/>
          <p:nvPr/>
        </p:nvSpPr>
        <p:spPr>
          <a:xfrm>
            <a:off x="6900675" y="4582636"/>
            <a:ext cx="621715"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D</a:t>
            </a:r>
            <a:endParaRPr lang="en-US" altLang="ko-KR" sz="1200" b="1">
              <a:solidFill>
                <a:schemeClr val="bg2"/>
              </a:solidFill>
              <a:latin typeface="맑은 고딕" panose="020B0503020000020004" pitchFamily="50" charset="-127"/>
              <a:ea typeface="맑은 고딕" panose="020B0503020000020004" pitchFamily="50" charset="-127"/>
            </a:endParaRPr>
          </a:p>
        </p:txBody>
      </p:sp>
      <p:sp>
        <p:nvSpPr>
          <p:cNvPr id="30" name="TextBox 29"/>
          <p:cNvSpPr txBox="1"/>
          <p:nvPr/>
        </p:nvSpPr>
        <p:spPr>
          <a:xfrm>
            <a:off x="5315482" y="4839890"/>
            <a:ext cx="3657604" cy="307778"/>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Duty </a:t>
            </a:r>
            <a:r>
              <a:rPr lang="ko-KR" altLang="en-US" sz="1400" b="1" smtClean="0">
                <a:solidFill>
                  <a:schemeClr val="bg2"/>
                </a:solidFill>
                <a:latin typeface="맑은 고딕" panose="020B0503020000020004" pitchFamily="50" charset="-127"/>
                <a:ea typeface="맑은 고딕" panose="020B0503020000020004" pitchFamily="50" charset="-127"/>
              </a:rPr>
              <a:t>크</a:t>
            </a:r>
            <a:r>
              <a:rPr lang="ko-KR" altLang="en-US" sz="1400" b="1">
                <a:solidFill>
                  <a:schemeClr val="bg2"/>
                </a:solidFill>
                <a:latin typeface="맑은 고딕" panose="020B0503020000020004" pitchFamily="50" charset="-127"/>
                <a:ea typeface="맑은 고딕" panose="020B0503020000020004" pitchFamily="50" charset="-127"/>
              </a:rPr>
              <a:t>기</a:t>
            </a:r>
            <a:r>
              <a:rPr lang="ko-KR" altLang="en-US" sz="1400" b="1" smtClean="0">
                <a:solidFill>
                  <a:schemeClr val="bg2"/>
                </a:solidFill>
                <a:latin typeface="맑은 고딕" panose="020B0503020000020004" pitchFamily="50" charset="-127"/>
                <a:ea typeface="맑은 고딕" panose="020B0503020000020004" pitchFamily="50" charset="-127"/>
              </a:rPr>
              <a:t>에 </a:t>
            </a:r>
            <a:r>
              <a:rPr lang="ko-KR" altLang="en-US" sz="1400" b="1">
                <a:solidFill>
                  <a:schemeClr val="bg2"/>
                </a:solidFill>
                <a:latin typeface="맑은 고딕" panose="020B0503020000020004" pitchFamily="50" charset="-127"/>
                <a:ea typeface="맑은 고딕" panose="020B0503020000020004" pitchFamily="50" charset="-127"/>
              </a:rPr>
              <a:t>따른 </a:t>
            </a:r>
            <a:r>
              <a:rPr lang="en-US" altLang="ko-KR" sz="1400" b="1" smtClean="0">
                <a:solidFill>
                  <a:schemeClr val="bg2"/>
                </a:solidFill>
                <a:latin typeface="맑은 고딕" panose="020B0503020000020004" pitchFamily="50" charset="-127"/>
                <a:ea typeface="맑은 고딕" panose="020B0503020000020004" pitchFamily="50" charset="-127"/>
              </a:rPr>
              <a:t>IL</a:t>
            </a:r>
            <a:r>
              <a:rPr lang="ko-KR" altLang="en-US" sz="1400" b="1" smtClean="0">
                <a:solidFill>
                  <a:schemeClr val="bg2"/>
                </a:solidFill>
                <a:latin typeface="맑은 고딕" panose="020B0503020000020004" pitchFamily="50" charset="-127"/>
                <a:ea typeface="맑은 고딕" panose="020B0503020000020004" pitchFamily="50" charset="-127"/>
              </a:rPr>
              <a:t>의</a:t>
            </a:r>
            <a:r>
              <a:rPr lang="en-US" altLang="ko-KR" sz="1400" b="1" smtClean="0">
                <a:solidFill>
                  <a:schemeClr val="bg2"/>
                </a:solidFill>
                <a:latin typeface="맑은 고딕" panose="020B0503020000020004" pitchFamily="50" charset="-127"/>
                <a:ea typeface="맑은 고딕" panose="020B0503020000020004" pitchFamily="50" charset="-127"/>
              </a:rPr>
              <a:t> </a:t>
            </a:r>
            <a:r>
              <a:rPr lang="ko-KR" altLang="en-US" sz="1400" b="1" smtClean="0">
                <a:solidFill>
                  <a:schemeClr val="bg2"/>
                </a:solidFill>
                <a:latin typeface="맑은 고딕" panose="020B0503020000020004" pitchFamily="50" charset="-127"/>
                <a:ea typeface="맑은 고딕" panose="020B0503020000020004" pitchFamily="50" charset="-127"/>
              </a:rPr>
              <a:t>리플율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8" name="TextBox 37"/>
          <p:cNvSpPr txBox="1"/>
          <p:nvPr/>
        </p:nvSpPr>
        <p:spPr>
          <a:xfrm>
            <a:off x="1319029" y="4839890"/>
            <a:ext cx="3136669"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Duty </a:t>
            </a:r>
            <a:r>
              <a:rPr lang="ko-KR" altLang="en-US" sz="1400" b="1" smtClean="0">
                <a:solidFill>
                  <a:schemeClr val="bg2"/>
                </a:solidFill>
                <a:latin typeface="맑은 고딕" panose="020B0503020000020004" pitchFamily="50" charset="-127"/>
                <a:ea typeface="맑은 고딕" panose="020B0503020000020004" pitchFamily="50" charset="-127"/>
              </a:rPr>
              <a:t>크기에 </a:t>
            </a:r>
            <a:r>
              <a:rPr lang="ko-KR" altLang="en-US" sz="1400" b="1">
                <a:solidFill>
                  <a:schemeClr val="bg2"/>
                </a:solidFill>
                <a:latin typeface="맑은 고딕" panose="020B0503020000020004" pitchFamily="50" charset="-127"/>
                <a:ea typeface="맑은 고딕" panose="020B0503020000020004" pitchFamily="50" charset="-127"/>
              </a:rPr>
              <a:t>따른 </a:t>
            </a:r>
            <a:r>
              <a:rPr lang="en-US" altLang="ko-KR" sz="1400" b="1" smtClean="0">
                <a:solidFill>
                  <a:schemeClr val="bg2"/>
                </a:solidFill>
                <a:latin typeface="맑은 고딕" panose="020B0503020000020004" pitchFamily="50" charset="-127"/>
                <a:ea typeface="맑은 고딕" panose="020B0503020000020004" pitchFamily="50" charset="-127"/>
              </a:rPr>
              <a:t>ΔI </a:t>
            </a:r>
            <a:r>
              <a:rPr lang="ko-KR" altLang="en-US" sz="1400" b="1" smtClean="0">
                <a:solidFill>
                  <a:schemeClr val="bg2"/>
                </a:solidFill>
                <a:latin typeface="맑은 고딕" panose="020B0503020000020004" pitchFamily="50" charset="-127"/>
                <a:ea typeface="맑은 고딕" panose="020B0503020000020004" pitchFamily="50" charset="-127"/>
              </a:rPr>
              <a:t>값의 크</a:t>
            </a:r>
            <a:r>
              <a:rPr lang="ko-KR" altLang="en-US" sz="1400" b="1">
                <a:solidFill>
                  <a:schemeClr val="bg2"/>
                </a:solidFill>
                <a:latin typeface="맑은 고딕" panose="020B0503020000020004" pitchFamily="50" charset="-127"/>
                <a:ea typeface="맑은 고딕" panose="020B0503020000020004" pitchFamily="50" charset="-127"/>
              </a:rPr>
              <a:t>기</a:t>
            </a:r>
            <a:r>
              <a:rPr lang="ko-KR" altLang="en-US" sz="1400" b="1" smtClean="0">
                <a:solidFill>
                  <a:schemeClr val="bg2"/>
                </a:solidFill>
                <a:latin typeface="맑은 고딕" panose="020B0503020000020004" pitchFamily="50" charset="-127"/>
                <a:ea typeface="맑은 고딕" panose="020B0503020000020004" pitchFamily="50" charset="-127"/>
              </a:rPr>
              <a:t>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9" name="TextBox 48"/>
          <p:cNvSpPr txBox="1"/>
          <p:nvPr/>
        </p:nvSpPr>
        <p:spPr>
          <a:xfrm>
            <a:off x="2588572" y="4552553"/>
            <a:ext cx="621715"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D</a:t>
            </a:r>
            <a:endParaRPr lang="en-US" altLang="ko-KR" sz="1200" b="1">
              <a:solidFill>
                <a:schemeClr val="bg2"/>
              </a:solidFill>
              <a:latin typeface="맑은 고딕" panose="020B0503020000020004" pitchFamily="50" charset="-127"/>
              <a:ea typeface="맑은 고딕" panose="020B0503020000020004" pitchFamily="50" charset="-127"/>
            </a:endParaRPr>
          </a:p>
        </p:txBody>
      </p:sp>
      <p:sp>
        <p:nvSpPr>
          <p:cNvPr id="29" name="TextBox 28"/>
          <p:cNvSpPr txBox="1"/>
          <p:nvPr/>
        </p:nvSpPr>
        <p:spPr>
          <a:xfrm>
            <a:off x="272480" y="1569382"/>
            <a:ext cx="1099383"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ΔI</a:t>
            </a:r>
            <a:r>
              <a:rPr lang="en-US" altLang="ko-KR" sz="1200" b="1" baseline="-25000" smtClean="0">
                <a:solidFill>
                  <a:schemeClr val="bg2"/>
                </a:solidFill>
                <a:latin typeface="맑은 고딕" panose="020B0503020000020004" pitchFamily="50" charset="-127"/>
                <a:ea typeface="맑은 고딕" panose="020B0503020000020004" pitchFamily="50" charset="-127"/>
              </a:rPr>
              <a:t>L</a:t>
            </a:r>
            <a:r>
              <a:rPr lang="en-US" altLang="ko-KR" sz="1200" b="1" smtClean="0">
                <a:solidFill>
                  <a:schemeClr val="bg2"/>
                </a:solidFill>
                <a:latin typeface="맑은 고딕" panose="020B0503020000020004" pitchFamily="50" charset="-127"/>
                <a:ea typeface="맑은 고딕" panose="020B0503020000020004" pitchFamily="50" charset="-127"/>
              </a:rPr>
              <a:t> [A]</a:t>
            </a:r>
            <a:endParaRPr lang="en-US" altLang="ko-KR" sz="1200" b="1">
              <a:solidFill>
                <a:schemeClr val="bg2"/>
              </a:solidFill>
              <a:latin typeface="맑은 고딕" panose="020B0503020000020004" pitchFamily="50" charset="-127"/>
              <a:ea typeface="맑은 고딕" panose="020B0503020000020004" pitchFamily="50" charset="-127"/>
            </a:endParaRPr>
          </a:p>
        </p:txBody>
      </p:sp>
      <p:sp>
        <p:nvSpPr>
          <p:cNvPr id="31" name="TextBox 30"/>
          <p:cNvSpPr txBox="1"/>
          <p:nvPr/>
        </p:nvSpPr>
        <p:spPr>
          <a:xfrm>
            <a:off x="4592960" y="1556792"/>
            <a:ext cx="2088232"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ΔI</a:t>
            </a:r>
            <a:r>
              <a:rPr lang="en-US" altLang="ko-KR" sz="1200" b="1" baseline="-25000" smtClean="0">
                <a:solidFill>
                  <a:schemeClr val="bg2"/>
                </a:solidFill>
                <a:latin typeface="맑은 고딕" panose="020B0503020000020004" pitchFamily="50" charset="-127"/>
                <a:ea typeface="맑은 고딕" panose="020B0503020000020004" pitchFamily="50" charset="-127"/>
              </a:rPr>
              <a:t>L</a:t>
            </a:r>
            <a:r>
              <a:rPr lang="en-US" altLang="ko-KR" sz="1200" b="1" smtClean="0">
                <a:solidFill>
                  <a:schemeClr val="bg2"/>
                </a:solidFill>
                <a:latin typeface="맑은 고딕" panose="020B0503020000020004" pitchFamily="50" charset="-127"/>
                <a:ea typeface="맑은 고딕" panose="020B0503020000020004" pitchFamily="50" charset="-127"/>
              </a:rPr>
              <a:t>*100/ I</a:t>
            </a:r>
            <a:r>
              <a:rPr lang="en-US" altLang="ko-KR" sz="1200" b="1" baseline="-25000" smtClean="0">
                <a:solidFill>
                  <a:schemeClr val="bg2"/>
                </a:solidFill>
                <a:latin typeface="맑은 고딕" panose="020B0503020000020004" pitchFamily="50" charset="-127"/>
                <a:ea typeface="맑은 고딕" panose="020B0503020000020004" pitchFamily="50" charset="-127"/>
              </a:rPr>
              <a:t>L_AVG</a:t>
            </a:r>
            <a:r>
              <a:rPr lang="en-US" altLang="ko-KR" sz="1200" b="1" smtClean="0">
                <a:solidFill>
                  <a:schemeClr val="bg2"/>
                </a:solidFill>
                <a:latin typeface="맑은 고딕" panose="020B0503020000020004" pitchFamily="50" charset="-127"/>
                <a:ea typeface="맑은 고딕" panose="020B0503020000020004" pitchFamily="50" charset="-127"/>
              </a:rPr>
              <a:t> [%]</a:t>
            </a:r>
            <a:endParaRPr lang="en-US" altLang="ko-KR" sz="1200" b="1">
              <a:solidFill>
                <a:schemeClr val="bg2"/>
              </a:solidFill>
              <a:latin typeface="맑은 고딕" panose="020B0503020000020004" pitchFamily="50" charset="-127"/>
              <a:ea typeface="맑은 고딕" panose="020B0503020000020004" pitchFamily="50" charset="-127"/>
            </a:endParaRPr>
          </a:p>
        </p:txBody>
      </p:sp>
      <p:cxnSp>
        <p:nvCxnSpPr>
          <p:cNvPr id="33" name="직선 연결선 32"/>
          <p:cNvCxnSpPr/>
          <p:nvPr/>
        </p:nvCxnSpPr>
        <p:spPr bwMode="auto">
          <a:xfrm>
            <a:off x="2828290" y="2147664"/>
            <a:ext cx="0" cy="2179340"/>
          </a:xfrm>
          <a:prstGeom prst="line">
            <a:avLst/>
          </a:prstGeom>
          <a:solidFill>
            <a:srgbClr val="C0C0C0"/>
          </a:solidFill>
          <a:ln w="19050" cap="flat" cmpd="sng" algn="ctr">
            <a:solidFill>
              <a:schemeClr val="bg2"/>
            </a:solidFill>
            <a:prstDash val="lgDash"/>
            <a:round/>
            <a:headEnd type="none" w="sm" len="sm"/>
            <a:tailEnd type="none" w="sm" len="sm"/>
          </a:ln>
          <a:effectLst/>
        </p:spPr>
      </p:cxnSp>
      <p:cxnSp>
        <p:nvCxnSpPr>
          <p:cNvPr id="34" name="직선 연결선 33"/>
          <p:cNvCxnSpPr/>
          <p:nvPr/>
        </p:nvCxnSpPr>
        <p:spPr bwMode="auto">
          <a:xfrm>
            <a:off x="2250604" y="2147664"/>
            <a:ext cx="0" cy="2173824"/>
          </a:xfrm>
          <a:prstGeom prst="line">
            <a:avLst/>
          </a:prstGeom>
          <a:solidFill>
            <a:srgbClr val="C0C0C0"/>
          </a:solidFill>
          <a:ln w="19050" cap="flat" cmpd="sng" algn="ctr">
            <a:solidFill>
              <a:schemeClr val="bg2"/>
            </a:solidFill>
            <a:prstDash val="lgDash"/>
            <a:round/>
            <a:headEnd type="none" w="sm" len="sm"/>
            <a:tailEnd type="none" w="sm" len="sm"/>
          </a:ln>
          <a:effectLst/>
        </p:spPr>
      </p:cxnSp>
      <p:sp>
        <p:nvSpPr>
          <p:cNvPr id="35" name="TextBox 34"/>
          <p:cNvSpPr txBox="1"/>
          <p:nvPr/>
        </p:nvSpPr>
        <p:spPr>
          <a:xfrm>
            <a:off x="2881165" y="4028210"/>
            <a:ext cx="1332703"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V</a:t>
            </a:r>
            <a:r>
              <a:rPr lang="en-US" altLang="ko-KR" sz="1200" b="1" baseline="-25000" smtClean="0">
                <a:solidFill>
                  <a:schemeClr val="bg2"/>
                </a:solidFill>
                <a:latin typeface="맑은 고딕" panose="020B0503020000020004" pitchFamily="50" charset="-127"/>
                <a:ea typeface="맑은 고딕" panose="020B0503020000020004" pitchFamily="50" charset="-127"/>
              </a:rPr>
              <a:t>OUT</a:t>
            </a:r>
            <a:r>
              <a:rPr lang="en-US" altLang="ko-KR" sz="1200" b="1" smtClean="0">
                <a:solidFill>
                  <a:schemeClr val="bg2"/>
                </a:solidFill>
                <a:latin typeface="맑은 고딕" panose="020B0503020000020004" pitchFamily="50" charset="-127"/>
                <a:ea typeface="맑은 고딕" panose="020B0503020000020004" pitchFamily="50" charset="-127"/>
              </a:rPr>
              <a:t>=200[V]</a:t>
            </a:r>
            <a:endParaRPr lang="en-US" altLang="ko-KR" sz="1200" b="1">
              <a:solidFill>
                <a:schemeClr val="bg2"/>
              </a:solidFill>
              <a:latin typeface="맑은 고딕" panose="020B0503020000020004" pitchFamily="50" charset="-127"/>
              <a:ea typeface="맑은 고딕" panose="020B0503020000020004" pitchFamily="50" charset="-127"/>
            </a:endParaRPr>
          </a:p>
        </p:txBody>
      </p:sp>
      <p:sp>
        <p:nvSpPr>
          <p:cNvPr id="36" name="TextBox 35"/>
          <p:cNvSpPr txBox="1"/>
          <p:nvPr/>
        </p:nvSpPr>
        <p:spPr>
          <a:xfrm>
            <a:off x="883993" y="4028210"/>
            <a:ext cx="1332703"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V</a:t>
            </a:r>
            <a:r>
              <a:rPr lang="en-US" altLang="ko-KR" sz="1200" b="1" baseline="-25000" smtClean="0">
                <a:solidFill>
                  <a:schemeClr val="bg2"/>
                </a:solidFill>
                <a:latin typeface="맑은 고딕" panose="020B0503020000020004" pitchFamily="50" charset="-127"/>
                <a:ea typeface="맑은 고딕" panose="020B0503020000020004" pitchFamily="50" charset="-127"/>
              </a:rPr>
              <a:t>OUT</a:t>
            </a:r>
            <a:r>
              <a:rPr lang="en-US" altLang="ko-KR" sz="1200" b="1" smtClean="0">
                <a:solidFill>
                  <a:schemeClr val="bg2"/>
                </a:solidFill>
                <a:latin typeface="맑은 고딕" panose="020B0503020000020004" pitchFamily="50" charset="-127"/>
                <a:ea typeface="맑은 고딕" panose="020B0503020000020004" pitchFamily="50" charset="-127"/>
              </a:rPr>
              <a:t>=140[V]</a:t>
            </a:r>
            <a:endParaRPr lang="en-US" altLang="ko-KR" sz="1200" b="1">
              <a:solidFill>
                <a:schemeClr val="bg2"/>
              </a:solidFill>
              <a:latin typeface="맑은 고딕" panose="020B0503020000020004" pitchFamily="50" charset="-127"/>
              <a:ea typeface="맑은 고딕" panose="020B0503020000020004" pitchFamily="50" charset="-127"/>
            </a:endParaRPr>
          </a:p>
        </p:txBody>
      </p:sp>
      <p:cxnSp>
        <p:nvCxnSpPr>
          <p:cNvPr id="37" name="직선 화살표 연결선 36"/>
          <p:cNvCxnSpPr/>
          <p:nvPr/>
        </p:nvCxnSpPr>
        <p:spPr bwMode="auto">
          <a:xfrm flipH="1">
            <a:off x="2889999" y="4166710"/>
            <a:ext cx="205082" cy="0"/>
          </a:xfrm>
          <a:prstGeom prst="straightConnector1">
            <a:avLst/>
          </a:prstGeom>
          <a:solidFill>
            <a:srgbClr val="C0C0C0"/>
          </a:solidFill>
          <a:ln w="19050" cap="flat" cmpd="sng" algn="ctr">
            <a:solidFill>
              <a:schemeClr val="bg2"/>
            </a:solidFill>
            <a:prstDash val="solid"/>
            <a:round/>
            <a:headEnd type="none" w="sm" len="sm"/>
            <a:tailEnd type="arrow"/>
          </a:ln>
          <a:effectLst/>
        </p:spPr>
      </p:cxnSp>
      <p:cxnSp>
        <p:nvCxnSpPr>
          <p:cNvPr id="39" name="직선 연결선 38"/>
          <p:cNvCxnSpPr/>
          <p:nvPr/>
        </p:nvCxnSpPr>
        <p:spPr bwMode="auto">
          <a:xfrm>
            <a:off x="7257256" y="2715516"/>
            <a:ext cx="0" cy="1611488"/>
          </a:xfrm>
          <a:prstGeom prst="line">
            <a:avLst/>
          </a:prstGeom>
          <a:solidFill>
            <a:srgbClr val="C0C0C0"/>
          </a:solidFill>
          <a:ln w="19050" cap="flat" cmpd="sng" algn="ctr">
            <a:solidFill>
              <a:schemeClr val="bg2"/>
            </a:solidFill>
            <a:prstDash val="lgDash"/>
            <a:round/>
            <a:headEnd type="none" w="sm" len="sm"/>
            <a:tailEnd type="none" w="sm" len="sm"/>
          </a:ln>
          <a:effectLst/>
        </p:spPr>
      </p:cxnSp>
      <p:cxnSp>
        <p:nvCxnSpPr>
          <p:cNvPr id="40" name="직선 연결선 39"/>
          <p:cNvCxnSpPr/>
          <p:nvPr/>
        </p:nvCxnSpPr>
        <p:spPr bwMode="auto">
          <a:xfrm>
            <a:off x="6693953" y="2668045"/>
            <a:ext cx="0" cy="1653443"/>
          </a:xfrm>
          <a:prstGeom prst="line">
            <a:avLst/>
          </a:prstGeom>
          <a:solidFill>
            <a:srgbClr val="C0C0C0"/>
          </a:solidFill>
          <a:ln w="19050" cap="flat" cmpd="sng" algn="ctr">
            <a:solidFill>
              <a:schemeClr val="bg2"/>
            </a:solidFill>
            <a:prstDash val="lgDash"/>
            <a:round/>
            <a:headEnd type="none" w="sm" len="sm"/>
            <a:tailEnd type="none" w="sm" len="sm"/>
          </a:ln>
          <a:effectLst/>
        </p:spPr>
      </p:cxnSp>
      <p:sp>
        <p:nvSpPr>
          <p:cNvPr id="43" name="TextBox 42"/>
          <p:cNvSpPr txBox="1"/>
          <p:nvPr/>
        </p:nvSpPr>
        <p:spPr>
          <a:xfrm>
            <a:off x="1682117" y="1916832"/>
            <a:ext cx="1758715" cy="230832"/>
          </a:xfrm>
          <a:prstGeom prst="rect">
            <a:avLst/>
          </a:prstGeom>
          <a:noFill/>
        </p:spPr>
        <p:txBody>
          <a:bodyPr wrap="square" rtlCol="0">
            <a:spAutoFit/>
          </a:bodyPr>
          <a:lstStyle/>
          <a:p>
            <a:pPr algn="ctr"/>
            <a:r>
              <a:rPr lang="ko-KR" altLang="en-US" sz="900" b="1" smtClean="0">
                <a:solidFill>
                  <a:schemeClr val="bg2"/>
                </a:solidFill>
                <a:latin typeface="맑은 고딕" panose="020B0503020000020004" pitchFamily="50" charset="-127"/>
                <a:ea typeface="맑은 고딕" panose="020B0503020000020004" pitchFamily="50" charset="-127"/>
              </a:rPr>
              <a:t>배터리전압 운전범위</a:t>
            </a:r>
            <a:endParaRPr lang="en-US" altLang="ko-KR" sz="900" b="1">
              <a:solidFill>
                <a:schemeClr val="bg2"/>
              </a:solidFill>
              <a:latin typeface="맑은 고딕" panose="020B0503020000020004" pitchFamily="50" charset="-127"/>
              <a:ea typeface="맑은 고딕" panose="020B0503020000020004" pitchFamily="50" charset="-127"/>
            </a:endParaRPr>
          </a:p>
        </p:txBody>
      </p:sp>
      <p:cxnSp>
        <p:nvCxnSpPr>
          <p:cNvPr id="44" name="직선 화살표 연결선 43"/>
          <p:cNvCxnSpPr/>
          <p:nvPr/>
        </p:nvCxnSpPr>
        <p:spPr bwMode="auto">
          <a:xfrm flipH="1">
            <a:off x="2247538" y="2204864"/>
            <a:ext cx="562203" cy="0"/>
          </a:xfrm>
          <a:prstGeom prst="straightConnector1">
            <a:avLst/>
          </a:prstGeom>
          <a:solidFill>
            <a:srgbClr val="C0C0C0"/>
          </a:solidFill>
          <a:ln w="19050" cap="flat" cmpd="sng" algn="ctr">
            <a:solidFill>
              <a:schemeClr val="bg2"/>
            </a:solidFill>
            <a:prstDash val="solid"/>
            <a:round/>
            <a:headEnd type="arrow" w="med" len="med"/>
            <a:tailEnd type="arrow" w="med" len="med"/>
          </a:ln>
          <a:effectLst/>
        </p:spPr>
      </p:cxnSp>
      <p:sp>
        <p:nvSpPr>
          <p:cNvPr id="45" name="TextBox 44"/>
          <p:cNvSpPr txBox="1"/>
          <p:nvPr/>
        </p:nvSpPr>
        <p:spPr>
          <a:xfrm>
            <a:off x="6105128" y="2478088"/>
            <a:ext cx="1758715" cy="230832"/>
          </a:xfrm>
          <a:prstGeom prst="rect">
            <a:avLst/>
          </a:prstGeom>
          <a:noFill/>
        </p:spPr>
        <p:txBody>
          <a:bodyPr wrap="square" rtlCol="0">
            <a:spAutoFit/>
          </a:bodyPr>
          <a:lstStyle/>
          <a:p>
            <a:pPr algn="ctr"/>
            <a:r>
              <a:rPr lang="ko-KR" altLang="en-US" sz="900" b="1" smtClean="0">
                <a:solidFill>
                  <a:schemeClr val="bg2"/>
                </a:solidFill>
                <a:latin typeface="맑은 고딕" panose="020B0503020000020004" pitchFamily="50" charset="-127"/>
                <a:ea typeface="맑은 고딕" panose="020B0503020000020004" pitchFamily="50" charset="-127"/>
              </a:rPr>
              <a:t>배터리전압 운전범위</a:t>
            </a:r>
            <a:endParaRPr lang="en-US" altLang="ko-KR" sz="900" b="1">
              <a:solidFill>
                <a:schemeClr val="bg2"/>
              </a:solidFill>
              <a:latin typeface="맑은 고딕" panose="020B0503020000020004" pitchFamily="50" charset="-127"/>
              <a:ea typeface="맑은 고딕" panose="020B0503020000020004" pitchFamily="50" charset="-127"/>
            </a:endParaRPr>
          </a:p>
        </p:txBody>
      </p:sp>
      <p:cxnSp>
        <p:nvCxnSpPr>
          <p:cNvPr id="46" name="직선 화살표 연결선 45"/>
          <p:cNvCxnSpPr/>
          <p:nvPr/>
        </p:nvCxnSpPr>
        <p:spPr bwMode="auto">
          <a:xfrm flipH="1">
            <a:off x="6693953" y="2793041"/>
            <a:ext cx="555684" cy="0"/>
          </a:xfrm>
          <a:prstGeom prst="straightConnector1">
            <a:avLst/>
          </a:prstGeom>
          <a:solidFill>
            <a:srgbClr val="C0C0C0"/>
          </a:solidFill>
          <a:ln w="19050" cap="flat" cmpd="sng" algn="ctr">
            <a:solidFill>
              <a:schemeClr val="bg2"/>
            </a:solidFill>
            <a:prstDash val="solid"/>
            <a:round/>
            <a:headEnd type="arrow" w="med" len="med"/>
            <a:tailEnd type="arrow" w="med" len="med"/>
          </a:ln>
          <a:effectLst/>
        </p:spPr>
      </p:cxnSp>
      <p:cxnSp>
        <p:nvCxnSpPr>
          <p:cNvPr id="47" name="직선 화살표 연결선 46"/>
          <p:cNvCxnSpPr/>
          <p:nvPr/>
        </p:nvCxnSpPr>
        <p:spPr bwMode="auto">
          <a:xfrm>
            <a:off x="2000672" y="4171940"/>
            <a:ext cx="205082" cy="0"/>
          </a:xfrm>
          <a:prstGeom prst="straightConnector1">
            <a:avLst/>
          </a:prstGeom>
          <a:solidFill>
            <a:srgbClr val="C0C0C0"/>
          </a:solidFill>
          <a:ln w="19050" cap="flat" cmpd="sng" algn="ctr">
            <a:solidFill>
              <a:schemeClr val="bg2"/>
            </a:solidFill>
            <a:prstDash val="solid"/>
            <a:round/>
            <a:headEnd type="none" w="sm" len="sm"/>
            <a:tailEnd type="arrow"/>
          </a:ln>
          <a:effectLst/>
        </p:spPr>
      </p:cxnSp>
      <p:pic>
        <p:nvPicPr>
          <p:cNvPr id="48"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8824"/>
          <a:stretch/>
        </p:blipFill>
        <p:spPr bwMode="auto">
          <a:xfrm>
            <a:off x="4245476" y="5229200"/>
            <a:ext cx="1715636" cy="1085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6104"/>
          <a:stretch/>
        </p:blipFill>
        <p:spPr bwMode="auto">
          <a:xfrm>
            <a:off x="1895092" y="5229200"/>
            <a:ext cx="1761764" cy="10859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7176" y="5231852"/>
            <a:ext cx="1866900" cy="1077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3119226"/>
      </p:ext>
    </p:extLst>
  </p:cSld>
  <p:clrMapOvr>
    <a:masterClrMapping/>
  </p:clrMapOvr>
  <p:transition>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슬라이드 번호 개체 틀 3"/>
          <p:cNvSpPr>
            <a:spLocks noGrp="1"/>
          </p:cNvSpPr>
          <p:nvPr>
            <p:ph type="sldNum" sz="quarter" idx="10"/>
          </p:nvPr>
        </p:nvSpPr>
        <p:spPr/>
        <p:txBody>
          <a:bodyPr/>
          <a:lstStyle/>
          <a:p>
            <a:pPr>
              <a:defRPr/>
            </a:pPr>
            <a:fld id="{4939332B-5004-4CC6-BC75-ECF84419BBC1}" type="slidenum">
              <a:rPr lang="en-US" altLang="ko-KR">
                <a:latin typeface="맑은 고딕" pitchFamily="50" charset="-127"/>
                <a:ea typeface="맑은 고딕" pitchFamily="50" charset="-127"/>
              </a:rPr>
              <a:pPr>
                <a:defRPr/>
              </a:pPr>
              <a:t>4</a:t>
            </a:fld>
            <a:endParaRPr lang="en-US" altLang="ko-KR">
              <a:latin typeface="맑은 고딕" pitchFamily="50" charset="-127"/>
              <a:ea typeface="맑은 고딕" pitchFamily="50" charset="-127"/>
            </a:endParaRPr>
          </a:p>
        </p:txBody>
      </p:sp>
      <p:sp>
        <p:nvSpPr>
          <p:cNvPr id="16387"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lgn="l" eaLnBrk="1" latinLnBrk="1" hangingPunct="1">
              <a:spcBef>
                <a:spcPct val="50000"/>
              </a:spcBef>
            </a:pPr>
            <a:r>
              <a:rPr lang="ko-KR" altLang="en-US" b="1" dirty="0"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목</a:t>
            </a:r>
            <a:r>
              <a:rPr lang="en-US" altLang="ko-KR" b="1" dirty="0"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r>
              <a:rPr lang="ko-KR" altLang="en-US" b="1" dirty="0"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차</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6" name="Rectangle 53"/>
          <p:cNvSpPr>
            <a:spLocks noChangeArrowheads="1"/>
          </p:cNvSpPr>
          <p:nvPr/>
        </p:nvSpPr>
        <p:spPr bwMode="auto">
          <a:xfrm>
            <a:off x="2899098" y="2162820"/>
            <a:ext cx="4358158" cy="539750"/>
          </a:xfrm>
          <a:prstGeom prst="rect">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p>
            <a:pPr algn="l" eaLnBrk="1" latinLnBrk="1" hangingPunct="1">
              <a:defRPr/>
            </a:pPr>
            <a:r>
              <a:rPr lang="ko-KR" altLang="en-US" sz="2000" smtClean="0">
                <a:solidFill>
                  <a:srgbClr val="000066"/>
                </a:solidFill>
                <a:latin typeface="휴먼엑스포" pitchFamily="18" charset="-127"/>
                <a:ea typeface="휴먼엑스포" pitchFamily="18" charset="-127"/>
              </a:rPr>
              <a:t>    컨버터 사양</a:t>
            </a:r>
            <a:endParaRPr lang="ko-KR" altLang="en-US" sz="2000" dirty="0">
              <a:solidFill>
                <a:srgbClr val="000066"/>
              </a:solidFill>
              <a:latin typeface="휴먼엑스포" pitchFamily="18" charset="-127"/>
              <a:ea typeface="휴먼엑스포" pitchFamily="18" charset="-127"/>
            </a:endParaRPr>
          </a:p>
        </p:txBody>
      </p:sp>
      <p:grpSp>
        <p:nvGrpSpPr>
          <p:cNvPr id="17" name="Group 54"/>
          <p:cNvGrpSpPr>
            <a:grpSpLocks/>
          </p:cNvGrpSpPr>
          <p:nvPr/>
        </p:nvGrpSpPr>
        <p:grpSpPr bwMode="auto">
          <a:xfrm>
            <a:off x="2576835" y="2112020"/>
            <a:ext cx="598488" cy="647700"/>
            <a:chOff x="407" y="2364"/>
            <a:chExt cx="1403" cy="734"/>
          </a:xfrm>
        </p:grpSpPr>
        <p:sp>
          <p:nvSpPr>
            <p:cNvPr id="18" name="Oval 55"/>
            <p:cNvSpPr>
              <a:spLocks noChangeArrowheads="1"/>
            </p:cNvSpPr>
            <p:nvPr/>
          </p:nvSpPr>
          <p:spPr bwMode="auto">
            <a:xfrm>
              <a:off x="407" y="2364"/>
              <a:ext cx="1403" cy="734"/>
            </a:xfrm>
            <a:prstGeom prst="ellipse">
              <a:avLst/>
            </a:prstGeom>
            <a:gradFill rotWithShape="1">
              <a:gsLst>
                <a:gs pos="0">
                  <a:srgbClr val="000066"/>
                </a:gs>
                <a:gs pos="100000">
                  <a:srgbClr val="000066">
                    <a:gamma/>
                    <a:tint val="29804"/>
                    <a:invGamma/>
                  </a:srgbClr>
                </a:gs>
              </a:gsLst>
              <a:lin ang="2700000" scaled="1"/>
            </a:gradFill>
            <a:ln w="12700">
              <a:noFill/>
              <a:round/>
              <a:headEnd/>
              <a:tailEnd/>
            </a:ln>
            <a:effectLst/>
          </p:spPr>
          <p:txBody>
            <a:bodyPr wrap="none" anchor="ctr"/>
            <a:lstStyle/>
            <a:p>
              <a:pPr>
                <a:defRPr/>
              </a:pPr>
              <a:endParaRPr lang="ko-KR" altLang="en-US" b="1">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19" name="Oval 56"/>
            <p:cNvSpPr>
              <a:spLocks noChangeArrowheads="1"/>
            </p:cNvSpPr>
            <p:nvPr/>
          </p:nvSpPr>
          <p:spPr bwMode="auto">
            <a:xfrm>
              <a:off x="494" y="2430"/>
              <a:ext cx="1231" cy="601"/>
            </a:xfrm>
            <a:prstGeom prst="ellipse">
              <a:avLst/>
            </a:prstGeom>
            <a:gradFill rotWithShape="1">
              <a:gsLst>
                <a:gs pos="0">
                  <a:srgbClr val="000066"/>
                </a:gs>
                <a:gs pos="100000">
                  <a:srgbClr val="B3B3D1"/>
                </a:gs>
              </a:gsLst>
              <a:lin ang="2700000" scaled="1"/>
            </a:gradFill>
            <a:ln w="12700">
              <a:noFill/>
              <a:round/>
              <a:headEnd/>
              <a:tailEnd/>
            </a:ln>
          </p:spPr>
          <p:txBody>
            <a:bodyPr wrap="none" anchor="ctr"/>
            <a:lstStyle/>
            <a:p>
              <a:pPr>
                <a:spcBef>
                  <a:spcPct val="50000"/>
                </a:spcBef>
              </a:pPr>
              <a:r>
                <a:rPr lang="en-US" altLang="ko-KR" sz="1800" b="1">
                  <a:solidFill>
                    <a:schemeClr val="tx2"/>
                  </a:solidFill>
                  <a:latin typeface="맑은 고딕" pitchFamily="50" charset="-127"/>
                  <a:ea typeface="맑은 고딕" pitchFamily="50" charset="-127"/>
                </a:rPr>
                <a:t>1</a:t>
              </a:r>
            </a:p>
          </p:txBody>
        </p:sp>
      </p:grpSp>
      <p:grpSp>
        <p:nvGrpSpPr>
          <p:cNvPr id="33" name="Group 4"/>
          <p:cNvGrpSpPr>
            <a:grpSpLocks/>
          </p:cNvGrpSpPr>
          <p:nvPr/>
        </p:nvGrpSpPr>
        <p:grpSpPr bwMode="auto">
          <a:xfrm>
            <a:off x="381000" y="620713"/>
            <a:ext cx="4191000" cy="609600"/>
            <a:chOff x="624" y="528"/>
            <a:chExt cx="4272" cy="663"/>
          </a:xfrm>
        </p:grpSpPr>
        <p:sp>
          <p:nvSpPr>
            <p:cNvPr id="34"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35"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36"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37"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38"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39"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40"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41" name="Rectangle 53"/>
          <p:cNvSpPr>
            <a:spLocks noChangeArrowheads="1"/>
          </p:cNvSpPr>
          <p:nvPr/>
        </p:nvSpPr>
        <p:spPr bwMode="auto">
          <a:xfrm>
            <a:off x="2909416" y="3120132"/>
            <a:ext cx="4358158" cy="539750"/>
          </a:xfrm>
          <a:prstGeom prst="rect">
            <a:avLst/>
          </a:prstGeom>
          <a:solidFill>
            <a:schemeClr val="bg1">
              <a:lumMod val="75000"/>
            </a:schemeClr>
          </a:solidFill>
          <a:ln w="9525">
            <a:solidFill>
              <a:schemeClr val="bg2"/>
            </a:solidFill>
            <a:miter lim="800000"/>
            <a:headEnd/>
            <a:tailEnd/>
          </a:ln>
          <a:effectLst>
            <a:outerShdw dist="35921" dir="2700000" algn="ctr" rotWithShape="0">
              <a:schemeClr val="bg2"/>
            </a:outerShdw>
          </a:effectLst>
        </p:spPr>
        <p:txBody>
          <a:bodyPr wrap="none" anchor="ctr"/>
          <a:lstStyle/>
          <a:p>
            <a:pPr algn="l" eaLnBrk="1" latinLnBrk="1" hangingPunct="1">
              <a:defRPr/>
            </a:pPr>
            <a:r>
              <a:rPr lang="ko-KR" altLang="en-US" sz="2000" smtClean="0">
                <a:solidFill>
                  <a:srgbClr val="000066"/>
                </a:solidFill>
                <a:latin typeface="휴먼엑스포" pitchFamily="18" charset="-127"/>
                <a:ea typeface="휴먼엑스포" pitchFamily="18" charset="-127"/>
              </a:rPr>
              <a:t>    </a:t>
            </a:r>
            <a:r>
              <a:rPr lang="en-US" altLang="ko-KR" sz="2000" smtClean="0">
                <a:solidFill>
                  <a:srgbClr val="000066"/>
                </a:solidFill>
                <a:latin typeface="휴먼엑스포" pitchFamily="18" charset="-127"/>
                <a:ea typeface="휴먼엑스포" pitchFamily="18" charset="-127"/>
              </a:rPr>
              <a:t>DSP Controller </a:t>
            </a:r>
            <a:r>
              <a:rPr lang="ko-KR" altLang="en-US" sz="2000" smtClean="0">
                <a:solidFill>
                  <a:srgbClr val="000066"/>
                </a:solidFill>
                <a:latin typeface="휴먼엑스포" pitchFamily="18" charset="-127"/>
                <a:ea typeface="휴먼엑스포" pitchFamily="18" charset="-127"/>
              </a:rPr>
              <a:t>분석</a:t>
            </a:r>
            <a:endParaRPr lang="ko-KR" altLang="en-US" sz="2000" dirty="0">
              <a:solidFill>
                <a:srgbClr val="000066"/>
              </a:solidFill>
              <a:latin typeface="휴먼엑스포" pitchFamily="18" charset="-127"/>
              <a:ea typeface="휴먼엑스포" pitchFamily="18" charset="-127"/>
            </a:endParaRPr>
          </a:p>
        </p:txBody>
      </p:sp>
      <p:grpSp>
        <p:nvGrpSpPr>
          <p:cNvPr id="42" name="Group 54"/>
          <p:cNvGrpSpPr>
            <a:grpSpLocks/>
          </p:cNvGrpSpPr>
          <p:nvPr/>
        </p:nvGrpSpPr>
        <p:grpSpPr bwMode="auto">
          <a:xfrm>
            <a:off x="2587153" y="3069332"/>
            <a:ext cx="598488" cy="647700"/>
            <a:chOff x="407" y="2364"/>
            <a:chExt cx="1403" cy="734"/>
          </a:xfrm>
        </p:grpSpPr>
        <p:sp>
          <p:nvSpPr>
            <p:cNvPr id="43" name="Oval 55"/>
            <p:cNvSpPr>
              <a:spLocks noChangeArrowheads="1"/>
            </p:cNvSpPr>
            <p:nvPr/>
          </p:nvSpPr>
          <p:spPr bwMode="auto">
            <a:xfrm>
              <a:off x="407" y="2364"/>
              <a:ext cx="1403" cy="734"/>
            </a:xfrm>
            <a:prstGeom prst="ellipse">
              <a:avLst/>
            </a:prstGeom>
            <a:gradFill rotWithShape="1">
              <a:gsLst>
                <a:gs pos="0">
                  <a:srgbClr val="000066"/>
                </a:gs>
                <a:gs pos="100000">
                  <a:srgbClr val="000066">
                    <a:gamma/>
                    <a:tint val="29804"/>
                    <a:invGamma/>
                  </a:srgbClr>
                </a:gs>
              </a:gsLst>
              <a:lin ang="2700000" scaled="1"/>
            </a:gradFill>
            <a:ln w="12700">
              <a:noFill/>
              <a:round/>
              <a:headEnd/>
              <a:tailEnd/>
            </a:ln>
            <a:effectLst/>
          </p:spPr>
          <p:txBody>
            <a:bodyPr wrap="none" anchor="ctr"/>
            <a:lstStyle/>
            <a:p>
              <a:pPr>
                <a:defRPr/>
              </a:pPr>
              <a:endParaRPr lang="ko-KR" altLang="en-US" b="1">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44" name="Oval 56"/>
            <p:cNvSpPr>
              <a:spLocks noChangeArrowheads="1"/>
            </p:cNvSpPr>
            <p:nvPr/>
          </p:nvSpPr>
          <p:spPr bwMode="auto">
            <a:xfrm>
              <a:off x="494" y="2430"/>
              <a:ext cx="1231" cy="601"/>
            </a:xfrm>
            <a:prstGeom prst="ellipse">
              <a:avLst/>
            </a:prstGeom>
            <a:gradFill rotWithShape="1">
              <a:gsLst>
                <a:gs pos="0">
                  <a:srgbClr val="000066"/>
                </a:gs>
                <a:gs pos="100000">
                  <a:srgbClr val="B3B3D1"/>
                </a:gs>
              </a:gsLst>
              <a:lin ang="2700000" scaled="1"/>
            </a:gradFill>
            <a:ln w="12700">
              <a:noFill/>
              <a:round/>
              <a:headEnd/>
              <a:tailEnd/>
            </a:ln>
          </p:spPr>
          <p:txBody>
            <a:bodyPr wrap="none" anchor="ctr"/>
            <a:lstStyle/>
            <a:p>
              <a:pPr>
                <a:spcBef>
                  <a:spcPct val="50000"/>
                </a:spcBef>
              </a:pPr>
              <a:r>
                <a:rPr lang="en-US" altLang="ko-KR" sz="1800" b="1" dirty="0">
                  <a:solidFill>
                    <a:schemeClr val="tx2"/>
                  </a:solidFill>
                  <a:latin typeface="맑은 고딕" pitchFamily="50" charset="-127"/>
                  <a:ea typeface="맑은 고딕" pitchFamily="50" charset="-127"/>
                </a:rPr>
                <a:t>2</a:t>
              </a:r>
            </a:p>
          </p:txBody>
        </p:sp>
      </p:grpSp>
      <p:sp>
        <p:nvSpPr>
          <p:cNvPr id="24" name="Rectangle 53"/>
          <p:cNvSpPr>
            <a:spLocks noChangeArrowheads="1"/>
          </p:cNvSpPr>
          <p:nvPr/>
        </p:nvSpPr>
        <p:spPr bwMode="auto">
          <a:xfrm>
            <a:off x="2909416" y="4056236"/>
            <a:ext cx="4358158" cy="539750"/>
          </a:xfrm>
          <a:prstGeom prst="rect">
            <a:avLst/>
          </a:prstGeom>
          <a:solidFill>
            <a:schemeClr val="bg1"/>
          </a:solidFill>
          <a:ln w="9525">
            <a:solidFill>
              <a:schemeClr val="bg2"/>
            </a:solidFill>
            <a:miter lim="800000"/>
            <a:headEnd/>
            <a:tailEnd/>
          </a:ln>
          <a:effectLst>
            <a:outerShdw dist="35921" dir="2700000" algn="ctr" rotWithShape="0">
              <a:schemeClr val="bg2"/>
            </a:outerShdw>
          </a:effectLst>
        </p:spPr>
        <p:txBody>
          <a:bodyPr wrap="none" anchor="ctr"/>
          <a:lstStyle/>
          <a:p>
            <a:pPr>
              <a:spcBef>
                <a:spcPct val="50000"/>
              </a:spcBef>
            </a:pPr>
            <a:r>
              <a:rPr lang="ko-KR" altLang="en-US" sz="2000" smtClean="0">
                <a:solidFill>
                  <a:srgbClr val="000066"/>
                </a:solidFill>
                <a:latin typeface="휴먼엑스포" pitchFamily="18" charset="-127"/>
                <a:ea typeface="휴먼엑스포" pitchFamily="18" charset="-127"/>
              </a:rPr>
              <a:t>    컨버터 필터설계</a:t>
            </a:r>
            <a:endParaRPr lang="ko-KR" altLang="en-US" sz="2000" dirty="0">
              <a:solidFill>
                <a:srgbClr val="000066"/>
              </a:solidFill>
              <a:latin typeface="휴먼엑스포" pitchFamily="18" charset="-127"/>
              <a:ea typeface="휴먼엑스포" pitchFamily="18" charset="-127"/>
            </a:endParaRPr>
          </a:p>
        </p:txBody>
      </p:sp>
      <p:grpSp>
        <p:nvGrpSpPr>
          <p:cNvPr id="25" name="Group 54"/>
          <p:cNvGrpSpPr>
            <a:grpSpLocks/>
          </p:cNvGrpSpPr>
          <p:nvPr/>
        </p:nvGrpSpPr>
        <p:grpSpPr bwMode="auto">
          <a:xfrm>
            <a:off x="2587153" y="4005436"/>
            <a:ext cx="598488" cy="647700"/>
            <a:chOff x="407" y="2364"/>
            <a:chExt cx="1403" cy="734"/>
          </a:xfrm>
        </p:grpSpPr>
        <p:sp>
          <p:nvSpPr>
            <p:cNvPr id="26" name="Oval 55"/>
            <p:cNvSpPr>
              <a:spLocks noChangeArrowheads="1"/>
            </p:cNvSpPr>
            <p:nvPr/>
          </p:nvSpPr>
          <p:spPr bwMode="auto">
            <a:xfrm>
              <a:off x="407" y="2364"/>
              <a:ext cx="1403" cy="734"/>
            </a:xfrm>
            <a:prstGeom prst="ellipse">
              <a:avLst/>
            </a:prstGeom>
            <a:gradFill rotWithShape="1">
              <a:gsLst>
                <a:gs pos="0">
                  <a:srgbClr val="000066"/>
                </a:gs>
                <a:gs pos="100000">
                  <a:srgbClr val="000066">
                    <a:gamma/>
                    <a:tint val="29804"/>
                    <a:invGamma/>
                  </a:srgbClr>
                </a:gs>
              </a:gsLst>
              <a:lin ang="2700000" scaled="1"/>
            </a:gradFill>
            <a:ln w="12700">
              <a:noFill/>
              <a:round/>
              <a:headEnd/>
              <a:tailEnd/>
            </a:ln>
            <a:effectLst/>
          </p:spPr>
          <p:txBody>
            <a:bodyPr wrap="none" anchor="ctr"/>
            <a:lstStyle/>
            <a:p>
              <a:pPr>
                <a:defRPr/>
              </a:pPr>
              <a:endParaRPr lang="ko-KR" altLang="en-US" b="1">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27" name="Oval 56"/>
            <p:cNvSpPr>
              <a:spLocks noChangeArrowheads="1"/>
            </p:cNvSpPr>
            <p:nvPr/>
          </p:nvSpPr>
          <p:spPr bwMode="auto">
            <a:xfrm>
              <a:off x="494" y="2430"/>
              <a:ext cx="1231" cy="601"/>
            </a:xfrm>
            <a:prstGeom prst="ellipse">
              <a:avLst/>
            </a:prstGeom>
            <a:gradFill rotWithShape="1">
              <a:gsLst>
                <a:gs pos="0">
                  <a:srgbClr val="000066"/>
                </a:gs>
                <a:gs pos="100000">
                  <a:srgbClr val="B3B3D1"/>
                </a:gs>
              </a:gsLst>
              <a:lin ang="2700000" scaled="1"/>
            </a:gradFill>
            <a:ln w="12700">
              <a:noFill/>
              <a:round/>
              <a:headEnd/>
              <a:tailEnd/>
            </a:ln>
          </p:spPr>
          <p:txBody>
            <a:bodyPr wrap="none" anchor="ctr"/>
            <a:lstStyle/>
            <a:p>
              <a:pPr>
                <a:spcBef>
                  <a:spcPct val="50000"/>
                </a:spcBef>
              </a:pPr>
              <a:r>
                <a:rPr lang="en-US" altLang="ko-KR" sz="1800" b="1" dirty="0" smtClean="0">
                  <a:solidFill>
                    <a:schemeClr val="tx2"/>
                  </a:solidFill>
                  <a:latin typeface="맑은 고딕" pitchFamily="50" charset="-127"/>
                  <a:ea typeface="맑은 고딕" pitchFamily="50" charset="-127"/>
                </a:rPr>
                <a:t>3</a:t>
              </a:r>
              <a:endParaRPr lang="en-US" altLang="ko-KR" sz="1800" b="1" dirty="0">
                <a:solidFill>
                  <a:schemeClr val="tx2"/>
                </a:solidFill>
                <a:latin typeface="맑은 고딕" pitchFamily="50" charset="-127"/>
                <a:ea typeface="맑은 고딕" pitchFamily="50" charset="-127"/>
              </a:endParaRPr>
            </a:p>
          </p:txBody>
        </p:sp>
      </p:grpSp>
    </p:spTree>
    <p:extLst>
      <p:ext uri="{BB962C8B-B14F-4D97-AF65-F5344CB8AC3E}">
        <p14:creationId xmlns:p14="http://schemas.microsoft.com/office/powerpoint/2010/main" val="398314480"/>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6270" y="1860445"/>
            <a:ext cx="4190524" cy="2743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520" y="1846381"/>
            <a:ext cx="4193857" cy="2747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3.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a:t>
            </a:r>
            <a:r>
              <a:rPr lang="en-US" altLang="ko-KR"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Filter </a:t>
            </a:r>
            <a:r>
              <a:rPr lang="ko-KR" altLang="en-US" b="1"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설계</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40</a:t>
            </a:fld>
            <a:endParaRPr lang="en-US" altLang="ko-KR" dirty="0">
              <a:latin typeface="Times New Roman" pitchFamily="18" charset="0"/>
            </a:endParaRPr>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a:solidFill>
                  <a:srgbClr val="000000"/>
                </a:solidFill>
                <a:latin typeface="맑은 고딕" panose="020B0503020000020004" pitchFamily="50" charset="-127"/>
                <a:ea typeface="맑은 고딕" panose="020B0503020000020004" pitchFamily="50" charset="-127"/>
              </a:rPr>
              <a:t>Duty </a:t>
            </a:r>
            <a:r>
              <a:rPr lang="ko-KR" altLang="en-US" sz="2000" i="0" u="none">
                <a:solidFill>
                  <a:srgbClr val="000000"/>
                </a:solidFill>
                <a:latin typeface="맑은 고딕" panose="020B0503020000020004" pitchFamily="50" charset="-127"/>
                <a:ea typeface="맑은 고딕" panose="020B0503020000020004" pitchFamily="50" charset="-127"/>
              </a:rPr>
              <a:t>크기에 따른 인덕터 전류의 </a:t>
            </a:r>
            <a:r>
              <a:rPr lang="ko-KR" altLang="en-US" sz="2000" i="0" u="none" smtClean="0">
                <a:solidFill>
                  <a:srgbClr val="000000"/>
                </a:solidFill>
                <a:latin typeface="맑은 고딕" panose="020B0503020000020004" pitchFamily="50" charset="-127"/>
                <a:ea typeface="맑은 고딕" panose="020B0503020000020004" pitchFamily="50" charset="-127"/>
              </a:rPr>
              <a:t>리플비교</a:t>
            </a:r>
            <a:r>
              <a:rPr lang="en-US" altLang="ko-KR" sz="2000" i="0" u="none" smtClean="0">
                <a:solidFill>
                  <a:srgbClr val="000000"/>
                </a:solidFill>
                <a:latin typeface="맑은 고딕" panose="020B0503020000020004" pitchFamily="50" charset="-127"/>
                <a:ea typeface="맑은 고딕" panose="020B0503020000020004" pitchFamily="50" charset="-127"/>
              </a:rPr>
              <a:t>2(</a:t>
            </a:r>
            <a:r>
              <a:rPr lang="ko-KR" altLang="en-US" sz="2000" i="0" u="none">
                <a:solidFill>
                  <a:srgbClr val="000000"/>
                </a:solidFill>
                <a:latin typeface="맑은 고딕" panose="020B0503020000020004" pitchFamily="50" charset="-127"/>
                <a:ea typeface="맑은 고딕" panose="020B0503020000020004" pitchFamily="50" charset="-127"/>
              </a:rPr>
              <a:t>엑셀</a:t>
            </a:r>
            <a:r>
              <a:rPr lang="en-US" altLang="ko-KR" sz="2000" i="0" u="none">
                <a:solidFill>
                  <a:srgbClr val="000000"/>
                </a:solidFill>
                <a:latin typeface="맑은 고딕" panose="020B0503020000020004" pitchFamily="50" charset="-127"/>
                <a:ea typeface="맑은 고딕" panose="020B0503020000020004" pitchFamily="50" charset="-127"/>
              </a:rPr>
              <a:t>)</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8" name="TextBox 27"/>
          <p:cNvSpPr txBox="1"/>
          <p:nvPr/>
        </p:nvSpPr>
        <p:spPr>
          <a:xfrm>
            <a:off x="6900675" y="4582636"/>
            <a:ext cx="621715"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D</a:t>
            </a:r>
            <a:endParaRPr lang="en-US" altLang="ko-KR" sz="1200" b="1">
              <a:solidFill>
                <a:schemeClr val="bg2"/>
              </a:solidFill>
              <a:latin typeface="맑은 고딕" panose="020B0503020000020004" pitchFamily="50" charset="-127"/>
              <a:ea typeface="맑은 고딕" panose="020B0503020000020004" pitchFamily="50" charset="-127"/>
            </a:endParaRPr>
          </a:p>
        </p:txBody>
      </p:sp>
      <p:sp>
        <p:nvSpPr>
          <p:cNvPr id="30" name="TextBox 29"/>
          <p:cNvSpPr txBox="1"/>
          <p:nvPr/>
        </p:nvSpPr>
        <p:spPr>
          <a:xfrm>
            <a:off x="5315482" y="4839890"/>
            <a:ext cx="3657604" cy="307778"/>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Duty </a:t>
            </a:r>
            <a:r>
              <a:rPr lang="ko-KR" altLang="en-US" sz="1400" b="1" smtClean="0">
                <a:solidFill>
                  <a:schemeClr val="bg2"/>
                </a:solidFill>
                <a:latin typeface="맑은 고딕" panose="020B0503020000020004" pitchFamily="50" charset="-127"/>
                <a:ea typeface="맑은 고딕" panose="020B0503020000020004" pitchFamily="50" charset="-127"/>
              </a:rPr>
              <a:t>크</a:t>
            </a:r>
            <a:r>
              <a:rPr lang="ko-KR" altLang="en-US" sz="1400" b="1">
                <a:solidFill>
                  <a:schemeClr val="bg2"/>
                </a:solidFill>
                <a:latin typeface="맑은 고딕" panose="020B0503020000020004" pitchFamily="50" charset="-127"/>
                <a:ea typeface="맑은 고딕" panose="020B0503020000020004" pitchFamily="50" charset="-127"/>
              </a:rPr>
              <a:t>기</a:t>
            </a:r>
            <a:r>
              <a:rPr lang="ko-KR" altLang="en-US" sz="1400" b="1" smtClean="0">
                <a:solidFill>
                  <a:schemeClr val="bg2"/>
                </a:solidFill>
                <a:latin typeface="맑은 고딕" panose="020B0503020000020004" pitchFamily="50" charset="-127"/>
                <a:ea typeface="맑은 고딕" panose="020B0503020000020004" pitchFamily="50" charset="-127"/>
              </a:rPr>
              <a:t>에 </a:t>
            </a:r>
            <a:r>
              <a:rPr lang="ko-KR" altLang="en-US" sz="1400" b="1">
                <a:solidFill>
                  <a:schemeClr val="bg2"/>
                </a:solidFill>
                <a:latin typeface="맑은 고딕" panose="020B0503020000020004" pitchFamily="50" charset="-127"/>
                <a:ea typeface="맑은 고딕" panose="020B0503020000020004" pitchFamily="50" charset="-127"/>
              </a:rPr>
              <a:t>따른 </a:t>
            </a:r>
            <a:r>
              <a:rPr lang="en-US" altLang="ko-KR" sz="1400" b="1" smtClean="0">
                <a:solidFill>
                  <a:schemeClr val="bg2"/>
                </a:solidFill>
                <a:latin typeface="맑은 고딕" panose="020B0503020000020004" pitchFamily="50" charset="-127"/>
                <a:ea typeface="맑은 고딕" panose="020B0503020000020004" pitchFamily="50" charset="-127"/>
              </a:rPr>
              <a:t>IL</a:t>
            </a:r>
            <a:r>
              <a:rPr lang="ko-KR" altLang="en-US" sz="1400" b="1" smtClean="0">
                <a:solidFill>
                  <a:schemeClr val="bg2"/>
                </a:solidFill>
                <a:latin typeface="맑은 고딕" panose="020B0503020000020004" pitchFamily="50" charset="-127"/>
                <a:ea typeface="맑은 고딕" panose="020B0503020000020004" pitchFamily="50" charset="-127"/>
              </a:rPr>
              <a:t>의</a:t>
            </a:r>
            <a:r>
              <a:rPr lang="en-US" altLang="ko-KR" sz="1400" b="1" smtClean="0">
                <a:solidFill>
                  <a:schemeClr val="bg2"/>
                </a:solidFill>
                <a:latin typeface="맑은 고딕" panose="020B0503020000020004" pitchFamily="50" charset="-127"/>
                <a:ea typeface="맑은 고딕" panose="020B0503020000020004" pitchFamily="50" charset="-127"/>
              </a:rPr>
              <a:t> </a:t>
            </a:r>
            <a:r>
              <a:rPr lang="ko-KR" altLang="en-US" sz="1400" b="1" smtClean="0">
                <a:solidFill>
                  <a:schemeClr val="bg2"/>
                </a:solidFill>
                <a:latin typeface="맑은 고딕" panose="020B0503020000020004" pitchFamily="50" charset="-127"/>
                <a:ea typeface="맑은 고딕" panose="020B0503020000020004" pitchFamily="50" charset="-127"/>
              </a:rPr>
              <a:t>리플율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38" name="TextBox 37"/>
          <p:cNvSpPr txBox="1"/>
          <p:nvPr/>
        </p:nvSpPr>
        <p:spPr>
          <a:xfrm>
            <a:off x="1319029" y="4839890"/>
            <a:ext cx="3136669" cy="307777"/>
          </a:xfrm>
          <a:prstGeom prst="rect">
            <a:avLst/>
          </a:prstGeom>
          <a:noFill/>
        </p:spPr>
        <p:txBody>
          <a:bodyPr wrap="square" rtlCol="0">
            <a:spAutoFit/>
          </a:bodyPr>
          <a:lstStyle/>
          <a:p>
            <a:pPr algn="ctr"/>
            <a:r>
              <a:rPr lang="en-US" altLang="ko-KR" sz="1400" b="1">
                <a:solidFill>
                  <a:schemeClr val="bg2"/>
                </a:solidFill>
                <a:latin typeface="맑은 고딕" panose="020B0503020000020004" pitchFamily="50" charset="-127"/>
                <a:ea typeface="맑은 고딕" panose="020B0503020000020004" pitchFamily="50" charset="-127"/>
              </a:rPr>
              <a:t>&lt; Duty </a:t>
            </a:r>
            <a:r>
              <a:rPr lang="ko-KR" altLang="en-US" sz="1400" b="1" smtClean="0">
                <a:solidFill>
                  <a:schemeClr val="bg2"/>
                </a:solidFill>
                <a:latin typeface="맑은 고딕" panose="020B0503020000020004" pitchFamily="50" charset="-127"/>
                <a:ea typeface="맑은 고딕" panose="020B0503020000020004" pitchFamily="50" charset="-127"/>
              </a:rPr>
              <a:t>크기에 </a:t>
            </a:r>
            <a:r>
              <a:rPr lang="ko-KR" altLang="en-US" sz="1400" b="1">
                <a:solidFill>
                  <a:schemeClr val="bg2"/>
                </a:solidFill>
                <a:latin typeface="맑은 고딕" panose="020B0503020000020004" pitchFamily="50" charset="-127"/>
                <a:ea typeface="맑은 고딕" panose="020B0503020000020004" pitchFamily="50" charset="-127"/>
              </a:rPr>
              <a:t>따른 </a:t>
            </a:r>
            <a:r>
              <a:rPr lang="en-US" altLang="ko-KR" sz="1400" b="1" smtClean="0">
                <a:solidFill>
                  <a:schemeClr val="bg2"/>
                </a:solidFill>
                <a:latin typeface="맑은 고딕" panose="020B0503020000020004" pitchFamily="50" charset="-127"/>
                <a:ea typeface="맑은 고딕" panose="020B0503020000020004" pitchFamily="50" charset="-127"/>
              </a:rPr>
              <a:t>ΔI </a:t>
            </a:r>
            <a:r>
              <a:rPr lang="ko-KR" altLang="en-US" sz="1400" b="1" smtClean="0">
                <a:solidFill>
                  <a:schemeClr val="bg2"/>
                </a:solidFill>
                <a:latin typeface="맑은 고딕" panose="020B0503020000020004" pitchFamily="50" charset="-127"/>
                <a:ea typeface="맑은 고딕" panose="020B0503020000020004" pitchFamily="50" charset="-127"/>
              </a:rPr>
              <a:t>값의 크</a:t>
            </a:r>
            <a:r>
              <a:rPr lang="ko-KR" altLang="en-US" sz="1400" b="1">
                <a:solidFill>
                  <a:schemeClr val="bg2"/>
                </a:solidFill>
                <a:latin typeface="맑은 고딕" panose="020B0503020000020004" pitchFamily="50" charset="-127"/>
                <a:ea typeface="맑은 고딕" panose="020B0503020000020004" pitchFamily="50" charset="-127"/>
              </a:rPr>
              <a:t>기</a:t>
            </a:r>
            <a:r>
              <a:rPr lang="ko-KR" altLang="en-US" sz="1400" b="1" smtClean="0">
                <a:solidFill>
                  <a:schemeClr val="bg2"/>
                </a:solidFill>
                <a:latin typeface="맑은 고딕" panose="020B0503020000020004" pitchFamily="50" charset="-127"/>
                <a:ea typeface="맑은 고딕" panose="020B0503020000020004" pitchFamily="50" charset="-127"/>
              </a:rPr>
              <a:t> </a:t>
            </a:r>
            <a:r>
              <a:rPr lang="en-US" altLang="ko-KR" sz="1400" b="1" smtClean="0">
                <a:solidFill>
                  <a:schemeClr val="bg2"/>
                </a:solidFill>
                <a:latin typeface="맑은 고딕" panose="020B0503020000020004" pitchFamily="50" charset="-127"/>
                <a:ea typeface="맑은 고딕" panose="020B0503020000020004" pitchFamily="50" charset="-127"/>
              </a:rPr>
              <a:t>&gt;</a:t>
            </a:r>
            <a:endParaRPr lang="en-US" altLang="ko-KR" sz="1400" b="1">
              <a:solidFill>
                <a:schemeClr val="bg2"/>
              </a:solidFill>
              <a:latin typeface="맑은 고딕" panose="020B0503020000020004" pitchFamily="50" charset="-127"/>
              <a:ea typeface="맑은 고딕" panose="020B0503020000020004" pitchFamily="50" charset="-127"/>
            </a:endParaRPr>
          </a:p>
        </p:txBody>
      </p:sp>
      <p:sp>
        <p:nvSpPr>
          <p:cNvPr id="49" name="TextBox 48"/>
          <p:cNvSpPr txBox="1"/>
          <p:nvPr/>
        </p:nvSpPr>
        <p:spPr>
          <a:xfrm>
            <a:off x="2588572" y="4552553"/>
            <a:ext cx="621715"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D</a:t>
            </a:r>
            <a:endParaRPr lang="en-US" altLang="ko-KR" sz="1200" b="1">
              <a:solidFill>
                <a:schemeClr val="bg2"/>
              </a:solidFill>
              <a:latin typeface="맑은 고딕" panose="020B0503020000020004" pitchFamily="50" charset="-127"/>
              <a:ea typeface="맑은 고딕" panose="020B0503020000020004" pitchFamily="50" charset="-127"/>
            </a:endParaRPr>
          </a:p>
        </p:txBody>
      </p:sp>
      <p:sp>
        <p:nvSpPr>
          <p:cNvPr id="33" name="TextBox 32"/>
          <p:cNvSpPr txBox="1"/>
          <p:nvPr/>
        </p:nvSpPr>
        <p:spPr>
          <a:xfrm>
            <a:off x="272480" y="1569382"/>
            <a:ext cx="1099383"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ΔV</a:t>
            </a:r>
            <a:r>
              <a:rPr lang="en-US" altLang="ko-KR" sz="1200" b="1" baseline="-25000" smtClean="0">
                <a:solidFill>
                  <a:schemeClr val="bg2"/>
                </a:solidFill>
                <a:latin typeface="맑은 고딕" panose="020B0503020000020004" pitchFamily="50" charset="-127"/>
                <a:ea typeface="맑은 고딕" panose="020B0503020000020004" pitchFamily="50" charset="-127"/>
              </a:rPr>
              <a:t>O</a:t>
            </a:r>
            <a:r>
              <a:rPr lang="en-US" altLang="ko-KR" sz="1200" b="1" smtClean="0">
                <a:solidFill>
                  <a:schemeClr val="bg2"/>
                </a:solidFill>
                <a:latin typeface="맑은 고딕" panose="020B0503020000020004" pitchFamily="50" charset="-127"/>
                <a:ea typeface="맑은 고딕" panose="020B0503020000020004" pitchFamily="50" charset="-127"/>
              </a:rPr>
              <a:t> [V]</a:t>
            </a:r>
            <a:endParaRPr lang="en-US" altLang="ko-KR" sz="1200" b="1">
              <a:solidFill>
                <a:schemeClr val="bg2"/>
              </a:solidFill>
              <a:latin typeface="맑은 고딕" panose="020B0503020000020004" pitchFamily="50" charset="-127"/>
              <a:ea typeface="맑은 고딕" panose="020B0503020000020004" pitchFamily="50" charset="-127"/>
            </a:endParaRPr>
          </a:p>
        </p:txBody>
      </p:sp>
      <p:sp>
        <p:nvSpPr>
          <p:cNvPr id="34" name="TextBox 33"/>
          <p:cNvSpPr txBox="1"/>
          <p:nvPr/>
        </p:nvSpPr>
        <p:spPr>
          <a:xfrm>
            <a:off x="4592960" y="1556792"/>
            <a:ext cx="2088232"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ΔV</a:t>
            </a:r>
            <a:r>
              <a:rPr lang="en-US" altLang="ko-KR" sz="1200" b="1" baseline="-25000" smtClean="0">
                <a:solidFill>
                  <a:schemeClr val="bg2"/>
                </a:solidFill>
                <a:latin typeface="맑은 고딕" panose="020B0503020000020004" pitchFamily="50" charset="-127"/>
                <a:ea typeface="맑은 고딕" panose="020B0503020000020004" pitchFamily="50" charset="-127"/>
              </a:rPr>
              <a:t>O</a:t>
            </a:r>
            <a:r>
              <a:rPr lang="en-US" altLang="ko-KR" sz="1200" b="1" smtClean="0">
                <a:solidFill>
                  <a:schemeClr val="bg2"/>
                </a:solidFill>
                <a:latin typeface="맑은 고딕" panose="020B0503020000020004" pitchFamily="50" charset="-127"/>
                <a:ea typeface="맑은 고딕" panose="020B0503020000020004" pitchFamily="50" charset="-127"/>
              </a:rPr>
              <a:t>*100/ V</a:t>
            </a:r>
            <a:r>
              <a:rPr lang="en-US" altLang="ko-KR" sz="1200" b="1" baseline="-25000" smtClean="0">
                <a:solidFill>
                  <a:schemeClr val="bg2"/>
                </a:solidFill>
                <a:latin typeface="맑은 고딕" panose="020B0503020000020004" pitchFamily="50" charset="-127"/>
                <a:ea typeface="맑은 고딕" panose="020B0503020000020004" pitchFamily="50" charset="-127"/>
              </a:rPr>
              <a:t>V_AVG</a:t>
            </a:r>
            <a:r>
              <a:rPr lang="en-US" altLang="ko-KR" sz="1200" b="1" smtClean="0">
                <a:solidFill>
                  <a:schemeClr val="bg2"/>
                </a:solidFill>
                <a:latin typeface="맑은 고딕" panose="020B0503020000020004" pitchFamily="50" charset="-127"/>
                <a:ea typeface="맑은 고딕" panose="020B0503020000020004" pitchFamily="50" charset="-127"/>
              </a:rPr>
              <a:t> [%]</a:t>
            </a:r>
            <a:endParaRPr lang="en-US" altLang="ko-KR" sz="1200" b="1">
              <a:solidFill>
                <a:schemeClr val="bg2"/>
              </a:solidFill>
              <a:latin typeface="맑은 고딕" panose="020B0503020000020004" pitchFamily="50" charset="-127"/>
              <a:ea typeface="맑은 고딕" panose="020B0503020000020004" pitchFamily="50" charset="-127"/>
            </a:endParaRPr>
          </a:p>
        </p:txBody>
      </p:sp>
      <p:pic>
        <p:nvPicPr>
          <p:cNvPr id="36"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8824"/>
          <a:stretch/>
        </p:blipFill>
        <p:spPr bwMode="auto">
          <a:xfrm>
            <a:off x="4245476" y="5229200"/>
            <a:ext cx="1715636" cy="1085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6104"/>
          <a:stretch/>
        </p:blipFill>
        <p:spPr bwMode="auto">
          <a:xfrm>
            <a:off x="1895092" y="5229200"/>
            <a:ext cx="1761764" cy="10859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2" name="직선 연결선 31"/>
          <p:cNvCxnSpPr/>
          <p:nvPr/>
        </p:nvCxnSpPr>
        <p:spPr bwMode="auto">
          <a:xfrm>
            <a:off x="2828290" y="2147664"/>
            <a:ext cx="0" cy="2179340"/>
          </a:xfrm>
          <a:prstGeom prst="line">
            <a:avLst/>
          </a:prstGeom>
          <a:solidFill>
            <a:srgbClr val="C0C0C0"/>
          </a:solidFill>
          <a:ln w="19050" cap="flat" cmpd="sng" algn="ctr">
            <a:solidFill>
              <a:schemeClr val="bg2"/>
            </a:solidFill>
            <a:prstDash val="lgDash"/>
            <a:round/>
            <a:headEnd type="none" w="sm" len="sm"/>
            <a:tailEnd type="none" w="sm" len="sm"/>
          </a:ln>
          <a:effectLst/>
        </p:spPr>
      </p:cxnSp>
      <p:cxnSp>
        <p:nvCxnSpPr>
          <p:cNvPr id="39" name="직선 연결선 38"/>
          <p:cNvCxnSpPr/>
          <p:nvPr/>
        </p:nvCxnSpPr>
        <p:spPr bwMode="auto">
          <a:xfrm>
            <a:off x="2250604" y="2147664"/>
            <a:ext cx="0" cy="2173824"/>
          </a:xfrm>
          <a:prstGeom prst="line">
            <a:avLst/>
          </a:prstGeom>
          <a:solidFill>
            <a:srgbClr val="C0C0C0"/>
          </a:solidFill>
          <a:ln w="19050" cap="flat" cmpd="sng" algn="ctr">
            <a:solidFill>
              <a:schemeClr val="bg2"/>
            </a:solidFill>
            <a:prstDash val="lgDash"/>
            <a:round/>
            <a:headEnd type="none" w="sm" len="sm"/>
            <a:tailEnd type="none" w="sm" len="sm"/>
          </a:ln>
          <a:effectLst/>
        </p:spPr>
      </p:cxnSp>
      <p:sp>
        <p:nvSpPr>
          <p:cNvPr id="40" name="TextBox 39"/>
          <p:cNvSpPr txBox="1"/>
          <p:nvPr/>
        </p:nvSpPr>
        <p:spPr>
          <a:xfrm>
            <a:off x="2881165" y="4028210"/>
            <a:ext cx="1332703"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V</a:t>
            </a:r>
            <a:r>
              <a:rPr lang="en-US" altLang="ko-KR" sz="1200" b="1" baseline="-25000" smtClean="0">
                <a:solidFill>
                  <a:schemeClr val="bg2"/>
                </a:solidFill>
                <a:latin typeface="맑은 고딕" panose="020B0503020000020004" pitchFamily="50" charset="-127"/>
                <a:ea typeface="맑은 고딕" panose="020B0503020000020004" pitchFamily="50" charset="-127"/>
              </a:rPr>
              <a:t>OUT</a:t>
            </a:r>
            <a:r>
              <a:rPr lang="en-US" altLang="ko-KR" sz="1200" b="1" smtClean="0">
                <a:solidFill>
                  <a:schemeClr val="bg2"/>
                </a:solidFill>
                <a:latin typeface="맑은 고딕" panose="020B0503020000020004" pitchFamily="50" charset="-127"/>
                <a:ea typeface="맑은 고딕" panose="020B0503020000020004" pitchFamily="50" charset="-127"/>
              </a:rPr>
              <a:t>=200[V]</a:t>
            </a:r>
            <a:endParaRPr lang="en-US" altLang="ko-KR" sz="1200" b="1">
              <a:solidFill>
                <a:schemeClr val="bg2"/>
              </a:solidFill>
              <a:latin typeface="맑은 고딕" panose="020B0503020000020004" pitchFamily="50" charset="-127"/>
              <a:ea typeface="맑은 고딕" panose="020B0503020000020004" pitchFamily="50" charset="-127"/>
            </a:endParaRPr>
          </a:p>
        </p:txBody>
      </p:sp>
      <p:sp>
        <p:nvSpPr>
          <p:cNvPr id="41" name="TextBox 40"/>
          <p:cNvSpPr txBox="1"/>
          <p:nvPr/>
        </p:nvSpPr>
        <p:spPr>
          <a:xfrm>
            <a:off x="883993" y="4028210"/>
            <a:ext cx="1332703" cy="276999"/>
          </a:xfrm>
          <a:prstGeom prst="rect">
            <a:avLst/>
          </a:prstGeom>
          <a:noFill/>
        </p:spPr>
        <p:txBody>
          <a:bodyPr wrap="square" rtlCol="0">
            <a:spAutoFit/>
          </a:bodyPr>
          <a:lstStyle/>
          <a:p>
            <a:pPr algn="ctr"/>
            <a:r>
              <a:rPr lang="en-US" altLang="ko-KR" sz="1200" b="1" smtClean="0">
                <a:solidFill>
                  <a:schemeClr val="bg2"/>
                </a:solidFill>
                <a:latin typeface="맑은 고딕" panose="020B0503020000020004" pitchFamily="50" charset="-127"/>
                <a:ea typeface="맑은 고딕" panose="020B0503020000020004" pitchFamily="50" charset="-127"/>
              </a:rPr>
              <a:t>V</a:t>
            </a:r>
            <a:r>
              <a:rPr lang="en-US" altLang="ko-KR" sz="1200" b="1" baseline="-25000" smtClean="0">
                <a:solidFill>
                  <a:schemeClr val="bg2"/>
                </a:solidFill>
                <a:latin typeface="맑은 고딕" panose="020B0503020000020004" pitchFamily="50" charset="-127"/>
                <a:ea typeface="맑은 고딕" panose="020B0503020000020004" pitchFamily="50" charset="-127"/>
              </a:rPr>
              <a:t>OUT</a:t>
            </a:r>
            <a:r>
              <a:rPr lang="en-US" altLang="ko-KR" sz="1200" b="1" smtClean="0">
                <a:solidFill>
                  <a:schemeClr val="bg2"/>
                </a:solidFill>
                <a:latin typeface="맑은 고딕" panose="020B0503020000020004" pitchFamily="50" charset="-127"/>
                <a:ea typeface="맑은 고딕" panose="020B0503020000020004" pitchFamily="50" charset="-127"/>
              </a:rPr>
              <a:t>=140[V]</a:t>
            </a:r>
            <a:endParaRPr lang="en-US" altLang="ko-KR" sz="1200" b="1">
              <a:solidFill>
                <a:schemeClr val="bg2"/>
              </a:solidFill>
              <a:latin typeface="맑은 고딕" panose="020B0503020000020004" pitchFamily="50" charset="-127"/>
              <a:ea typeface="맑은 고딕" panose="020B0503020000020004" pitchFamily="50" charset="-127"/>
            </a:endParaRPr>
          </a:p>
        </p:txBody>
      </p:sp>
      <p:cxnSp>
        <p:nvCxnSpPr>
          <p:cNvPr id="42" name="직선 화살표 연결선 41"/>
          <p:cNvCxnSpPr/>
          <p:nvPr/>
        </p:nvCxnSpPr>
        <p:spPr bwMode="auto">
          <a:xfrm flipH="1">
            <a:off x="2889999" y="4166710"/>
            <a:ext cx="205082" cy="0"/>
          </a:xfrm>
          <a:prstGeom prst="straightConnector1">
            <a:avLst/>
          </a:prstGeom>
          <a:solidFill>
            <a:srgbClr val="C0C0C0"/>
          </a:solidFill>
          <a:ln w="19050" cap="flat" cmpd="sng" algn="ctr">
            <a:solidFill>
              <a:schemeClr val="bg2"/>
            </a:solidFill>
            <a:prstDash val="solid"/>
            <a:round/>
            <a:headEnd type="none" w="sm" len="sm"/>
            <a:tailEnd type="arrow"/>
          </a:ln>
          <a:effectLst/>
        </p:spPr>
      </p:cxnSp>
      <p:sp>
        <p:nvSpPr>
          <p:cNvPr id="43" name="TextBox 42"/>
          <p:cNvSpPr txBox="1"/>
          <p:nvPr/>
        </p:nvSpPr>
        <p:spPr>
          <a:xfrm>
            <a:off x="1682117" y="1916832"/>
            <a:ext cx="1758715" cy="230832"/>
          </a:xfrm>
          <a:prstGeom prst="rect">
            <a:avLst/>
          </a:prstGeom>
          <a:noFill/>
        </p:spPr>
        <p:txBody>
          <a:bodyPr wrap="square" rtlCol="0">
            <a:spAutoFit/>
          </a:bodyPr>
          <a:lstStyle/>
          <a:p>
            <a:pPr algn="ctr"/>
            <a:r>
              <a:rPr lang="ko-KR" altLang="en-US" sz="900" b="1" smtClean="0">
                <a:solidFill>
                  <a:schemeClr val="bg2"/>
                </a:solidFill>
                <a:latin typeface="맑은 고딕" panose="020B0503020000020004" pitchFamily="50" charset="-127"/>
                <a:ea typeface="맑은 고딕" panose="020B0503020000020004" pitchFamily="50" charset="-127"/>
              </a:rPr>
              <a:t>배터리전압 운전범위</a:t>
            </a:r>
            <a:endParaRPr lang="en-US" altLang="ko-KR" sz="900" b="1">
              <a:solidFill>
                <a:schemeClr val="bg2"/>
              </a:solidFill>
              <a:latin typeface="맑은 고딕" panose="020B0503020000020004" pitchFamily="50" charset="-127"/>
              <a:ea typeface="맑은 고딕" panose="020B0503020000020004" pitchFamily="50" charset="-127"/>
            </a:endParaRPr>
          </a:p>
        </p:txBody>
      </p:sp>
      <p:cxnSp>
        <p:nvCxnSpPr>
          <p:cNvPr id="44" name="직선 화살표 연결선 43"/>
          <p:cNvCxnSpPr/>
          <p:nvPr/>
        </p:nvCxnSpPr>
        <p:spPr bwMode="auto">
          <a:xfrm flipH="1">
            <a:off x="2247538" y="2204864"/>
            <a:ext cx="562203" cy="0"/>
          </a:xfrm>
          <a:prstGeom prst="straightConnector1">
            <a:avLst/>
          </a:prstGeom>
          <a:solidFill>
            <a:srgbClr val="C0C0C0"/>
          </a:solidFill>
          <a:ln w="19050" cap="flat" cmpd="sng" algn="ctr">
            <a:solidFill>
              <a:schemeClr val="bg2"/>
            </a:solidFill>
            <a:prstDash val="solid"/>
            <a:round/>
            <a:headEnd type="arrow" w="med" len="med"/>
            <a:tailEnd type="arrow" w="med" len="med"/>
          </a:ln>
          <a:effectLst/>
        </p:spPr>
      </p:cxnSp>
      <p:cxnSp>
        <p:nvCxnSpPr>
          <p:cNvPr id="45" name="직선 화살표 연결선 44"/>
          <p:cNvCxnSpPr/>
          <p:nvPr/>
        </p:nvCxnSpPr>
        <p:spPr bwMode="auto">
          <a:xfrm>
            <a:off x="2000672" y="4171940"/>
            <a:ext cx="205082" cy="0"/>
          </a:xfrm>
          <a:prstGeom prst="straightConnector1">
            <a:avLst/>
          </a:prstGeom>
          <a:solidFill>
            <a:srgbClr val="C0C0C0"/>
          </a:solidFill>
          <a:ln w="19050" cap="flat" cmpd="sng" algn="ctr">
            <a:solidFill>
              <a:schemeClr val="bg2"/>
            </a:solidFill>
            <a:prstDash val="solid"/>
            <a:round/>
            <a:headEnd type="none" w="sm" len="sm"/>
            <a:tailEnd type="arrow"/>
          </a:ln>
          <a:effectLst/>
        </p:spPr>
      </p:cxnSp>
      <p:cxnSp>
        <p:nvCxnSpPr>
          <p:cNvPr id="46" name="직선 연결선 45"/>
          <p:cNvCxnSpPr/>
          <p:nvPr/>
        </p:nvCxnSpPr>
        <p:spPr bwMode="auto">
          <a:xfrm>
            <a:off x="7302976" y="2715516"/>
            <a:ext cx="0" cy="1611488"/>
          </a:xfrm>
          <a:prstGeom prst="line">
            <a:avLst/>
          </a:prstGeom>
          <a:solidFill>
            <a:srgbClr val="C0C0C0"/>
          </a:solidFill>
          <a:ln w="19050" cap="flat" cmpd="sng" algn="ctr">
            <a:solidFill>
              <a:schemeClr val="bg2"/>
            </a:solidFill>
            <a:prstDash val="lgDash"/>
            <a:round/>
            <a:headEnd type="none" w="sm" len="sm"/>
            <a:tailEnd type="none" w="sm" len="sm"/>
          </a:ln>
          <a:effectLst/>
        </p:spPr>
      </p:cxnSp>
      <p:cxnSp>
        <p:nvCxnSpPr>
          <p:cNvPr id="47" name="직선 연결선 46"/>
          <p:cNvCxnSpPr/>
          <p:nvPr/>
        </p:nvCxnSpPr>
        <p:spPr bwMode="auto">
          <a:xfrm>
            <a:off x="6719353" y="2668045"/>
            <a:ext cx="0" cy="1653443"/>
          </a:xfrm>
          <a:prstGeom prst="line">
            <a:avLst/>
          </a:prstGeom>
          <a:solidFill>
            <a:srgbClr val="C0C0C0"/>
          </a:solidFill>
          <a:ln w="19050" cap="flat" cmpd="sng" algn="ctr">
            <a:solidFill>
              <a:schemeClr val="bg2"/>
            </a:solidFill>
            <a:prstDash val="lgDash"/>
            <a:round/>
            <a:headEnd type="none" w="sm" len="sm"/>
            <a:tailEnd type="none" w="sm" len="sm"/>
          </a:ln>
          <a:effectLst/>
        </p:spPr>
      </p:cxnSp>
      <p:sp>
        <p:nvSpPr>
          <p:cNvPr id="48" name="TextBox 47"/>
          <p:cNvSpPr txBox="1"/>
          <p:nvPr/>
        </p:nvSpPr>
        <p:spPr>
          <a:xfrm>
            <a:off x="6105128" y="2478088"/>
            <a:ext cx="1758715" cy="230832"/>
          </a:xfrm>
          <a:prstGeom prst="rect">
            <a:avLst/>
          </a:prstGeom>
          <a:noFill/>
        </p:spPr>
        <p:txBody>
          <a:bodyPr wrap="square" rtlCol="0">
            <a:spAutoFit/>
          </a:bodyPr>
          <a:lstStyle/>
          <a:p>
            <a:pPr algn="ctr"/>
            <a:r>
              <a:rPr lang="ko-KR" altLang="en-US" sz="900" b="1" smtClean="0">
                <a:solidFill>
                  <a:schemeClr val="bg2"/>
                </a:solidFill>
                <a:latin typeface="맑은 고딕" panose="020B0503020000020004" pitchFamily="50" charset="-127"/>
                <a:ea typeface="맑은 고딕" panose="020B0503020000020004" pitchFamily="50" charset="-127"/>
              </a:rPr>
              <a:t>배터리전압 운전범위</a:t>
            </a:r>
            <a:endParaRPr lang="en-US" altLang="ko-KR" sz="900" b="1">
              <a:solidFill>
                <a:schemeClr val="bg2"/>
              </a:solidFill>
              <a:latin typeface="맑은 고딕" panose="020B0503020000020004" pitchFamily="50" charset="-127"/>
              <a:ea typeface="맑은 고딕" panose="020B0503020000020004" pitchFamily="50" charset="-127"/>
            </a:endParaRPr>
          </a:p>
        </p:txBody>
      </p:sp>
      <p:cxnSp>
        <p:nvCxnSpPr>
          <p:cNvPr id="50" name="직선 화살표 연결선 49"/>
          <p:cNvCxnSpPr/>
          <p:nvPr/>
        </p:nvCxnSpPr>
        <p:spPr bwMode="auto">
          <a:xfrm flipH="1">
            <a:off x="6727763" y="2793041"/>
            <a:ext cx="555684" cy="0"/>
          </a:xfrm>
          <a:prstGeom prst="straightConnector1">
            <a:avLst/>
          </a:prstGeom>
          <a:solidFill>
            <a:srgbClr val="C0C0C0"/>
          </a:solidFill>
          <a:ln w="19050" cap="flat" cmpd="sng" algn="ctr">
            <a:solidFill>
              <a:schemeClr val="bg2"/>
            </a:solidFill>
            <a:prstDash val="solid"/>
            <a:round/>
            <a:headEnd type="arrow" w="med" len="med"/>
            <a:tailEnd type="arrow" w="med" len="med"/>
          </a:ln>
          <a:effectLst/>
        </p:spPr>
      </p:cxnSp>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7176" y="5231852"/>
            <a:ext cx="1866900" cy="1077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376522"/>
      </p:ext>
    </p:extLst>
  </p:cSld>
  <p:clrMapOvr>
    <a:masterClrMapping/>
  </p:clrMapOvr>
  <p:transition>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806450" y="3429000"/>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Tahoma" pitchFamily="34" charset="0"/>
                <a:ea typeface="굴림" pitchFamily="50"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Tahoma" pitchFamily="34" charset="0"/>
                <a:ea typeface="굴림" pitchFamily="50"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Tahoma" pitchFamily="34" charset="0"/>
                <a:ea typeface="굴림" pitchFamily="50"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Tahoma" pitchFamily="34" charset="0"/>
                <a:ea typeface="굴림" pitchFamily="50"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Tahoma" pitchFamily="34" charset="0"/>
                <a:ea typeface="굴림" pitchFamily="50"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Tahoma" pitchFamily="34" charset="0"/>
                <a:ea typeface="굴림" pitchFamily="50"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Tahoma" pitchFamily="34" charset="0"/>
                <a:ea typeface="굴림" pitchFamily="50" charset="-127"/>
              </a:endParaRPr>
            </a:p>
          </p:txBody>
        </p:sp>
      </p:grpSp>
      <p:sp>
        <p:nvSpPr>
          <p:cNvPr id="19458" name="Rectangle 2"/>
          <p:cNvSpPr>
            <a:spLocks noChangeArrowheads="1"/>
          </p:cNvSpPr>
          <p:nvPr/>
        </p:nvSpPr>
        <p:spPr bwMode="auto">
          <a:xfrm>
            <a:off x="0" y="0"/>
            <a:ext cx="9906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슬라이드 번호 개체 틀 3"/>
          <p:cNvSpPr>
            <a:spLocks noGrp="1"/>
          </p:cNvSpPr>
          <p:nvPr>
            <p:ph type="sldNum" sz="quarter" idx="10"/>
          </p:nvPr>
        </p:nvSpPr>
        <p:spPr>
          <a:xfrm>
            <a:off x="4492873" y="6551116"/>
            <a:ext cx="892175" cy="609600"/>
          </a:xfrm>
        </p:spPr>
        <p:txBody>
          <a:bodyPr/>
          <a:lstStyle/>
          <a:p>
            <a:pPr>
              <a:defRPr/>
            </a:pPr>
            <a:fld id="{65362925-C4CC-42C1-9813-A12576CA7337}" type="slidenum">
              <a:rPr lang="en-US" altLang="ko-KR"/>
              <a:pPr>
                <a:defRPr/>
              </a:pPr>
              <a:t>41</a:t>
            </a:fld>
            <a:endParaRPr lang="en-US" altLang="ko-KR" dirty="0">
              <a:latin typeface="Times New Roman" pitchFamily="18" charset="0"/>
            </a:endParaRPr>
          </a:p>
        </p:txBody>
      </p:sp>
      <p:sp>
        <p:nvSpPr>
          <p:cNvPr id="3" name="직사각형 2"/>
          <p:cNvSpPr/>
          <p:nvPr/>
        </p:nvSpPr>
        <p:spPr bwMode="auto">
          <a:xfrm>
            <a:off x="7401272" y="1539023"/>
            <a:ext cx="504056" cy="377809"/>
          </a:xfrm>
          <a:prstGeom prst="rect">
            <a:avLst/>
          </a:prstGeom>
          <a:solidFill>
            <a:schemeClr val="tx2"/>
          </a:solidFill>
          <a:ln w="9525"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4"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1" name="Text Box 3"/>
          <p:cNvSpPr txBox="1">
            <a:spLocks noChangeArrowheads="1"/>
          </p:cNvSpPr>
          <p:nvPr/>
        </p:nvSpPr>
        <p:spPr bwMode="auto">
          <a:xfrm>
            <a:off x="1285875" y="3429000"/>
            <a:ext cx="8378825" cy="461962"/>
          </a:xfrm>
          <a:prstGeom prst="rect">
            <a:avLst/>
          </a:prstGeom>
          <a:noFill/>
          <a:ln w="9525">
            <a:noFill/>
            <a:miter lim="800000"/>
            <a:headEnd/>
            <a:tailEnd/>
          </a:ln>
        </p:spPr>
        <p:txBody>
          <a:bodyPr>
            <a:spAutoFit/>
          </a:bodyPr>
          <a:lstStyle/>
          <a:p>
            <a:pPr eaLnBrk="0" latinLnBrk="0" hangingPunct="0">
              <a:spcBef>
                <a:spcPct val="50000"/>
              </a:spcBef>
              <a:defRPr/>
            </a:pPr>
            <a:r>
              <a:rPr lang="ko-KR" altLang="en-US" b="1" dirty="0"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감사합니다</a:t>
            </a:r>
            <a:r>
              <a:rPr lang="en-US" altLang="ko-KR" b="1" dirty="0" smtClean="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Tree>
    <p:extLst>
      <p:ext uri="{BB962C8B-B14F-4D97-AF65-F5344CB8AC3E}">
        <p14:creationId xmlns:p14="http://schemas.microsoft.com/office/powerpoint/2010/main" val="3168270745"/>
      </p:ext>
    </p:extLst>
  </p:cSld>
  <p:clrMapOvr>
    <a:masterClrMapping/>
  </p:clrMapOvr>
  <p:transition>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3.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Filter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설계</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5</a:t>
            </a:fld>
            <a:endParaRPr lang="en-US" altLang="ko-KR" dirty="0">
              <a:latin typeface="Times New Roman" pitchFamily="18" charset="0"/>
            </a:endParaRPr>
          </a:p>
        </p:txBody>
      </p:sp>
      <p:sp>
        <p:nvSpPr>
          <p:cNvPr id="6" name="Rectangle 2"/>
          <p:cNvSpPr>
            <a:spLocks noChangeArrowheads="1"/>
          </p:cNvSpPr>
          <p:nvPr/>
        </p:nvSpPr>
        <p:spPr bwMode="auto">
          <a:xfrm>
            <a:off x="2582863" y="287655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Mode</a:t>
            </a:r>
            <a:r>
              <a:rPr lang="ko-KR" altLang="en-US" sz="2000" i="0" u="none" smtClean="0">
                <a:solidFill>
                  <a:srgbClr val="000000"/>
                </a:solidFill>
                <a:latin typeface="맑은 고딕" panose="020B0503020000020004" pitchFamily="50" charset="-127"/>
                <a:ea typeface="맑은 고딕" panose="020B0503020000020004" pitchFamily="50" charset="-127"/>
              </a:rPr>
              <a:t>에 따른 동작원리</a:t>
            </a:r>
            <a:r>
              <a:rPr lang="en-US" altLang="ko-KR" sz="2000" i="0" u="none" smtClean="0">
                <a:solidFill>
                  <a:srgbClr val="000000"/>
                </a:solidFill>
                <a:latin typeface="맑은 고딕" panose="020B0503020000020004" pitchFamily="50" charset="-127"/>
                <a:ea typeface="맑은 고딕" panose="020B0503020000020004" pitchFamily="50" charset="-127"/>
              </a:rPr>
              <a:t>(</a:t>
            </a:r>
            <a:r>
              <a:rPr lang="ko-KR" altLang="en-US" sz="2000" i="0" u="none" smtClean="0">
                <a:solidFill>
                  <a:srgbClr val="000000"/>
                </a:solidFill>
                <a:latin typeface="맑은 고딕" panose="020B0503020000020004" pitchFamily="50" charset="-127"/>
                <a:ea typeface="맑은 고딕" panose="020B0503020000020004" pitchFamily="50" charset="-127"/>
              </a:rPr>
              <a:t>비동기식</a:t>
            </a:r>
            <a:r>
              <a:rPr lang="en-US" altLang="ko-KR" sz="2000" i="0" u="none" smtClean="0">
                <a:solidFill>
                  <a:srgbClr val="000000"/>
                </a:solidFill>
                <a:latin typeface="맑은 고딕" panose="020B0503020000020004" pitchFamily="50" charset="-127"/>
                <a:ea typeface="맑은 고딕" panose="020B0503020000020004" pitchFamily="50" charset="-127"/>
              </a:rPr>
              <a:t>)</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2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496" y="1603266"/>
            <a:ext cx="7155944" cy="47395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5737141"/>
      </p:ext>
    </p:extLst>
  </p:cSld>
  <p:clrMapOvr>
    <a:masterClrMapping/>
  </p:clrMapOvr>
  <p:transition>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1000" y="620713"/>
            <a:ext cx="4191000" cy="609600"/>
            <a:chOff x="624" y="528"/>
            <a:chExt cx="4272" cy="663"/>
          </a:xfrm>
        </p:grpSpPr>
        <p:sp>
          <p:nvSpPr>
            <p:cNvPr id="25606" name="Rectangle 5"/>
            <p:cNvSpPr>
              <a:spLocks noChangeArrowheads="1"/>
            </p:cNvSpPr>
            <p:nvPr/>
          </p:nvSpPr>
          <p:spPr bwMode="ltGray">
            <a:xfrm>
              <a:off x="770" y="595"/>
              <a:ext cx="218" cy="300"/>
            </a:xfrm>
            <a:prstGeom prst="rect">
              <a:avLst/>
            </a:prstGeom>
            <a:solidFill>
              <a:srgbClr val="FFCF01"/>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7" name="Rectangle 6"/>
            <p:cNvSpPr>
              <a:spLocks noChangeArrowheads="1"/>
            </p:cNvSpPr>
            <p:nvPr/>
          </p:nvSpPr>
          <p:spPr bwMode="ltGray">
            <a:xfrm>
              <a:off x="961" y="595"/>
              <a:ext cx="165" cy="300"/>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8" name="Rectangle 7"/>
            <p:cNvSpPr>
              <a:spLocks noChangeArrowheads="1"/>
            </p:cNvSpPr>
            <p:nvPr/>
          </p:nvSpPr>
          <p:spPr bwMode="ltGray">
            <a:xfrm>
              <a:off x="831" y="861"/>
              <a:ext cx="210" cy="300"/>
            </a:xfrm>
            <a:prstGeom prst="rect">
              <a:avLst/>
            </a:prstGeom>
            <a:solidFill>
              <a:srgbClr val="3333C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09" name="Rectangle 8"/>
            <p:cNvSpPr>
              <a:spLocks noChangeArrowheads="1"/>
            </p:cNvSpPr>
            <p:nvPr/>
          </p:nvSpPr>
          <p:spPr bwMode="ltGray">
            <a:xfrm>
              <a:off x="1016" y="861"/>
              <a:ext cx="184" cy="300"/>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0" name="Rectangle 9"/>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1" name="Rectangle 10"/>
            <p:cNvSpPr>
              <a:spLocks noChangeArrowheads="1"/>
            </p:cNvSpPr>
            <p:nvPr/>
          </p:nvSpPr>
          <p:spPr bwMode="gray">
            <a:xfrm>
              <a:off x="943" y="528"/>
              <a:ext cx="15" cy="663"/>
            </a:xfrm>
            <a:prstGeom prst="rect">
              <a:avLst/>
            </a:prstGeom>
            <a:solidFill>
              <a:srgbClr val="1C1C1C"/>
            </a:soli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25612" name="Rectangle 11"/>
            <p:cNvSpPr>
              <a:spLocks noChangeArrowheads="1"/>
            </p:cNvSpPr>
            <p:nvPr/>
          </p:nvSpPr>
          <p:spPr bwMode="gray">
            <a:xfrm>
              <a:off x="783" y="1025"/>
              <a:ext cx="4113" cy="21"/>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algn="ctr" eaLnBrk="0" latinLnBrk="0" hangingPunct="0">
                <a:defRPr/>
              </a:pPr>
              <a:endParaRPr lang="ko-KR" altLang="ko-KR">
                <a:effectLst>
                  <a:outerShdw blurRad="38100" dist="38100" dir="2700000" algn="tl">
                    <a:srgbClr val="000000">
                      <a:alpha val="43137"/>
                    </a:srgbClr>
                  </a:outerShdw>
                </a:effectLst>
                <a:latin typeface="휴먼엑스포" pitchFamily="18" charset="-127"/>
                <a:ea typeface="휴먼엑스포" pitchFamily="18" charset="-127"/>
              </a:endParaRPr>
            </a:p>
          </p:txBody>
        </p:sp>
      </p:grpSp>
      <p:sp>
        <p:nvSpPr>
          <p:cNvPr id="19458" name="Rectangle 2"/>
          <p:cNvSpPr>
            <a:spLocks noChangeArrowheads="1"/>
          </p:cNvSpPr>
          <p:nvPr/>
        </p:nvSpPr>
        <p:spPr bwMode="auto">
          <a:xfrm>
            <a:off x="0" y="-22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latin typeface="휴먼엑스포" pitchFamily="18" charset="-127"/>
              <a:ea typeface="휴먼엑스포" pitchFamily="18" charset="-127"/>
            </a:endParaRPr>
          </a:p>
        </p:txBody>
      </p:sp>
      <p:sp>
        <p:nvSpPr>
          <p:cNvPr id="34817" name="Rectangle 1"/>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휴먼엑스포" pitchFamily="18" charset="-127"/>
              <a:ea typeface="휴먼엑스포" pitchFamily="18" charset="-127"/>
            </a:endParaRPr>
          </a:p>
        </p:txBody>
      </p:sp>
      <p:sp>
        <p:nvSpPr>
          <p:cNvPr id="16" name="Text Box 11"/>
          <p:cNvSpPr txBox="1">
            <a:spLocks noChangeArrowheads="1"/>
          </p:cNvSpPr>
          <p:nvPr/>
        </p:nvSpPr>
        <p:spPr bwMode="auto">
          <a:xfrm>
            <a:off x="874713" y="620688"/>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3.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컨버터</a:t>
            </a:r>
            <a:r>
              <a:rPr lang="en-US" altLang="ko-KR"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 Filter </a:t>
            </a:r>
            <a:r>
              <a:rPr lang="ko-KR" altLang="en-US" b="1">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rPr>
              <a:t>설계</a:t>
            </a:r>
            <a:endParaRPr lang="ko-KR" altLang="en-US" b="1" dirty="0">
              <a:solidFill>
                <a:srgbClr val="000066"/>
              </a:solidFill>
              <a:effectLst>
                <a:outerShdw blurRad="38100" dist="38100" dir="2700000" algn="tl">
                  <a:srgbClr val="000000">
                    <a:alpha val="43137"/>
                  </a:srgbClr>
                </a:outerShdw>
              </a:effectLst>
              <a:latin typeface="휴먼엑스포" pitchFamily="18" charset="-127"/>
              <a:ea typeface="휴먼엑스포" pitchFamily="18" charset="-127"/>
            </a:endParaRPr>
          </a:p>
        </p:txBody>
      </p:sp>
      <p:sp>
        <p:nvSpPr>
          <p:cNvPr id="17" name="슬라이드 번호 개체 틀 2"/>
          <p:cNvSpPr>
            <a:spLocks noGrp="1"/>
          </p:cNvSpPr>
          <p:nvPr>
            <p:ph type="sldNum" sz="quarter" idx="10"/>
          </p:nvPr>
        </p:nvSpPr>
        <p:spPr>
          <a:xfrm>
            <a:off x="315913" y="6092825"/>
            <a:ext cx="892175" cy="609600"/>
          </a:xfrm>
        </p:spPr>
        <p:txBody>
          <a:bodyPr/>
          <a:lstStyle/>
          <a:p>
            <a:pPr>
              <a:defRPr/>
            </a:pPr>
            <a:fld id="{6D39B09D-BAB7-4368-83B4-C2DDDF0A1795}" type="slidenum">
              <a:rPr lang="en-US" altLang="ko-KR"/>
              <a:pPr>
                <a:defRPr/>
              </a:pPr>
              <a:t>6</a:t>
            </a:fld>
            <a:endParaRPr lang="en-US" altLang="ko-KR" dirty="0">
              <a:latin typeface="Times New Roman" pitchFamily="18" charset="0"/>
            </a:endParaRPr>
          </a:p>
        </p:txBody>
      </p:sp>
      <p:sp>
        <p:nvSpPr>
          <p:cNvPr id="6" name="Rectangle 2"/>
          <p:cNvSpPr>
            <a:spLocks noChangeArrowheads="1"/>
          </p:cNvSpPr>
          <p:nvPr/>
        </p:nvSpPr>
        <p:spPr bwMode="auto">
          <a:xfrm>
            <a:off x="2582863" y="287655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3"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4"/>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내용 개체 틀 1"/>
          <p:cNvSpPr>
            <a:spLocks noGrp="1"/>
          </p:cNvSpPr>
          <p:nvPr>
            <p:ph/>
          </p:nvPr>
        </p:nvSpPr>
        <p:spPr>
          <a:xfrm>
            <a:off x="1040400" y="1124744"/>
            <a:ext cx="8352928" cy="432047"/>
          </a:xfrm>
        </p:spPr>
        <p:txBody>
          <a:bodyPr>
            <a:noAutofit/>
          </a:bodyPr>
          <a:lstStyle/>
          <a:p>
            <a:pPr marL="342900" indent="-342900">
              <a:buFont typeface="Wingdings" panose="05000000000000000000" pitchFamily="2" charset="2"/>
              <a:buChar char="v"/>
            </a:pPr>
            <a:r>
              <a:rPr lang="en-US" altLang="ko-KR" sz="2000" i="0" u="none" smtClean="0">
                <a:solidFill>
                  <a:srgbClr val="000000"/>
                </a:solidFill>
                <a:latin typeface="맑은 고딕" panose="020B0503020000020004" pitchFamily="50" charset="-127"/>
                <a:ea typeface="맑은 고딕" panose="020B0503020000020004" pitchFamily="50" charset="-127"/>
              </a:rPr>
              <a:t>Mode</a:t>
            </a:r>
            <a:r>
              <a:rPr lang="ko-KR" altLang="en-US" sz="2000" i="0" u="none" smtClean="0">
                <a:solidFill>
                  <a:srgbClr val="000000"/>
                </a:solidFill>
                <a:latin typeface="맑은 고딕" panose="020B0503020000020004" pitchFamily="50" charset="-127"/>
                <a:ea typeface="맑은 고딕" panose="020B0503020000020004" pitchFamily="50" charset="-127"/>
              </a:rPr>
              <a:t>에 따른 동작원리</a:t>
            </a:r>
            <a:r>
              <a:rPr lang="en-US" altLang="ko-KR" sz="2000" i="0" u="none" smtClean="0">
                <a:solidFill>
                  <a:srgbClr val="000000"/>
                </a:solidFill>
                <a:latin typeface="맑은 고딕" panose="020B0503020000020004" pitchFamily="50" charset="-127"/>
                <a:ea typeface="맑은 고딕" panose="020B0503020000020004" pitchFamily="50" charset="-127"/>
              </a:rPr>
              <a:t>(</a:t>
            </a:r>
            <a:r>
              <a:rPr lang="ko-KR" altLang="en-US" sz="2000" i="0" u="none" smtClean="0">
                <a:solidFill>
                  <a:srgbClr val="000000"/>
                </a:solidFill>
                <a:latin typeface="맑은 고딕" panose="020B0503020000020004" pitchFamily="50" charset="-127"/>
                <a:ea typeface="맑은 고딕" panose="020B0503020000020004" pitchFamily="50" charset="-127"/>
              </a:rPr>
              <a:t>비동기식</a:t>
            </a:r>
            <a:r>
              <a:rPr lang="en-US" altLang="ko-KR" sz="2000" i="0" u="none" smtClean="0">
                <a:solidFill>
                  <a:srgbClr val="000000"/>
                </a:solidFill>
                <a:latin typeface="맑은 고딕" panose="020B0503020000020004" pitchFamily="50" charset="-127"/>
                <a:ea typeface="맑은 고딕" panose="020B0503020000020004" pitchFamily="50" charset="-127"/>
              </a:rPr>
              <a:t>)</a:t>
            </a:r>
            <a:endParaRPr lang="ko-KR" altLang="en-US" sz="2000" i="0" u="none" dirty="0">
              <a:solidFill>
                <a:schemeClr val="bg2"/>
              </a:solidFill>
              <a:latin typeface="맑은 고딕" panose="020B0503020000020004" pitchFamily="50" charset="-127"/>
              <a:ea typeface="맑은 고딕" panose="020B0503020000020004" pitchFamily="50" charset="-127"/>
            </a:endParaRPr>
          </a:p>
        </p:txBody>
      </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72" y="3413996"/>
            <a:ext cx="8473381" cy="2967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4" descr="C:\Users\NA\Desktop\0__150905\2015-09-05 01.00.32.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l="11650" t="46245" r="22145" b="13249"/>
          <a:stretch/>
        </p:blipFill>
        <p:spPr bwMode="auto">
          <a:xfrm rot="10800000">
            <a:off x="1118886" y="1610600"/>
            <a:ext cx="3765576" cy="1727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996298"/>
      </p:ext>
    </p:extLst>
  </p:cSld>
  <p:clrMapOvr>
    <a:masterClrMapping/>
  </p:clrMapOvr>
  <p:transition>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461220" y="1916832"/>
            <a:ext cx="6877050"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1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7</a:t>
            </a:fld>
            <a:endParaRPr lang="en-US" altLang="ko-KR" dirty="0"/>
          </a:p>
        </p:txBody>
      </p:sp>
      <p:sp>
        <p:nvSpPr>
          <p:cNvPr id="38"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a:t>
            </a:r>
            <a:r>
              <a:rPr lang="en-US" altLang="ko-KR" b="1" smtClean="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2. DSP Controller </a:t>
            </a:r>
            <a:r>
              <a:rPr lang="ko-KR" altLang="en-US" b="1" smtClean="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spTree>
    <p:extLst>
      <p:ext uri="{BB962C8B-B14F-4D97-AF65-F5344CB8AC3E}">
        <p14:creationId xmlns:p14="http://schemas.microsoft.com/office/powerpoint/2010/main" val="425449686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33"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graphicFrame>
        <p:nvGraphicFramePr>
          <p:cNvPr id="15" name="표 14"/>
          <p:cNvGraphicFramePr>
            <a:graphicFrameLocks noGrp="1"/>
          </p:cNvGraphicFramePr>
          <p:nvPr>
            <p:extLst>
              <p:ext uri="{D42A27DB-BD31-4B8C-83A1-F6EECF244321}">
                <p14:modId xmlns:p14="http://schemas.microsoft.com/office/powerpoint/2010/main" val="1798092880"/>
              </p:ext>
            </p:extLst>
          </p:nvPr>
        </p:nvGraphicFramePr>
        <p:xfrm>
          <a:off x="1208584" y="1412776"/>
          <a:ext cx="7704856" cy="4450080"/>
        </p:xfrm>
        <a:graphic>
          <a:graphicData uri="http://schemas.openxmlformats.org/drawingml/2006/table">
            <a:tbl>
              <a:tblPr firstRow="1" bandRow="1">
                <a:tableStyleId>{00A15C55-8517-42AA-B614-E9B94910E393}</a:tableStyleId>
              </a:tblPr>
              <a:tblGrid>
                <a:gridCol w="1440160"/>
                <a:gridCol w="1224136"/>
                <a:gridCol w="1656184"/>
                <a:gridCol w="3384376"/>
              </a:tblGrid>
              <a:tr h="370840">
                <a:tc gridSpan="2">
                  <a:txBody>
                    <a:bodyPr/>
                    <a:lstStyle/>
                    <a:p>
                      <a:pPr algn="ctr" latinLnBrk="1"/>
                      <a:r>
                        <a:rPr lang="ko-KR" altLang="en-US" sz="1600" smtClean="0">
                          <a:solidFill>
                            <a:schemeClr val="bg1"/>
                          </a:solidFill>
                          <a:latin typeface="맑은 고딕" panose="020B0503020000020004" pitchFamily="50" charset="-127"/>
                          <a:ea typeface="맑은 고딕" panose="020B0503020000020004" pitchFamily="50" charset="-127"/>
                        </a:rPr>
                        <a:t>기능</a:t>
                      </a:r>
                      <a:endParaRPr lang="ko-KR" altLang="en-US" sz="1600">
                        <a:solidFill>
                          <a:schemeClr val="bg1"/>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0070C0"/>
                    </a:solidFill>
                  </a:tcPr>
                </a:tc>
                <a:tc hMerge="1">
                  <a:txBody>
                    <a:bodyPr/>
                    <a:lstStyle/>
                    <a:p>
                      <a:pPr algn="ctr" latinLnBrk="1"/>
                      <a:endParaRPr lang="ko-KR" altLang="en-US" sz="1600">
                        <a:latin typeface="맑은 고딕" panose="020B0503020000020004" pitchFamily="50" charset="-127"/>
                        <a:ea typeface="맑은 고딕" panose="020B0503020000020004" pitchFamily="50" charset="-127"/>
                      </a:endParaRPr>
                    </a:p>
                  </a:txBody>
                  <a:tcPr anchor="ctr"/>
                </a:tc>
                <a:tc>
                  <a:txBody>
                    <a:bodyPr/>
                    <a:lstStyle/>
                    <a:p>
                      <a:pPr algn="ctr" latinLnBrk="1"/>
                      <a:r>
                        <a:rPr lang="ko-KR" altLang="en-US" sz="1600" smtClean="0">
                          <a:solidFill>
                            <a:schemeClr val="bg1"/>
                          </a:solidFill>
                          <a:latin typeface="맑은 고딕" panose="020B0503020000020004" pitchFamily="50" charset="-127"/>
                          <a:ea typeface="맑은 고딕" panose="020B0503020000020004" pitchFamily="50" charset="-127"/>
                        </a:rPr>
                        <a:t>개수</a:t>
                      </a:r>
                      <a:endParaRPr lang="ko-KR" altLang="en-US" sz="160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0070C0"/>
                    </a:solidFill>
                  </a:tcPr>
                </a:tc>
                <a:tc>
                  <a:txBody>
                    <a:bodyPr/>
                    <a:lstStyle/>
                    <a:p>
                      <a:pPr algn="ctr" latinLnBrk="1"/>
                      <a:r>
                        <a:rPr lang="ko-KR" altLang="en-US" sz="1600" smtClean="0">
                          <a:solidFill>
                            <a:schemeClr val="bg1"/>
                          </a:solidFill>
                          <a:latin typeface="맑은 고딕" panose="020B0503020000020004" pitchFamily="50" charset="-127"/>
                          <a:ea typeface="맑은 고딕" panose="020B0503020000020004" pitchFamily="50" charset="-127"/>
                        </a:rPr>
                        <a:t>상세내용</a:t>
                      </a:r>
                      <a:endParaRPr lang="ko-KR" altLang="en-US" sz="1600">
                        <a:solidFill>
                          <a:schemeClr val="bg1"/>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0070C0"/>
                    </a:solidFill>
                  </a:tcPr>
                </a:tc>
              </a:tr>
              <a:tr h="370840">
                <a:tc rowSpan="2">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Power</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3.3V</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latinLnBrk="1"/>
                      <a:r>
                        <a:rPr lang="en-US" altLang="ko-KR" sz="1400" smtClean="0">
                          <a:solidFill>
                            <a:schemeClr val="bg2"/>
                          </a:solidFill>
                          <a:latin typeface="맑은 고딕" panose="020B0503020000020004" pitchFamily="50" charset="-127"/>
                          <a:ea typeface="맑은 고딕" panose="020B0503020000020004" pitchFamily="50" charset="-127"/>
                        </a:rPr>
                        <a:t>I/O </a:t>
                      </a:r>
                      <a:r>
                        <a:rPr lang="ko-KR" altLang="en-US" sz="1400" smtClean="0">
                          <a:solidFill>
                            <a:schemeClr val="bg2"/>
                          </a:solidFill>
                          <a:latin typeface="맑은 고딕" panose="020B0503020000020004" pitchFamily="50" charset="-127"/>
                          <a:ea typeface="맑은 고딕" panose="020B0503020000020004" pitchFamily="50" charset="-127"/>
                        </a:rPr>
                        <a:t>전원</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r>
              <a:tr h="370840">
                <a:tc vMerge="1">
                  <a:txBody>
                    <a:bodyPr/>
                    <a:lstStyle/>
                    <a:p>
                      <a:pPr algn="ctr" latinLnBrk="1"/>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1.9V</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c>
                  <a:txBody>
                    <a:bodyPr/>
                    <a:lstStyle/>
                    <a:p>
                      <a:pPr latinLnBrk="1"/>
                      <a:r>
                        <a:rPr lang="ko-KR" altLang="en-US" sz="1400" baseline="0" smtClean="0">
                          <a:solidFill>
                            <a:schemeClr val="bg2"/>
                          </a:solidFill>
                          <a:latin typeface="맑은 고딕" panose="020B0503020000020004" pitchFamily="50" charset="-127"/>
                          <a:ea typeface="맑은 고딕" panose="020B0503020000020004" pitchFamily="50" charset="-127"/>
                        </a:rPr>
                        <a:t>코어</a:t>
                      </a:r>
                      <a:r>
                        <a:rPr lang="en-US" altLang="ko-KR" sz="1400" baseline="0" smtClean="0">
                          <a:solidFill>
                            <a:schemeClr val="bg2"/>
                          </a:solidFill>
                          <a:latin typeface="맑은 고딕" panose="020B0503020000020004" pitchFamily="50" charset="-127"/>
                          <a:ea typeface="맑은 고딕" panose="020B0503020000020004" pitchFamily="50" charset="-127"/>
                        </a:rPr>
                        <a:t> </a:t>
                      </a:r>
                      <a:r>
                        <a:rPr lang="ko-KR" altLang="en-US" sz="1400" baseline="0" smtClean="0">
                          <a:solidFill>
                            <a:schemeClr val="bg2"/>
                          </a:solidFill>
                          <a:latin typeface="맑은 고딕" panose="020B0503020000020004" pitchFamily="50" charset="-127"/>
                          <a:ea typeface="맑은 고딕" panose="020B0503020000020004" pitchFamily="50" charset="-127"/>
                        </a:rPr>
                        <a:t>전원</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r>
              <a:tr h="370840">
                <a:tc rowSpan="2">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ADC</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c>
                  <a:txBody>
                    <a:bodyPr/>
                    <a:lstStyle/>
                    <a:p>
                      <a:pPr algn="ctr" latinLnBrk="1"/>
                      <a:r>
                        <a:rPr lang="ko-KR" altLang="en-US" sz="1400" smtClean="0">
                          <a:solidFill>
                            <a:schemeClr val="bg2"/>
                          </a:solidFill>
                          <a:latin typeface="맑은 고딕" panose="020B0503020000020004" pitchFamily="50" charset="-127"/>
                          <a:ea typeface="맑은 고딕" panose="020B0503020000020004" pitchFamily="50" charset="-127"/>
                        </a:rPr>
                        <a:t>외부</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4</a:t>
                      </a:r>
                      <a:r>
                        <a:rPr lang="ko-KR" altLang="en-US" sz="1400" smtClean="0">
                          <a:solidFill>
                            <a:schemeClr val="bg2"/>
                          </a:solidFill>
                          <a:latin typeface="맑은 고딕" panose="020B0503020000020004" pitchFamily="50" charset="-127"/>
                          <a:ea typeface="맑은 고딕" panose="020B0503020000020004" pitchFamily="50" charset="-127"/>
                        </a:rPr>
                        <a:t>채널</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latinLnBrk="1"/>
                      <a:r>
                        <a:rPr lang="en-US" altLang="ko-KR" sz="1400" smtClean="0">
                          <a:solidFill>
                            <a:schemeClr val="bg2"/>
                          </a:solidFill>
                          <a:latin typeface="맑은 고딕" panose="020B0503020000020004" pitchFamily="50" charset="-127"/>
                          <a:ea typeface="맑은 고딕" panose="020B0503020000020004" pitchFamily="50" charset="-127"/>
                        </a:rPr>
                        <a:t>14-bit (</a:t>
                      </a:r>
                      <a:r>
                        <a:rPr lang="ko-KR" altLang="en-US" sz="1400" smtClean="0">
                          <a:solidFill>
                            <a:schemeClr val="bg2"/>
                          </a:solidFill>
                          <a:latin typeface="맑은 고딕" panose="020B0503020000020004" pitchFamily="50" charset="-127"/>
                          <a:ea typeface="맑은 고딕" panose="020B0503020000020004" pitchFamily="50" charset="-127"/>
                        </a:rPr>
                        <a:t>전압</a:t>
                      </a:r>
                      <a:r>
                        <a:rPr lang="en-US" altLang="ko-KR" sz="1400" smtClean="0">
                          <a:solidFill>
                            <a:schemeClr val="bg2"/>
                          </a:solidFill>
                          <a:latin typeface="맑은 고딕" panose="020B0503020000020004" pitchFamily="50" charset="-127"/>
                          <a:ea typeface="맑은 고딕" panose="020B0503020000020004" pitchFamily="50" charset="-127"/>
                        </a:rPr>
                        <a:t>or </a:t>
                      </a:r>
                      <a:r>
                        <a:rPr lang="ko-KR" altLang="en-US" sz="1400" smtClean="0">
                          <a:solidFill>
                            <a:schemeClr val="bg2"/>
                          </a:solidFill>
                          <a:latin typeface="맑은 고딕" panose="020B0503020000020004" pitchFamily="50" charset="-127"/>
                          <a:ea typeface="맑은 고딕" panose="020B0503020000020004" pitchFamily="50" charset="-127"/>
                        </a:rPr>
                        <a:t>전류</a:t>
                      </a:r>
                      <a:r>
                        <a:rPr lang="en-US" altLang="ko-KR" sz="1400" smtClean="0">
                          <a:solidFill>
                            <a:schemeClr val="bg2"/>
                          </a:solidFill>
                          <a:latin typeface="맑은 고딕" panose="020B0503020000020004" pitchFamily="50" charset="-127"/>
                          <a:ea typeface="맑은 고딕" panose="020B0503020000020004" pitchFamily="50" charset="-127"/>
                        </a:rPr>
                        <a:t>, </a:t>
                      </a:r>
                      <a:r>
                        <a:rPr lang="ko-KR" altLang="en-US" sz="1400" smtClean="0">
                          <a:solidFill>
                            <a:schemeClr val="bg2"/>
                          </a:solidFill>
                          <a:latin typeface="맑은 고딕" panose="020B0503020000020004" pitchFamily="50" charset="-127"/>
                          <a:ea typeface="맑은 고딕" panose="020B0503020000020004" pitchFamily="50" charset="-127"/>
                        </a:rPr>
                        <a:t>외부</a:t>
                      </a:r>
                      <a:r>
                        <a:rPr lang="en-US" altLang="ko-KR" sz="1400" smtClean="0">
                          <a:solidFill>
                            <a:schemeClr val="bg2"/>
                          </a:solidFill>
                          <a:latin typeface="맑은 고딕" panose="020B0503020000020004" pitchFamily="50" charset="-127"/>
                          <a:ea typeface="맑은 고딕" panose="020B0503020000020004" pitchFamily="50" charset="-127"/>
                        </a:rPr>
                        <a:t> </a:t>
                      </a:r>
                      <a:r>
                        <a:rPr lang="ko-KR" altLang="en-US" sz="1400" smtClean="0">
                          <a:solidFill>
                            <a:schemeClr val="bg2"/>
                          </a:solidFill>
                          <a:latin typeface="맑은 고딕" panose="020B0503020000020004" pitchFamily="50" charset="-127"/>
                          <a:ea typeface="맑은 고딕" panose="020B0503020000020004" pitchFamily="50" charset="-127"/>
                        </a:rPr>
                        <a:t>별도 </a:t>
                      </a:r>
                      <a:r>
                        <a:rPr lang="en-US" altLang="ko-KR" sz="1400" smtClean="0">
                          <a:solidFill>
                            <a:schemeClr val="bg2"/>
                          </a:solidFill>
                          <a:latin typeface="맑은 고딕" panose="020B0503020000020004" pitchFamily="50" charset="-127"/>
                          <a:ea typeface="맑은 고딕" panose="020B0503020000020004" pitchFamily="50" charset="-127"/>
                        </a:rPr>
                        <a:t>IC </a:t>
                      </a:r>
                      <a:r>
                        <a:rPr lang="ko-KR" altLang="en-US" sz="1400" smtClean="0">
                          <a:solidFill>
                            <a:schemeClr val="bg2"/>
                          </a:solidFill>
                          <a:latin typeface="맑은 고딕" panose="020B0503020000020004" pitchFamily="50" charset="-127"/>
                          <a:ea typeface="맑은 고딕" panose="020B0503020000020004" pitchFamily="50" charset="-127"/>
                        </a:rPr>
                        <a:t>사용</a:t>
                      </a:r>
                      <a:r>
                        <a:rPr lang="en-US" altLang="ko-KR" sz="1400" smtClean="0">
                          <a:solidFill>
                            <a:schemeClr val="bg2"/>
                          </a:solidFill>
                          <a:latin typeface="맑은 고딕" panose="020B0503020000020004" pitchFamily="50" charset="-127"/>
                          <a:ea typeface="맑은 고딕" panose="020B0503020000020004" pitchFamily="50" charset="-127"/>
                        </a:rPr>
                        <a:t>)</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r>
              <a:tr h="370840">
                <a:tc vMerge="1">
                  <a:txBody>
                    <a:bodyPr/>
                    <a:lstStyle/>
                    <a:p>
                      <a:pPr algn="ctr"/>
                      <a:endParaRPr lang="ko-KR" altLang="en-US" sz="1400" b="0">
                        <a:solidFill>
                          <a:schemeClr val="bg2"/>
                        </a:solidFill>
                        <a:latin typeface="맑은 고딕" panose="020B0503020000020004" pitchFamily="50" charset="-127"/>
                        <a:ea typeface="맑은 고딕" panose="020B0503020000020004" pitchFamily="50"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b="0" smtClean="0">
                          <a:solidFill>
                            <a:schemeClr val="bg2"/>
                          </a:solidFill>
                          <a:latin typeface="맑은 고딕" panose="020B0503020000020004" pitchFamily="50" charset="-127"/>
                          <a:ea typeface="맑은 고딕" panose="020B0503020000020004" pitchFamily="50" charset="-127"/>
                        </a:rPr>
                        <a:t>내부</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1">
                        <a:lumMod val="20000"/>
                        <a:lumOff val="80000"/>
                      </a:schemeClr>
                    </a:solidFill>
                  </a:tcPr>
                </a:tc>
                <a:tc>
                  <a:txBody>
                    <a:bodyPr/>
                    <a:lstStyle/>
                    <a:p>
                      <a:pPr algn="ctr"/>
                      <a:r>
                        <a:rPr lang="en-US" altLang="ko-KR" sz="1400" b="0" smtClean="0">
                          <a:solidFill>
                            <a:schemeClr val="bg2"/>
                          </a:solidFill>
                          <a:latin typeface="맑은 고딕" panose="020B0503020000020004" pitchFamily="50" charset="-127"/>
                          <a:ea typeface="맑은 고딕" panose="020B0503020000020004" pitchFamily="50" charset="-127"/>
                        </a:rPr>
                        <a:t>4</a:t>
                      </a:r>
                      <a:r>
                        <a:rPr lang="ko-KR" altLang="en-US" sz="1400" b="0" smtClean="0">
                          <a:solidFill>
                            <a:schemeClr val="bg2"/>
                          </a:solidFill>
                          <a:latin typeface="맑은 고딕" panose="020B0503020000020004" pitchFamily="50" charset="-127"/>
                          <a:ea typeface="맑은 고딕" panose="020B0503020000020004" pitchFamily="50" charset="-127"/>
                        </a:rPr>
                        <a:t>채널</a:t>
                      </a:r>
                      <a:endParaRPr lang="ko-KR" altLang="en-US" sz="1400" b="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1">
                        <a:lumMod val="20000"/>
                        <a:lumOff val="80000"/>
                      </a:schemeClr>
                    </a:solidFill>
                  </a:tcPr>
                </a:tc>
                <a:tc>
                  <a:txBody>
                    <a:bodyPr/>
                    <a:lstStyle/>
                    <a:p>
                      <a:pPr algn="l" latinLnBrk="1"/>
                      <a:r>
                        <a:rPr lang="en-US" altLang="ko-KR" sz="1400" b="0" smtClean="0">
                          <a:solidFill>
                            <a:schemeClr val="bg2"/>
                          </a:solidFill>
                          <a:latin typeface="맑은 고딕" panose="020B0503020000020004" pitchFamily="50" charset="-127"/>
                          <a:ea typeface="맑은 고딕" panose="020B0503020000020004" pitchFamily="50" charset="-127"/>
                        </a:rPr>
                        <a:t>12-bit (</a:t>
                      </a:r>
                      <a:r>
                        <a:rPr lang="ko-KR" altLang="en-US" sz="1400" b="0" smtClean="0">
                          <a:solidFill>
                            <a:schemeClr val="bg2"/>
                          </a:solidFill>
                          <a:latin typeface="맑은 고딕" panose="020B0503020000020004" pitchFamily="50" charset="-127"/>
                          <a:ea typeface="맑은 고딕" panose="020B0503020000020004" pitchFamily="50" charset="-127"/>
                        </a:rPr>
                        <a:t>사용 </a:t>
                      </a:r>
                      <a:r>
                        <a:rPr lang="en-US" altLang="ko-KR" sz="1400" b="0" smtClean="0">
                          <a:solidFill>
                            <a:schemeClr val="bg2"/>
                          </a:solidFill>
                          <a:latin typeface="맑은 고딕" panose="020B0503020000020004" pitchFamily="50" charset="-127"/>
                          <a:ea typeface="맑은 고딕" panose="020B0503020000020004" pitchFamily="50" charset="-127"/>
                        </a:rPr>
                        <a:t>X)</a:t>
                      </a:r>
                      <a:endParaRPr lang="ko-KR" altLang="en-US" sz="1400" b="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1">
                        <a:lumMod val="20000"/>
                        <a:lumOff val="80000"/>
                      </a:schemeClr>
                    </a:solidFill>
                  </a:tcPr>
                </a:tc>
              </a:tr>
              <a:tr h="370840">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Boot mode</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smtClean="0">
                          <a:solidFill>
                            <a:schemeClr val="bg2"/>
                          </a:solidFill>
                          <a:latin typeface="맑은 고딕" panose="020B0503020000020004" pitchFamily="50" charset="-127"/>
                          <a:ea typeface="맑은 고딕" panose="020B0503020000020004" pitchFamily="50" charset="-127"/>
                        </a:rPr>
                        <a:t>Flash</a:t>
                      </a:r>
                      <a:r>
                        <a:rPr lang="en-US" altLang="ko-KR" sz="1400" baseline="0" smtClean="0">
                          <a:solidFill>
                            <a:schemeClr val="bg2"/>
                          </a:solidFill>
                          <a:latin typeface="맑은 고딕" panose="020B0503020000020004" pitchFamily="50" charset="-127"/>
                          <a:ea typeface="맑은 고딕" panose="020B0503020000020004" pitchFamily="50" charset="-127"/>
                        </a:rPr>
                        <a:t> memory</a:t>
                      </a:r>
                      <a:endParaRPr lang="ko-KR" altLang="en-US" sz="14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r>
              <a:tr h="370840">
                <a:tc rowSpan="2">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GPIO</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LED</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2</a:t>
                      </a:r>
                      <a:r>
                        <a:rPr lang="ko-KR" altLang="en-US" sz="1400" smtClean="0">
                          <a:solidFill>
                            <a:schemeClr val="bg2"/>
                          </a:solidFill>
                          <a:latin typeface="맑은 고딕" panose="020B0503020000020004" pitchFamily="50" charset="-127"/>
                          <a:ea typeface="맑은 고딕" panose="020B0503020000020004" pitchFamily="50" charset="-127"/>
                        </a:rPr>
                        <a:t>개</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400" smtClean="0">
                          <a:solidFill>
                            <a:schemeClr val="bg2"/>
                          </a:solidFill>
                          <a:latin typeface="맑은 고딕" panose="020B0503020000020004" pitchFamily="50" charset="-127"/>
                          <a:ea typeface="맑은 고딕" panose="020B0503020000020004" pitchFamily="50" charset="-127"/>
                        </a:rPr>
                        <a:t>전원 상태 </a:t>
                      </a:r>
                      <a:r>
                        <a:rPr lang="en-US" altLang="ko-KR" sz="1400" smtClean="0">
                          <a:solidFill>
                            <a:schemeClr val="bg2"/>
                          </a:solidFill>
                          <a:latin typeface="맑은 고딕" panose="020B0503020000020004" pitchFamily="50" charset="-127"/>
                          <a:ea typeface="맑은 고딕" panose="020B0503020000020004" pitchFamily="50" charset="-127"/>
                        </a:rPr>
                        <a:t>(5V, 3.3V)</a:t>
                      </a:r>
                      <a:endParaRPr lang="ko-KR" altLang="en-US" sz="140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r>
              <a:tr h="370840">
                <a:tc vMerge="1">
                  <a:txBody>
                    <a:bodyPr/>
                    <a:lstStyle/>
                    <a:p>
                      <a:pPr algn="ctr" latinLnBrk="1"/>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LED</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4</a:t>
                      </a:r>
                      <a:r>
                        <a:rPr lang="ko-KR" altLang="en-US" sz="1400" smtClean="0">
                          <a:solidFill>
                            <a:schemeClr val="bg2"/>
                          </a:solidFill>
                          <a:latin typeface="맑은 고딕" panose="020B0503020000020004" pitchFamily="50" charset="-127"/>
                          <a:ea typeface="맑은 고딕" panose="020B0503020000020004" pitchFamily="50" charset="-127"/>
                        </a:rPr>
                        <a:t>개</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c>
                  <a:txBody>
                    <a:bodyPr/>
                    <a:lstStyle/>
                    <a:p>
                      <a:pPr latinLnBrk="1"/>
                      <a:r>
                        <a:rPr lang="ko-KR" altLang="en-US" sz="1400" smtClean="0">
                          <a:solidFill>
                            <a:schemeClr val="bg2"/>
                          </a:solidFill>
                          <a:latin typeface="맑은 고딕" panose="020B0503020000020004" pitchFamily="50" charset="-127"/>
                          <a:ea typeface="맑은 고딕" panose="020B0503020000020004" pitchFamily="50" charset="-127"/>
                        </a:rPr>
                        <a:t>오류나 상태 확인할 때 사용</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r>
              <a:tr h="370840">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PWM</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12</a:t>
                      </a:r>
                      <a:r>
                        <a:rPr lang="ko-KR" altLang="en-US" sz="1400" smtClean="0">
                          <a:solidFill>
                            <a:schemeClr val="bg2"/>
                          </a:solidFill>
                          <a:latin typeface="맑은 고딕" panose="020B0503020000020004" pitchFamily="50" charset="-127"/>
                          <a:ea typeface="맑은 고딕" panose="020B0503020000020004" pitchFamily="50" charset="-127"/>
                        </a:rPr>
                        <a:t>채널 </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c>
                  <a:txBody>
                    <a:bodyPr/>
                    <a:lstStyle/>
                    <a:p>
                      <a:pPr latinLnBrk="1"/>
                      <a:r>
                        <a:rPr lang="en-US" altLang="ko-KR" sz="1400" smtClean="0">
                          <a:solidFill>
                            <a:schemeClr val="bg2"/>
                          </a:solidFill>
                          <a:latin typeface="맑은 고딕" panose="020B0503020000020004" pitchFamily="50" charset="-127"/>
                          <a:ea typeface="맑은 고딕" panose="020B0503020000020004" pitchFamily="50" charset="-127"/>
                        </a:rPr>
                        <a:t>4</a:t>
                      </a:r>
                      <a:r>
                        <a:rPr lang="ko-KR" altLang="en-US" sz="1400" smtClean="0">
                          <a:solidFill>
                            <a:schemeClr val="bg2"/>
                          </a:solidFill>
                          <a:latin typeface="맑은 고딕" panose="020B0503020000020004" pitchFamily="50" charset="-127"/>
                          <a:ea typeface="맑은 고딕" panose="020B0503020000020004" pitchFamily="50" charset="-127"/>
                        </a:rPr>
                        <a:t>채널 사용</a:t>
                      </a:r>
                      <a:r>
                        <a:rPr lang="en-US" altLang="ko-KR" sz="1400" smtClean="0">
                          <a:solidFill>
                            <a:schemeClr val="bg2"/>
                          </a:solidFill>
                          <a:latin typeface="맑은 고딕" panose="020B0503020000020004" pitchFamily="50" charset="-127"/>
                          <a:ea typeface="맑은 고딕" panose="020B0503020000020004" pitchFamily="50" charset="-127"/>
                        </a:rPr>
                        <a:t>(Interleaved 2-leg )</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r>
              <a:tr h="370840">
                <a:tc rowSpan="2">
                  <a:txBody>
                    <a:bodyPr/>
                    <a:lstStyle/>
                    <a:p>
                      <a:pPr algn="ctr" latinLnBrk="1"/>
                      <a:r>
                        <a:rPr lang="ko-KR" altLang="en-US" sz="1400" smtClean="0">
                          <a:solidFill>
                            <a:schemeClr val="bg2"/>
                          </a:solidFill>
                          <a:latin typeface="맑은 고딕" panose="020B0503020000020004" pitchFamily="50" charset="-127"/>
                          <a:ea typeface="맑은 고딕" panose="020B0503020000020004" pitchFamily="50" charset="-127"/>
                        </a:rPr>
                        <a:t>통신</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1">
                        <a:lumMod val="20000"/>
                        <a:lumOff val="80000"/>
                      </a:schemeClr>
                    </a:solid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CAN</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accent1">
                        <a:lumMod val="20000"/>
                        <a:lumOff val="80000"/>
                      </a:schemeClr>
                    </a:solid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2 </a:t>
                      </a:r>
                      <a:r>
                        <a:rPr lang="ko-KR" altLang="en-US" sz="1400" smtClean="0">
                          <a:solidFill>
                            <a:schemeClr val="bg2"/>
                          </a:solidFill>
                          <a:latin typeface="맑은 고딕" panose="020B0503020000020004" pitchFamily="50" charset="-127"/>
                          <a:ea typeface="맑은 고딕" panose="020B0503020000020004" pitchFamily="50" charset="-127"/>
                        </a:rPr>
                        <a:t>포트</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accent1">
                        <a:lumMod val="20000"/>
                        <a:lumOff val="8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400" b="0" smtClean="0">
                          <a:solidFill>
                            <a:schemeClr val="bg2"/>
                          </a:solidFill>
                          <a:latin typeface="맑은 고딕" panose="020B0503020000020004" pitchFamily="50" charset="-127"/>
                          <a:ea typeface="맑은 고딕" panose="020B0503020000020004" pitchFamily="50" charset="-127"/>
                        </a:rPr>
                        <a:t>사용 </a:t>
                      </a:r>
                      <a:r>
                        <a:rPr lang="en-US" altLang="ko-KR" sz="1400" b="0" smtClean="0">
                          <a:solidFill>
                            <a:schemeClr val="bg2"/>
                          </a:solidFill>
                          <a:latin typeface="맑은 고딕" panose="020B0503020000020004" pitchFamily="50" charset="-127"/>
                          <a:ea typeface="맑은 고딕" panose="020B0503020000020004" pitchFamily="50" charset="-127"/>
                        </a:rPr>
                        <a:t>X</a:t>
                      </a:r>
                      <a:endParaRPr lang="ko-KR" altLang="en-US" sz="1400" b="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accent1">
                        <a:lumMod val="20000"/>
                        <a:lumOff val="80000"/>
                      </a:schemeClr>
                    </a:solidFill>
                  </a:tcPr>
                </a:tc>
              </a:tr>
              <a:tr h="370840">
                <a:tc vMerge="1">
                  <a:txBody>
                    <a:bodyPr/>
                    <a:lstStyle/>
                    <a:p>
                      <a:pPr algn="ctr" latinLnBrk="1"/>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SCI</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1">
                        <a:lumMod val="20000"/>
                        <a:lumOff val="80000"/>
                      </a:schemeClr>
                    </a:solid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3 </a:t>
                      </a:r>
                      <a:r>
                        <a:rPr lang="ko-KR" altLang="en-US" sz="1400" smtClean="0">
                          <a:solidFill>
                            <a:schemeClr val="bg2"/>
                          </a:solidFill>
                          <a:latin typeface="맑은 고딕" panose="020B0503020000020004" pitchFamily="50" charset="-127"/>
                          <a:ea typeface="맑은 고딕" panose="020B0503020000020004" pitchFamily="50" charset="-127"/>
                        </a:rPr>
                        <a:t>포트</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1">
                        <a:lumMod val="20000"/>
                        <a:lumOff val="8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400" b="0" smtClean="0">
                          <a:solidFill>
                            <a:schemeClr val="bg2"/>
                          </a:solidFill>
                          <a:latin typeface="맑은 고딕" panose="020B0503020000020004" pitchFamily="50" charset="-127"/>
                          <a:ea typeface="맑은 고딕" panose="020B0503020000020004" pitchFamily="50" charset="-127"/>
                        </a:rPr>
                        <a:t>사용 </a:t>
                      </a:r>
                      <a:r>
                        <a:rPr lang="en-US" altLang="ko-KR" sz="1400" b="0" smtClean="0">
                          <a:solidFill>
                            <a:schemeClr val="bg2"/>
                          </a:solidFill>
                          <a:latin typeface="맑은 고딕" panose="020B0503020000020004" pitchFamily="50" charset="-127"/>
                          <a:ea typeface="맑은 고딕" panose="020B0503020000020004" pitchFamily="50" charset="-127"/>
                        </a:rPr>
                        <a:t>X</a:t>
                      </a:r>
                      <a:endParaRPr lang="ko-KR" altLang="en-US" sz="1400" b="0" smtClean="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1">
                        <a:lumMod val="20000"/>
                        <a:lumOff val="80000"/>
                      </a:schemeClr>
                    </a:solidFill>
                  </a:tcPr>
                </a:tc>
              </a:tr>
              <a:tr h="370840">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DAC</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19050"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1"/>
                    </a:solid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algn="ctr" latinLnBrk="1"/>
                      <a:r>
                        <a:rPr lang="en-US" altLang="ko-KR" sz="1400" smtClean="0">
                          <a:solidFill>
                            <a:schemeClr val="bg2"/>
                          </a:solidFill>
                          <a:latin typeface="맑은 고딕" panose="020B0503020000020004" pitchFamily="50" charset="-127"/>
                          <a:ea typeface="맑은 고딕" panose="020B0503020000020004" pitchFamily="50" charset="-127"/>
                        </a:rPr>
                        <a:t>4</a:t>
                      </a:r>
                      <a:r>
                        <a:rPr lang="ko-KR" altLang="en-US" sz="1400" smtClean="0">
                          <a:solidFill>
                            <a:schemeClr val="bg2"/>
                          </a:solidFill>
                          <a:latin typeface="맑은 고딕" panose="020B0503020000020004" pitchFamily="50" charset="-127"/>
                          <a:ea typeface="맑은 고딕" panose="020B0503020000020004" pitchFamily="50" charset="-127"/>
                        </a:rPr>
                        <a:t>채널</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latinLnBrk="1"/>
                      <a:r>
                        <a:rPr lang="en-US" altLang="ko-KR" sz="1400" smtClean="0">
                          <a:solidFill>
                            <a:schemeClr val="bg2"/>
                          </a:solidFill>
                          <a:latin typeface="맑은 고딕" panose="020B0503020000020004" pitchFamily="50" charset="-127"/>
                          <a:ea typeface="맑은 고딕" panose="020B0503020000020004" pitchFamily="50" charset="-127"/>
                        </a:rPr>
                        <a:t>14-bit (SPI</a:t>
                      </a:r>
                      <a:r>
                        <a:rPr lang="en-US" altLang="ko-KR" sz="1400" baseline="0" smtClean="0">
                          <a:solidFill>
                            <a:schemeClr val="bg2"/>
                          </a:solidFill>
                          <a:latin typeface="맑은 고딕" panose="020B0503020000020004" pitchFamily="50" charset="-127"/>
                          <a:ea typeface="맑은 고딕" panose="020B0503020000020004" pitchFamily="50" charset="-127"/>
                        </a:rPr>
                        <a:t> </a:t>
                      </a:r>
                      <a:r>
                        <a:rPr lang="ko-KR" altLang="en-US" sz="1400" baseline="0" smtClean="0">
                          <a:solidFill>
                            <a:schemeClr val="bg2"/>
                          </a:solidFill>
                          <a:latin typeface="맑은 고딕" panose="020B0503020000020004" pitchFamily="50" charset="-127"/>
                          <a:ea typeface="맑은 고딕" panose="020B0503020000020004" pitchFamily="50" charset="-127"/>
                        </a:rPr>
                        <a:t>통신</a:t>
                      </a:r>
                      <a:r>
                        <a:rPr lang="en-US" altLang="ko-KR" sz="1400" baseline="0" smtClean="0">
                          <a:solidFill>
                            <a:schemeClr val="bg2"/>
                          </a:solidFill>
                          <a:latin typeface="맑은 고딕" panose="020B0503020000020004" pitchFamily="50" charset="-127"/>
                          <a:ea typeface="맑은 고딕" panose="020B0503020000020004" pitchFamily="50" charset="-127"/>
                        </a:rPr>
                        <a:t>, </a:t>
                      </a:r>
                      <a:r>
                        <a:rPr lang="ko-KR" altLang="en-US" sz="1400" baseline="0" smtClean="0">
                          <a:solidFill>
                            <a:schemeClr val="bg2"/>
                          </a:solidFill>
                          <a:latin typeface="맑은 고딕" panose="020B0503020000020004" pitchFamily="50" charset="-127"/>
                          <a:ea typeface="맑은 고딕" panose="020B0503020000020004" pitchFamily="50" charset="-127"/>
                        </a:rPr>
                        <a:t>외부 별도 </a:t>
                      </a:r>
                      <a:r>
                        <a:rPr lang="en-US" altLang="ko-KR" sz="1400" baseline="0" smtClean="0">
                          <a:solidFill>
                            <a:schemeClr val="bg2"/>
                          </a:solidFill>
                          <a:latin typeface="맑은 고딕" panose="020B0503020000020004" pitchFamily="50" charset="-127"/>
                          <a:ea typeface="맑은 고딕" panose="020B0503020000020004" pitchFamily="50" charset="-127"/>
                        </a:rPr>
                        <a:t>IC </a:t>
                      </a:r>
                      <a:r>
                        <a:rPr lang="ko-KR" altLang="en-US" sz="1400" baseline="0" smtClean="0">
                          <a:solidFill>
                            <a:schemeClr val="bg2"/>
                          </a:solidFill>
                          <a:latin typeface="맑은 고딕" panose="020B0503020000020004" pitchFamily="50" charset="-127"/>
                          <a:ea typeface="맑은 고딕" panose="020B0503020000020004" pitchFamily="50" charset="-127"/>
                        </a:rPr>
                        <a:t>사용</a:t>
                      </a:r>
                      <a:r>
                        <a:rPr lang="en-US" altLang="ko-KR" sz="1400" baseline="0" smtClean="0">
                          <a:solidFill>
                            <a:schemeClr val="bg2"/>
                          </a:solidFill>
                          <a:latin typeface="맑은 고딕" panose="020B0503020000020004" pitchFamily="50" charset="-127"/>
                          <a:ea typeface="맑은 고딕" panose="020B0503020000020004" pitchFamily="50" charset="-127"/>
                        </a:rPr>
                        <a:t>)</a:t>
                      </a:r>
                      <a:endParaRPr lang="ko-KR" altLang="en-US" sz="1400">
                        <a:solidFill>
                          <a:schemeClr val="bg2"/>
                        </a:solidFill>
                        <a:latin typeface="맑은 고딕" panose="020B0503020000020004" pitchFamily="50" charset="-127"/>
                        <a:ea typeface="맑은 고딕" panose="020B0503020000020004" pitchFamily="50" charset="-127"/>
                      </a:endParaRPr>
                    </a:p>
                  </a:txBody>
                  <a:tcPr anchor="ctr">
                    <a:lnL w="31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r>
            </a:tbl>
          </a:graphicData>
        </a:graphic>
      </p:graphicFrame>
      <p:sp>
        <p:nvSpPr>
          <p:cNvPr id="14"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8</a:t>
            </a:fld>
            <a:endParaRPr lang="en-US" altLang="ko-KR" dirty="0"/>
          </a:p>
        </p:txBody>
      </p:sp>
    </p:spTree>
    <p:extLst>
      <p:ext uri="{BB962C8B-B14F-4D97-AF65-F5344CB8AC3E}">
        <p14:creationId xmlns:p14="http://schemas.microsoft.com/office/powerpoint/2010/main" val="35104404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923" y="1700808"/>
            <a:ext cx="3565013"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3"/>
          <p:cNvGrpSpPr>
            <a:grpSpLocks/>
          </p:cNvGrpSpPr>
          <p:nvPr/>
        </p:nvGrpSpPr>
        <p:grpSpPr bwMode="auto">
          <a:xfrm>
            <a:off x="381001" y="620713"/>
            <a:ext cx="4191000" cy="609600"/>
            <a:chOff x="624" y="528"/>
            <a:chExt cx="4272" cy="663"/>
          </a:xfrm>
        </p:grpSpPr>
        <p:sp>
          <p:nvSpPr>
            <p:cNvPr id="42" name="Rectangle 4"/>
            <p:cNvSpPr>
              <a:spLocks noChangeArrowheads="1"/>
            </p:cNvSpPr>
            <p:nvPr/>
          </p:nvSpPr>
          <p:spPr bwMode="ltGray">
            <a:xfrm>
              <a:off x="769" y="596"/>
              <a:ext cx="219" cy="299"/>
            </a:xfrm>
            <a:prstGeom prst="rect">
              <a:avLst/>
            </a:prstGeom>
            <a:solidFill>
              <a:srgbClr val="FFCF01"/>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3" name="Rectangle 5"/>
            <p:cNvSpPr>
              <a:spLocks noChangeArrowheads="1"/>
            </p:cNvSpPr>
            <p:nvPr/>
          </p:nvSpPr>
          <p:spPr bwMode="ltGray">
            <a:xfrm>
              <a:off x="961" y="596"/>
              <a:ext cx="164" cy="299"/>
            </a:xfrm>
            <a:prstGeom prst="rect">
              <a:avLst/>
            </a:prstGeom>
            <a:gradFill rotWithShape="0">
              <a:gsLst>
                <a:gs pos="0">
                  <a:srgbClr val="FFCF01"/>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4" name="Rectangle 6"/>
            <p:cNvSpPr>
              <a:spLocks noChangeArrowheads="1"/>
            </p:cNvSpPr>
            <p:nvPr/>
          </p:nvSpPr>
          <p:spPr bwMode="ltGray">
            <a:xfrm>
              <a:off x="831" y="862"/>
              <a:ext cx="211" cy="299"/>
            </a:xfrm>
            <a:prstGeom prst="rect">
              <a:avLst/>
            </a:prstGeom>
            <a:solidFill>
              <a:srgbClr val="3333C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5" name="Rectangle 7"/>
            <p:cNvSpPr>
              <a:spLocks noChangeArrowheads="1"/>
            </p:cNvSpPr>
            <p:nvPr/>
          </p:nvSpPr>
          <p:spPr bwMode="ltGray">
            <a:xfrm>
              <a:off x="1016" y="862"/>
              <a:ext cx="184" cy="299"/>
            </a:xfrm>
            <a:prstGeom prst="rect">
              <a:avLst/>
            </a:prstGeom>
            <a:gradFill rotWithShape="0">
              <a:gsLst>
                <a:gs pos="0">
                  <a:srgbClr val="3333C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6" name="Rectangle 8"/>
            <p:cNvSpPr>
              <a:spLocks noChangeArrowheads="1"/>
            </p:cNvSpPr>
            <p:nvPr/>
          </p:nvSpPr>
          <p:spPr bwMode="ltGray">
            <a:xfrm>
              <a:off x="624" y="816"/>
              <a:ext cx="280" cy="266"/>
            </a:xfrm>
            <a:prstGeom prst="rect">
              <a:avLst/>
            </a:prstGeom>
            <a:gradFill rotWithShape="0">
              <a:gsLst>
                <a:gs pos="0">
                  <a:schemeClr val="bg1"/>
                </a:gs>
                <a:gs pos="100000">
                  <a:srgbClr val="FF0000"/>
                </a:gs>
              </a:gsLst>
              <a:lin ang="18900000" scaled="1"/>
            </a:gra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7" name="Rectangle 9"/>
            <p:cNvSpPr>
              <a:spLocks noChangeArrowheads="1"/>
            </p:cNvSpPr>
            <p:nvPr/>
          </p:nvSpPr>
          <p:spPr bwMode="gray">
            <a:xfrm>
              <a:off x="942" y="528"/>
              <a:ext cx="15" cy="663"/>
            </a:xfrm>
            <a:prstGeom prst="rect">
              <a:avLst/>
            </a:prstGeom>
            <a:solidFill>
              <a:srgbClr val="1C1C1C"/>
            </a:solidFill>
            <a:ln w="9525">
              <a:noFill/>
              <a:miter lim="800000"/>
              <a:headEnd/>
              <a:tailEnd/>
            </a:ln>
          </p:spPr>
          <p:txBody>
            <a:bodyPr wrap="none" anchor="ctr"/>
            <a:lstStyle/>
            <a:p>
              <a:pPr eaLnBrk="1" hangingPunct="1"/>
              <a:endParaRPr lang="ko-KR" altLang="ko-KR">
                <a:effectLst/>
                <a:latin typeface="Tahoma" pitchFamily="34" charset="0"/>
              </a:endParaRPr>
            </a:p>
          </p:txBody>
        </p:sp>
        <p:sp>
          <p:nvSpPr>
            <p:cNvPr id="48" name="Rectangle 10"/>
            <p:cNvSpPr>
              <a:spLocks noChangeArrowheads="1"/>
            </p:cNvSpPr>
            <p:nvPr/>
          </p:nvSpPr>
          <p:spPr bwMode="gray">
            <a:xfrm>
              <a:off x="782" y="1026"/>
              <a:ext cx="4114" cy="20"/>
            </a:xfrm>
            <a:prstGeom prst="rect">
              <a:avLst/>
            </a:prstGeom>
            <a:gradFill rotWithShape="0">
              <a:gsLst>
                <a:gs pos="0">
                  <a:srgbClr val="1C1C1C"/>
                </a:gs>
                <a:gs pos="100000">
                  <a:schemeClr val="bg1"/>
                </a:gs>
              </a:gsLst>
              <a:lin ang="0" scaled="1"/>
            </a:gradFill>
            <a:ln w="9525">
              <a:noFill/>
              <a:miter lim="800000"/>
              <a:headEnd/>
              <a:tailEnd/>
            </a:ln>
          </p:spPr>
          <p:txBody>
            <a:bodyPr wrap="none" anchor="ctr"/>
            <a:lstStyle/>
            <a:p>
              <a:pPr eaLnBrk="1" hangingPunct="1"/>
              <a:endParaRPr lang="ko-KR" altLang="ko-KR">
                <a:effectLst/>
                <a:latin typeface="Tahoma" pitchFamily="34" charset="0"/>
              </a:endParaRPr>
            </a:p>
          </p:txBody>
        </p:sp>
      </p:grpSp>
      <p:sp>
        <p:nvSpPr>
          <p:cNvPr id="20" name="Text Box 12"/>
          <p:cNvSpPr txBox="1">
            <a:spLocks noChangeArrowheads="1"/>
          </p:cNvSpPr>
          <p:nvPr/>
        </p:nvSpPr>
        <p:spPr bwMode="auto">
          <a:xfrm>
            <a:off x="704528" y="1052736"/>
            <a:ext cx="6095280" cy="584775"/>
          </a:xfrm>
          <a:prstGeom prst="rect">
            <a:avLst/>
          </a:prstGeom>
          <a:noFill/>
          <a:ln w="9525">
            <a:noFill/>
            <a:miter lim="800000"/>
            <a:headEnd/>
            <a:tailEnd/>
          </a:ln>
        </p:spPr>
        <p:txBody>
          <a:bodyPr wrap="square">
            <a:spAutoFit/>
          </a:bodyPr>
          <a:lstStyle/>
          <a:p>
            <a:pPr marL="342900" indent="-342900" algn="just" eaLnBrk="0" hangingPunct="0">
              <a:lnSpc>
                <a:spcPct val="160000"/>
              </a:lnSpc>
              <a:buFont typeface="Wingdings" panose="05000000000000000000" pitchFamily="2" charset="2"/>
              <a:buChar char="v"/>
            </a:pPr>
            <a:r>
              <a:rPr lang="en-US" altLang="ko-KR" sz="2000" smtClean="0">
                <a:solidFill>
                  <a:srgbClr val="000000"/>
                </a:solidFill>
                <a:latin typeface="HY헤드라인M" pitchFamily="18" charset="-127"/>
                <a:ea typeface="HY헤드라인M" pitchFamily="18" charset="-127"/>
              </a:rPr>
              <a:t>Power(</a:t>
            </a:r>
            <a:r>
              <a:rPr lang="ko-KR" altLang="en-US" sz="2000" smtClean="0">
                <a:solidFill>
                  <a:srgbClr val="000000"/>
                </a:solidFill>
                <a:latin typeface="HY헤드라인M" pitchFamily="18" charset="-127"/>
                <a:ea typeface="HY헤드라인M" pitchFamily="18" charset="-127"/>
              </a:rPr>
              <a:t>입력전원</a:t>
            </a:r>
            <a:r>
              <a:rPr lang="en-US" altLang="ko-KR" sz="2000" smtClean="0">
                <a:solidFill>
                  <a:srgbClr val="000000"/>
                </a:solidFill>
                <a:latin typeface="HY헤드라인M" pitchFamily="18" charset="-127"/>
                <a:ea typeface="HY헤드라인M" pitchFamily="18" charset="-127"/>
              </a:rPr>
              <a:t>)</a:t>
            </a:r>
            <a:endParaRPr lang="en-US" altLang="ko-KR" sz="2000" dirty="0" smtClean="0">
              <a:solidFill>
                <a:srgbClr val="0000FF"/>
              </a:solidFill>
              <a:effectLst/>
              <a:latin typeface="HY헤드라인M" pitchFamily="18" charset="-127"/>
              <a:ea typeface="HY헤드라인M" pitchFamily="18" charset="-127"/>
            </a:endParaRPr>
          </a:p>
        </p:txBody>
      </p:sp>
      <p:sp>
        <p:nvSpPr>
          <p:cNvPr id="38" name="Text Box 2"/>
          <p:cNvSpPr txBox="1">
            <a:spLocks noChangeArrowheads="1"/>
          </p:cNvSpPr>
          <p:nvPr/>
        </p:nvSpPr>
        <p:spPr bwMode="auto">
          <a:xfrm>
            <a:off x="860425" y="620713"/>
            <a:ext cx="7391400" cy="461665"/>
          </a:xfrm>
          <a:prstGeom prst="rect">
            <a:avLst/>
          </a:prstGeom>
          <a:noFill/>
          <a:ln w="9525">
            <a:noFill/>
            <a:miter lim="800000"/>
            <a:headEnd/>
            <a:tailEnd/>
          </a:ln>
        </p:spPr>
        <p:txBody>
          <a:bodyPr>
            <a:spAutoFit/>
          </a:bodyPr>
          <a:lstStyle/>
          <a:p>
            <a:pPr>
              <a:spcBef>
                <a:spcPct val="50000"/>
              </a:spcBef>
            </a:pPr>
            <a:r>
              <a:rPr lang="en-US" altLang="ko-KR"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 2. DSP Controller </a:t>
            </a:r>
            <a:r>
              <a:rPr lang="ko-KR" altLang="en-US" b="1">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rPr>
              <a:t>분석</a:t>
            </a:r>
            <a:endParaRPr lang="ko-KR" altLang="en-US" b="1" dirty="0">
              <a:solidFill>
                <a:srgbClr val="000066"/>
              </a:solidFill>
              <a:effectLst>
                <a:outerShdw blurRad="38100" dist="38100" dir="2700000" algn="tl">
                  <a:srgbClr val="000000">
                    <a:alpha val="43137"/>
                  </a:srgbClr>
                </a:outerShdw>
              </a:effectLst>
              <a:latin typeface="휴먼엑스포" panose="02030504000101010101" pitchFamily="18" charset="-127"/>
              <a:ea typeface="휴먼엑스포" panose="02030504000101010101" pitchFamily="18" charset="-127"/>
            </a:endParaRPr>
          </a:p>
        </p:txBody>
      </p:sp>
      <p:sp>
        <p:nvSpPr>
          <p:cNvPr id="27" name="L 도형 26"/>
          <p:cNvSpPr/>
          <p:nvPr/>
        </p:nvSpPr>
        <p:spPr bwMode="auto">
          <a:xfrm flipV="1">
            <a:off x="821903" y="2636912"/>
            <a:ext cx="818729" cy="648072"/>
          </a:xfrm>
          <a:prstGeom prst="corner">
            <a:avLst>
              <a:gd name="adj1" fmla="val 33156"/>
              <a:gd name="adj2" fmla="val 76448"/>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pic>
        <p:nvPicPr>
          <p:cNvPr id="2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831" y="4079382"/>
            <a:ext cx="7905328" cy="1797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334186" y="4607821"/>
            <a:ext cx="731889" cy="523220"/>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INPUT12V</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30" name="TextBox 29"/>
          <p:cNvSpPr txBox="1"/>
          <p:nvPr/>
        </p:nvSpPr>
        <p:spPr>
          <a:xfrm>
            <a:off x="8685607" y="4511430"/>
            <a:ext cx="731889"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V12P</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31" name="TextBox 30"/>
          <p:cNvSpPr txBox="1"/>
          <p:nvPr/>
        </p:nvSpPr>
        <p:spPr>
          <a:xfrm>
            <a:off x="8685607" y="5283773"/>
            <a:ext cx="731889"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V12N</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32" name="직사각형 31"/>
          <p:cNvSpPr/>
          <p:nvPr/>
        </p:nvSpPr>
        <p:spPr bwMode="auto">
          <a:xfrm>
            <a:off x="8494184" y="4595196"/>
            <a:ext cx="289525" cy="117747"/>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6" name="직사각형 35"/>
          <p:cNvSpPr/>
          <p:nvPr/>
        </p:nvSpPr>
        <p:spPr bwMode="auto">
          <a:xfrm>
            <a:off x="8509967" y="5320262"/>
            <a:ext cx="289525" cy="117747"/>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39" name="직사각형 38"/>
          <p:cNvSpPr/>
          <p:nvPr/>
        </p:nvSpPr>
        <p:spPr bwMode="auto">
          <a:xfrm>
            <a:off x="7560146" y="4473330"/>
            <a:ext cx="289525" cy="117747"/>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40" name="직사각형 39"/>
          <p:cNvSpPr/>
          <p:nvPr/>
        </p:nvSpPr>
        <p:spPr bwMode="auto">
          <a:xfrm>
            <a:off x="7501855" y="5598769"/>
            <a:ext cx="289525" cy="117747"/>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endParaRPr>
          </a:p>
        </p:txBody>
      </p:sp>
      <p:sp>
        <p:nvSpPr>
          <p:cNvPr id="41" name="TextBox 40"/>
          <p:cNvSpPr txBox="1"/>
          <p:nvPr/>
        </p:nvSpPr>
        <p:spPr>
          <a:xfrm>
            <a:off x="7284999" y="5534400"/>
            <a:ext cx="805078"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V12N</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49" name="TextBox 48"/>
          <p:cNvSpPr txBox="1"/>
          <p:nvPr/>
        </p:nvSpPr>
        <p:spPr>
          <a:xfrm>
            <a:off x="7259955" y="4342336"/>
            <a:ext cx="805078"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V12P</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50" name="TextBox 49"/>
          <p:cNvSpPr txBox="1"/>
          <p:nvPr/>
        </p:nvSpPr>
        <p:spPr>
          <a:xfrm>
            <a:off x="811923" y="2680122"/>
            <a:ext cx="387741" cy="307777"/>
          </a:xfrm>
          <a:prstGeom prst="rect">
            <a:avLst/>
          </a:prstGeom>
          <a:noFill/>
        </p:spPr>
        <p:txBody>
          <a:bodyPr wrap="square" rtlCol="0">
            <a:spAutoFit/>
          </a:bodyPr>
          <a:lstStyle/>
          <a:p>
            <a:pPr algn="ctr"/>
            <a:r>
              <a:rPr lang="en-US" altLang="ko-KR" sz="1400" b="1" smtClean="0">
                <a:solidFill>
                  <a:srgbClr val="FFC000"/>
                </a:solidFill>
                <a:latin typeface="맑은 고딕" panose="020B0503020000020004" pitchFamily="50" charset="-127"/>
                <a:ea typeface="맑은 고딕" panose="020B0503020000020004" pitchFamily="50" charset="-127"/>
              </a:rPr>
              <a:t>J1</a:t>
            </a:r>
            <a:endParaRPr lang="en-US" altLang="ko-KR" sz="1400" b="1" baseline="-25000">
              <a:solidFill>
                <a:srgbClr val="FFC000"/>
              </a:solidFill>
              <a:latin typeface="맑은 고딕" panose="020B0503020000020004" pitchFamily="50" charset="-127"/>
              <a:ea typeface="맑은 고딕" panose="020B0503020000020004" pitchFamily="50" charset="-127"/>
            </a:endParaRPr>
          </a:p>
        </p:txBody>
      </p:sp>
      <p:sp>
        <p:nvSpPr>
          <p:cNvPr id="51" name="TextBox 50"/>
          <p:cNvSpPr txBox="1"/>
          <p:nvPr/>
        </p:nvSpPr>
        <p:spPr>
          <a:xfrm>
            <a:off x="3197557" y="5850466"/>
            <a:ext cx="3483635"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a:t>
            </a:r>
            <a:r>
              <a:rPr lang="ko-KR" altLang="en-US" sz="1400" b="1" smtClean="0">
                <a:solidFill>
                  <a:schemeClr val="bg2"/>
                </a:solidFill>
                <a:latin typeface="맑은 고딕" panose="020B0503020000020004" pitchFamily="50" charset="-127"/>
                <a:ea typeface="맑은 고딕" panose="020B0503020000020004" pitchFamily="50" charset="-127"/>
              </a:rPr>
              <a:t>입력전원 및 </a:t>
            </a:r>
            <a:r>
              <a:rPr lang="en-US" altLang="ko-KR" sz="1400" b="1" smtClean="0">
                <a:solidFill>
                  <a:schemeClr val="bg2"/>
                </a:solidFill>
                <a:latin typeface="맑은 고딕" panose="020B0503020000020004" pitchFamily="50" charset="-127"/>
                <a:ea typeface="맑은 고딕" panose="020B0503020000020004" pitchFamily="50" charset="-127"/>
              </a:rPr>
              <a:t>EMI </a:t>
            </a:r>
            <a:r>
              <a:rPr lang="ko-KR" altLang="en-US" sz="1400" b="1" smtClean="0">
                <a:solidFill>
                  <a:schemeClr val="bg2"/>
                </a:solidFill>
                <a:latin typeface="맑은 고딕" panose="020B0503020000020004" pitchFamily="50" charset="-127"/>
                <a:ea typeface="맑은 고딕" panose="020B0503020000020004" pitchFamily="50" charset="-127"/>
              </a:rPr>
              <a:t>필터 회로</a:t>
            </a:r>
            <a:r>
              <a:rPr lang="en-US" altLang="ko-KR" sz="1400" b="1" smtClean="0">
                <a:solidFill>
                  <a:schemeClr val="bg2"/>
                </a:solidFill>
                <a:latin typeface="맑은 고딕" panose="020B0503020000020004" pitchFamily="50" charset="-127"/>
                <a:ea typeface="맑은 고딕" panose="020B0503020000020004" pitchFamily="50" charset="-127"/>
              </a:rPr>
              <a:t>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2613" t="22843" r="7243" b="8058"/>
          <a:stretch/>
        </p:blipFill>
        <p:spPr bwMode="auto">
          <a:xfrm flipH="1">
            <a:off x="5169024" y="1700807"/>
            <a:ext cx="3563948" cy="1728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 name="TextBox 51"/>
          <p:cNvSpPr txBox="1"/>
          <p:nvPr/>
        </p:nvSpPr>
        <p:spPr>
          <a:xfrm>
            <a:off x="1741291" y="3429000"/>
            <a:ext cx="1787655"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DSP PCB </a:t>
            </a:r>
            <a:r>
              <a:rPr lang="ko-KR" altLang="en-US" sz="1400" b="1" smtClean="0">
                <a:solidFill>
                  <a:schemeClr val="bg2"/>
                </a:solidFill>
                <a:latin typeface="맑은 고딕" panose="020B0503020000020004" pitchFamily="50" charset="-127"/>
                <a:ea typeface="맑은 고딕" panose="020B0503020000020004" pitchFamily="50" charset="-127"/>
              </a:rPr>
              <a:t>앞</a:t>
            </a:r>
            <a:r>
              <a:rPr lang="en-US" altLang="ko-KR" sz="1400" b="1" smtClean="0">
                <a:solidFill>
                  <a:schemeClr val="bg2"/>
                </a:solidFill>
                <a:latin typeface="맑은 고딕" panose="020B0503020000020004" pitchFamily="50" charset="-127"/>
                <a:ea typeface="맑은 고딕" panose="020B0503020000020004" pitchFamily="50" charset="-127"/>
              </a:rPr>
              <a:t>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53" name="TextBox 52"/>
          <p:cNvSpPr txBox="1"/>
          <p:nvPr/>
        </p:nvSpPr>
        <p:spPr>
          <a:xfrm>
            <a:off x="6033120" y="3429000"/>
            <a:ext cx="1787655" cy="307777"/>
          </a:xfrm>
          <a:prstGeom prst="rect">
            <a:avLst/>
          </a:prstGeom>
          <a:noFill/>
        </p:spPr>
        <p:txBody>
          <a:bodyPr wrap="square" rtlCol="0">
            <a:spAutoFit/>
          </a:bodyPr>
          <a:lstStyle/>
          <a:p>
            <a:pPr algn="ctr"/>
            <a:r>
              <a:rPr lang="en-US" altLang="ko-KR" sz="1400" b="1" smtClean="0">
                <a:solidFill>
                  <a:schemeClr val="bg2"/>
                </a:solidFill>
                <a:latin typeface="맑은 고딕" panose="020B0503020000020004" pitchFamily="50" charset="-127"/>
                <a:ea typeface="맑은 고딕" panose="020B0503020000020004" pitchFamily="50" charset="-127"/>
              </a:rPr>
              <a:t>&lt; DSP PCB </a:t>
            </a:r>
            <a:r>
              <a:rPr lang="ko-KR" altLang="en-US" sz="1400" b="1" smtClean="0">
                <a:solidFill>
                  <a:schemeClr val="bg2"/>
                </a:solidFill>
                <a:latin typeface="맑은 고딕" panose="020B0503020000020004" pitchFamily="50" charset="-127"/>
                <a:ea typeface="맑은 고딕" panose="020B0503020000020004" pitchFamily="50" charset="-127"/>
              </a:rPr>
              <a:t>뒤</a:t>
            </a:r>
            <a:r>
              <a:rPr lang="en-US" altLang="ko-KR" sz="1400" b="1" smtClean="0">
                <a:solidFill>
                  <a:schemeClr val="bg2"/>
                </a:solidFill>
                <a:latin typeface="맑은 고딕" panose="020B0503020000020004" pitchFamily="50" charset="-127"/>
                <a:ea typeface="맑은 고딕" panose="020B0503020000020004" pitchFamily="50" charset="-127"/>
              </a:rPr>
              <a:t> &gt;</a:t>
            </a:r>
            <a:endParaRPr lang="en-US" altLang="ko-KR" sz="1400" b="1" baseline="-25000">
              <a:solidFill>
                <a:schemeClr val="bg2"/>
              </a:solidFill>
              <a:latin typeface="맑은 고딕" panose="020B0503020000020004" pitchFamily="50" charset="-127"/>
              <a:ea typeface="맑은 고딕" panose="020B0503020000020004" pitchFamily="50" charset="-127"/>
            </a:endParaRPr>
          </a:p>
        </p:txBody>
      </p:sp>
      <p:sp>
        <p:nvSpPr>
          <p:cNvPr id="33" name="슬라이드 번호 개체 틀 3"/>
          <p:cNvSpPr>
            <a:spLocks noGrp="1"/>
          </p:cNvSpPr>
          <p:nvPr>
            <p:ph type="sldNum" sz="quarter" idx="4294967295"/>
          </p:nvPr>
        </p:nvSpPr>
        <p:spPr>
          <a:xfrm>
            <a:off x="3793728" y="6492875"/>
            <a:ext cx="2311400" cy="365125"/>
          </a:xfrm>
          <a:prstGeom prst="rect">
            <a:avLst/>
          </a:prstGeom>
        </p:spPr>
        <p:txBody>
          <a:bodyPr/>
          <a:lstStyle/>
          <a:p>
            <a:pPr algn="ctr">
              <a:defRPr/>
            </a:pPr>
            <a:fld id="{077A3998-BE13-423A-BEA2-6BC8230C6839}" type="slidenum">
              <a:rPr lang="en-US" altLang="ko-KR" smtClean="0"/>
              <a:pPr algn="ctr">
                <a:defRPr/>
              </a:pPr>
              <a:t>9</a:t>
            </a:fld>
            <a:endParaRPr lang="en-US" altLang="ko-KR" dirty="0"/>
          </a:p>
        </p:txBody>
      </p:sp>
    </p:spTree>
    <p:extLst>
      <p:ext uri="{BB962C8B-B14F-4D97-AF65-F5344CB8AC3E}">
        <p14:creationId xmlns:p14="http://schemas.microsoft.com/office/powerpoint/2010/main" val="26456639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eepelco1">
  <a:themeElements>
    <a:clrScheme name="">
      <a:dk1>
        <a:srgbClr val="800000"/>
      </a:dk1>
      <a:lt1>
        <a:srgbClr val="FFFFFF"/>
      </a:lt1>
      <a:dk2>
        <a:srgbClr val="FFFFFF"/>
      </a:dk2>
      <a:lt2>
        <a:srgbClr val="000000"/>
      </a:lt2>
      <a:accent1>
        <a:srgbClr val="F95AB7"/>
      </a:accent1>
      <a:accent2>
        <a:srgbClr val="7B00E4"/>
      </a:accent2>
      <a:accent3>
        <a:srgbClr val="FFFFFF"/>
      </a:accent3>
      <a:accent4>
        <a:srgbClr val="6C0000"/>
      </a:accent4>
      <a:accent5>
        <a:srgbClr val="FBB5D8"/>
      </a:accent5>
      <a:accent6>
        <a:srgbClr val="6F00CF"/>
      </a:accent6>
      <a:hlink>
        <a:srgbClr val="00B7A5"/>
      </a:hlink>
      <a:folHlink>
        <a:srgbClr val="DADADA"/>
      </a:folHlink>
    </a:clrScheme>
    <a:fontScheme name="eepelco1">
      <a:majorFont>
        <a:latin typeface="Arial"/>
        <a:ea typeface="돋움체"/>
        <a:cs typeface=""/>
      </a:majorFont>
      <a:minorFont>
        <a:latin typeface="Arial"/>
        <a:ea typeface="돋움체"/>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no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defRPr>
        </a:defPPr>
      </a:lstStyle>
    </a:spDef>
    <a:lnDef>
      <a:spPr bwMode="auto">
        <a:xfrm>
          <a:off x="0" y="0"/>
          <a:ext cx="1" cy="1"/>
        </a:xfrm>
        <a:custGeom>
          <a:avLst/>
          <a:gdLst/>
          <a:ahLst/>
          <a:cxnLst/>
          <a:rect l="0" t="0" r="0" b="0"/>
          <a:pathLst/>
        </a:custGeom>
        <a:solidFill>
          <a:srgbClr val="C0C0C0"/>
        </a:solidFill>
        <a:ln w="9525" cap="flat" cmpd="sng" algn="ctr">
          <a:no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ko-KR" alt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굴림" pitchFamily="50" charset="-127"/>
          </a:defRPr>
        </a:defPPr>
      </a:lstStyle>
    </a:lnDef>
  </a:objectDefaults>
  <a:extraClrSchemeLst>
    <a:extraClrScheme>
      <a:clrScheme name="eepelco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epelco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epelco1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epelco1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epelco1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epelco1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epelco1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108625</TotalTime>
  <Pages>21</Pages>
  <Words>2412</Words>
  <Application>Microsoft Office PowerPoint</Application>
  <PresentationFormat>A4 용지(210x297mm)</PresentationFormat>
  <Paragraphs>776</Paragraphs>
  <Slides>41</Slides>
  <Notes>41</Notes>
  <HiddenSlides>3</HiddenSlides>
  <MMClips>0</MMClips>
  <ScaleCrop>false</ScaleCrop>
  <HeadingPairs>
    <vt:vector size="4" baseType="variant">
      <vt:variant>
        <vt:lpstr>테마</vt:lpstr>
      </vt:variant>
      <vt:variant>
        <vt:i4>1</vt:i4>
      </vt:variant>
      <vt:variant>
        <vt:lpstr>슬라이드 제목</vt:lpstr>
      </vt:variant>
      <vt:variant>
        <vt:i4>41</vt:i4>
      </vt:variant>
    </vt:vector>
  </HeadingPairs>
  <TitlesOfParts>
    <vt:vector size="42" baseType="lpstr">
      <vt:lpstr>eepelco1</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Presentation</dc:title>
  <dc:subject>Tension Control</dc:subject>
  <dc:creator>Seung-Ho Song</dc:creator>
  <cp:keywords>Tension Observer, Load Balance Control</cp:keywords>
  <cp:lastModifiedBy>NA</cp:lastModifiedBy>
  <cp:revision>4187</cp:revision>
  <cp:lastPrinted>2015-12-09T12:16:05Z</cp:lastPrinted>
  <dcterms:created xsi:type="dcterms:W3CDTF">1996-10-01T11:16:30Z</dcterms:created>
  <dcterms:modified xsi:type="dcterms:W3CDTF">2015-12-12T06:03:03Z</dcterms:modified>
</cp:coreProperties>
</file>